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3705" r:id="rId5"/>
  </p:sldMasterIdLst>
  <p:sldIdLst>
    <p:sldId id="261" r:id="rId6"/>
    <p:sldId id="262" r:id="rId7"/>
    <p:sldId id="373" r:id="rId8"/>
    <p:sldId id="375" r:id="rId9"/>
    <p:sldId id="374" r:id="rId10"/>
    <p:sldId id="376" r:id="rId11"/>
    <p:sldId id="333" r:id="rId12"/>
    <p:sldId id="334" r:id="rId13"/>
    <p:sldId id="335" r:id="rId14"/>
    <p:sldId id="336" r:id="rId15"/>
    <p:sldId id="304" r:id="rId16"/>
    <p:sldId id="331" r:id="rId17"/>
    <p:sldId id="278" r:id="rId18"/>
    <p:sldId id="277" r:id="rId19"/>
    <p:sldId id="271" r:id="rId20"/>
    <p:sldId id="377" r:id="rId21"/>
    <p:sldId id="340" r:id="rId22"/>
    <p:sldId id="330" r:id="rId23"/>
    <p:sldId id="291" r:id="rId24"/>
    <p:sldId id="343" r:id="rId25"/>
    <p:sldId id="372" r:id="rId26"/>
    <p:sldId id="378" r:id="rId27"/>
    <p:sldId id="300" r:id="rId28"/>
    <p:sldId id="301" r:id="rId29"/>
    <p:sldId id="324" r:id="rId30"/>
    <p:sldId id="380" r:id="rId31"/>
    <p:sldId id="344" r:id="rId32"/>
    <p:sldId id="345" r:id="rId33"/>
    <p:sldId id="379" r:id="rId34"/>
    <p:sldId id="347" r:id="rId35"/>
    <p:sldId id="348" r:id="rId36"/>
    <p:sldId id="349" r:id="rId37"/>
    <p:sldId id="381" r:id="rId38"/>
    <p:sldId id="350" r:id="rId39"/>
    <p:sldId id="352" r:id="rId40"/>
    <p:sldId id="370" r:id="rId41"/>
    <p:sldId id="382" r:id="rId42"/>
    <p:sldId id="383" r:id="rId43"/>
    <p:sldId id="354" r:id="rId44"/>
    <p:sldId id="356" r:id="rId45"/>
    <p:sldId id="357" r:id="rId46"/>
    <p:sldId id="360" r:id="rId47"/>
    <p:sldId id="358" r:id="rId48"/>
    <p:sldId id="315" r:id="rId49"/>
    <p:sldId id="361" r:id="rId50"/>
    <p:sldId id="367" r:id="rId51"/>
    <p:sldId id="368" r:id="rId52"/>
    <p:sldId id="369" r:id="rId53"/>
    <p:sldId id="384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660"/>
  </p:normalViewPr>
  <p:slideViewPr>
    <p:cSldViewPr snapToGrid="0">
      <p:cViewPr>
        <p:scale>
          <a:sx n="66" d="100"/>
          <a:sy n="66" d="100"/>
        </p:scale>
        <p:origin x="1494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1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Plan1!$L$3</c:f>
              <c:strCache>
                <c:ptCount val="1"/>
                <c:pt idx="0">
                  <c:v>Egresso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Plan1!$K$4:$K$13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Plan1!$L$4:$L$13</c:f>
              <c:numCache>
                <c:formatCode>#,##0</c:formatCode>
                <c:ptCount val="10"/>
                <c:pt idx="0">
                  <c:v>53668</c:v>
                </c:pt>
                <c:pt idx="1">
                  <c:v>60607</c:v>
                </c:pt>
                <c:pt idx="2">
                  <c:v>71392</c:v>
                </c:pt>
                <c:pt idx="3">
                  <c:v>93171</c:v>
                </c:pt>
                <c:pt idx="4">
                  <c:v>130002</c:v>
                </c:pt>
                <c:pt idx="5">
                  <c:v>127339</c:v>
                </c:pt>
                <c:pt idx="6">
                  <c:v>132174</c:v>
                </c:pt>
                <c:pt idx="7">
                  <c:v>109720</c:v>
                </c:pt>
                <c:pt idx="8">
                  <c:v>86619</c:v>
                </c:pt>
                <c:pt idx="9">
                  <c:v>79357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BA-47A6-B7F3-452C19499F67}"/>
            </c:ext>
          </c:extLst>
        </c:ser>
        <c:ser>
          <c:idx val="1"/>
          <c:order val="1"/>
          <c:tx>
            <c:strRef>
              <c:f>Plan1!$M$3</c:f>
              <c:strCache>
                <c:ptCount val="1"/>
                <c:pt idx="0">
                  <c:v>Concluinte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Plan1!$K$4:$K$13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Plan1!$M$4:$M$13</c:f>
              <c:numCache>
                <c:formatCode>#,##0</c:formatCode>
                <c:ptCount val="10"/>
                <c:pt idx="0">
                  <c:v>25699</c:v>
                </c:pt>
                <c:pt idx="1">
                  <c:v>31826</c:v>
                </c:pt>
                <c:pt idx="2">
                  <c:v>34121</c:v>
                </c:pt>
                <c:pt idx="3">
                  <c:v>36262</c:v>
                </c:pt>
                <c:pt idx="4">
                  <c:v>42487</c:v>
                </c:pt>
                <c:pt idx="5">
                  <c:v>44667</c:v>
                </c:pt>
                <c:pt idx="6">
                  <c:v>48125</c:v>
                </c:pt>
                <c:pt idx="7">
                  <c:v>45396</c:v>
                </c:pt>
                <c:pt idx="8">
                  <c:v>44270</c:v>
                </c:pt>
                <c:pt idx="9">
                  <c:v>36982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BA-47A6-B7F3-452C19499F67}"/>
            </c:ext>
          </c:extLst>
        </c:ser>
        <c:ser>
          <c:idx val="2"/>
          <c:order val="2"/>
          <c:tx>
            <c:strRef>
              <c:f>Plan1!$N$3</c:f>
              <c:strCache>
                <c:ptCount val="1"/>
                <c:pt idx="0">
                  <c:v>Cursista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Plan1!$K$4:$K$13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Plan1!$N$4:$N$13</c:f>
              <c:numCache>
                <c:formatCode>#,##0</c:formatCode>
                <c:ptCount val="10"/>
                <c:pt idx="0">
                  <c:v>8752</c:v>
                </c:pt>
                <c:pt idx="1">
                  <c:v>6983</c:v>
                </c:pt>
                <c:pt idx="2">
                  <c:v>9983</c:v>
                </c:pt>
                <c:pt idx="3">
                  <c:v>16273</c:v>
                </c:pt>
                <c:pt idx="4">
                  <c:v>29010</c:v>
                </c:pt>
                <c:pt idx="5">
                  <c:v>27913</c:v>
                </c:pt>
                <c:pt idx="6">
                  <c:v>31888</c:v>
                </c:pt>
                <c:pt idx="7">
                  <c:v>12703</c:v>
                </c:pt>
                <c:pt idx="8">
                  <c:v>11831</c:v>
                </c:pt>
                <c:pt idx="9">
                  <c:v>12167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BA-47A6-B7F3-452C19499F67}"/>
            </c:ext>
          </c:extLst>
        </c:ser>
        <c:ser>
          <c:idx val="3"/>
          <c:order val="3"/>
          <c:tx>
            <c:strRef>
              <c:f>Plan1!$O$3</c:f>
              <c:strCache>
                <c:ptCount val="1"/>
                <c:pt idx="0">
                  <c:v>Não Concluinte e Não Egresso</c:v>
                </c:pt>
              </c:strCache>
            </c:strRef>
          </c:tx>
          <c:invertIfNegative val="0"/>
          <c:cat>
            <c:numRef>
              <c:f>Plan1!$K$4:$K$13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Plan1!$O$4:$O$13</c:f>
              <c:numCache>
                <c:formatCode>#,##0</c:formatCode>
                <c:ptCount val="10"/>
                <c:pt idx="0" formatCode="General">
                  <c:v>0</c:v>
                </c:pt>
                <c:pt idx="1">
                  <c:v>5913</c:v>
                </c:pt>
                <c:pt idx="2">
                  <c:v>6922</c:v>
                </c:pt>
                <c:pt idx="3">
                  <c:v>9605</c:v>
                </c:pt>
                <c:pt idx="4">
                  <c:v>16070</c:v>
                </c:pt>
                <c:pt idx="5">
                  <c:v>15353</c:v>
                </c:pt>
                <c:pt idx="6">
                  <c:v>15518</c:v>
                </c:pt>
                <c:pt idx="7">
                  <c:v>2636</c:v>
                </c:pt>
                <c:pt idx="8">
                  <c:v>2097</c:v>
                </c:pt>
                <c:pt idx="9" formatCode="General">
                  <c:v>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BA-47A6-B7F3-452C19499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823360"/>
        <c:axId val="51824896"/>
      </c:barChart>
      <c:catAx>
        <c:axId val="5182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1824896"/>
        <c:crosses val="autoZero"/>
        <c:auto val="1"/>
        <c:lblAlgn val="ctr"/>
        <c:lblOffset val="100"/>
        <c:noMultiLvlLbl val="0"/>
      </c:catAx>
      <c:valAx>
        <c:axId val="518248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51823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816575461356084"/>
          <c:y val="0.25277498431260864"/>
          <c:w val="0.23828018599764034"/>
          <c:h val="0.29684601697822832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Plan4!$B$1</c:f>
              <c:strCache>
                <c:ptCount val="1"/>
                <c:pt idx="0">
                  <c:v>UnB</c:v>
                </c:pt>
              </c:strCache>
            </c:strRef>
          </c:tx>
          <c:invertIfNegative val="0"/>
          <c:val>
            <c:numRef>
              <c:f>Plan4!$B$2:$B$8</c:f>
              <c:numCache>
                <c:formatCode>General</c:formatCode>
                <c:ptCount val="7"/>
                <c:pt idx="0">
                  <c:v>5.23</c:v>
                </c:pt>
                <c:pt idx="1">
                  <c:v>9.69</c:v>
                </c:pt>
                <c:pt idx="2">
                  <c:v>10.38</c:v>
                </c:pt>
                <c:pt idx="3">
                  <c:v>9.1</c:v>
                </c:pt>
                <c:pt idx="4">
                  <c:v>18.03</c:v>
                </c:pt>
                <c:pt idx="5">
                  <c:v>37.36</c:v>
                </c:pt>
                <c:pt idx="6">
                  <c:v>10.18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04-416F-96CD-29E2F633CD17}"/>
            </c:ext>
          </c:extLst>
        </c:ser>
        <c:ser>
          <c:idx val="1"/>
          <c:order val="1"/>
          <c:tx>
            <c:strRef>
              <c:f>Plan4!$C$1</c:f>
              <c:strCache>
                <c:ptCount val="1"/>
                <c:pt idx="0">
                  <c:v>UCB</c:v>
                </c:pt>
              </c:strCache>
            </c:strRef>
          </c:tx>
          <c:invertIfNegative val="0"/>
          <c:val>
            <c:numRef>
              <c:f>Plan4!$C$2:$C$8</c:f>
              <c:numCache>
                <c:formatCode>General</c:formatCode>
                <c:ptCount val="7"/>
                <c:pt idx="0">
                  <c:v>9.34</c:v>
                </c:pt>
                <c:pt idx="1">
                  <c:v>19.12</c:v>
                </c:pt>
                <c:pt idx="2">
                  <c:v>19.02</c:v>
                </c:pt>
                <c:pt idx="3">
                  <c:v>11.15</c:v>
                </c:pt>
                <c:pt idx="4">
                  <c:v>22.58</c:v>
                </c:pt>
                <c:pt idx="5">
                  <c:v>17.739999999999998</c:v>
                </c:pt>
                <c:pt idx="6">
                  <c:v>1.08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04-416F-96CD-29E2F633CD17}"/>
            </c:ext>
          </c:extLst>
        </c:ser>
        <c:ser>
          <c:idx val="2"/>
          <c:order val="2"/>
          <c:tx>
            <c:strRef>
              <c:f>Plan4!$D$1</c:f>
              <c:strCache>
                <c:ptCount val="1"/>
                <c:pt idx="0">
                  <c:v>Centros</c:v>
                </c:pt>
              </c:strCache>
            </c:strRef>
          </c:tx>
          <c:invertIfNegative val="0"/>
          <c:val>
            <c:numRef>
              <c:f>Plan4!$D$2:$D$8</c:f>
              <c:numCache>
                <c:formatCode>General</c:formatCode>
                <c:ptCount val="7"/>
                <c:pt idx="0">
                  <c:v>21.59</c:v>
                </c:pt>
                <c:pt idx="1">
                  <c:v>21.51</c:v>
                </c:pt>
                <c:pt idx="2">
                  <c:v>23.11</c:v>
                </c:pt>
                <c:pt idx="3">
                  <c:v>10.76</c:v>
                </c:pt>
                <c:pt idx="4">
                  <c:v>16.8</c:v>
                </c:pt>
                <c:pt idx="5">
                  <c:v>13.99</c:v>
                </c:pt>
                <c:pt idx="6">
                  <c:v>2.64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04-416F-96CD-29E2F633CD17}"/>
            </c:ext>
          </c:extLst>
        </c:ser>
        <c:ser>
          <c:idx val="3"/>
          <c:order val="3"/>
          <c:tx>
            <c:strRef>
              <c:f>Plan4!$E$1</c:f>
              <c:strCache>
                <c:ptCount val="1"/>
                <c:pt idx="0">
                  <c:v>Fac CFL</c:v>
                </c:pt>
              </c:strCache>
            </c:strRef>
          </c:tx>
          <c:invertIfNegative val="0"/>
          <c:val>
            <c:numRef>
              <c:f>Plan4!$E$2:$E$8</c:f>
              <c:numCache>
                <c:formatCode>General</c:formatCode>
                <c:ptCount val="7"/>
                <c:pt idx="0">
                  <c:v>17.78</c:v>
                </c:pt>
                <c:pt idx="1">
                  <c:v>32.08</c:v>
                </c:pt>
                <c:pt idx="2">
                  <c:v>29.07</c:v>
                </c:pt>
                <c:pt idx="3">
                  <c:v>6.11</c:v>
                </c:pt>
                <c:pt idx="4">
                  <c:v>13.05</c:v>
                </c:pt>
                <c:pt idx="5">
                  <c:v>1.8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04-416F-96CD-29E2F633CD17}"/>
            </c:ext>
          </c:extLst>
        </c:ser>
        <c:ser>
          <c:idx val="4"/>
          <c:order val="4"/>
          <c:tx>
            <c:strRef>
              <c:f>Plan4!$F$1</c:f>
              <c:strCache>
                <c:ptCount val="1"/>
                <c:pt idx="0">
                  <c:v>Fac SFL</c:v>
                </c:pt>
              </c:strCache>
            </c:strRef>
          </c:tx>
          <c:invertIfNegative val="0"/>
          <c:val>
            <c:numRef>
              <c:f>Plan4!$F$2:$F$8</c:f>
              <c:numCache>
                <c:formatCode>General</c:formatCode>
                <c:ptCount val="7"/>
                <c:pt idx="0">
                  <c:v>22.08</c:v>
                </c:pt>
                <c:pt idx="1">
                  <c:v>36.35</c:v>
                </c:pt>
                <c:pt idx="2">
                  <c:v>18.57</c:v>
                </c:pt>
                <c:pt idx="3">
                  <c:v>9</c:v>
                </c:pt>
                <c:pt idx="4">
                  <c:v>9.32</c:v>
                </c:pt>
                <c:pt idx="5">
                  <c:v>4.54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04-416F-96CD-29E2F633CD17}"/>
            </c:ext>
          </c:extLst>
        </c:ser>
        <c:ser>
          <c:idx val="5"/>
          <c:order val="5"/>
          <c:tx>
            <c:strRef>
              <c:f>Plan4!$G$1</c:f>
              <c:strCache>
                <c:ptCount val="1"/>
                <c:pt idx="0">
                  <c:v>IF</c:v>
                </c:pt>
              </c:strCache>
            </c:strRef>
          </c:tx>
          <c:invertIfNegative val="0"/>
          <c:val>
            <c:numRef>
              <c:f>Plan4!$G$2:$G$8</c:f>
              <c:numCache>
                <c:formatCode>General</c:formatCode>
                <c:ptCount val="7"/>
                <c:pt idx="0">
                  <c:v>0</c:v>
                </c:pt>
                <c:pt idx="1">
                  <c:v>14.3</c:v>
                </c:pt>
                <c:pt idx="2">
                  <c:v>42.9</c:v>
                </c:pt>
                <c:pt idx="3">
                  <c:v>0</c:v>
                </c:pt>
                <c:pt idx="4">
                  <c:v>28.6</c:v>
                </c:pt>
                <c:pt idx="5">
                  <c:v>14.3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04-416F-96CD-29E2F633C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068928"/>
        <c:axId val="159070464"/>
      </c:barChart>
      <c:catAx>
        <c:axId val="159068928"/>
        <c:scaling>
          <c:orientation val="minMax"/>
        </c:scaling>
        <c:delete val="0"/>
        <c:axPos val="b"/>
        <c:majorTickMark val="out"/>
        <c:minorTickMark val="none"/>
        <c:tickLblPos val="nextTo"/>
        <c:crossAx val="159070464"/>
        <c:crosses val="autoZero"/>
        <c:auto val="1"/>
        <c:lblAlgn val="ctr"/>
        <c:lblOffset val="100"/>
        <c:tickLblSkip val="1"/>
        <c:noMultiLvlLbl val="0"/>
      </c:catAx>
      <c:valAx>
        <c:axId val="159070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0689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Plan1!$L$93</c:f>
              <c:strCache>
                <c:ptCount val="1"/>
                <c:pt idx="0">
                  <c:v>BR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Plan1!$K$94:$K$100</c:f>
              <c:strCache>
                <c:ptCount val="7"/>
                <c:pt idx="0">
                  <c:v>Até 1,5 sm</c:v>
                </c:pt>
                <c:pt idx="1">
                  <c:v>De 1,5 a 3 sm</c:v>
                </c:pt>
                <c:pt idx="2">
                  <c:v>De 3 a 4,5 sm</c:v>
                </c:pt>
                <c:pt idx="3">
                  <c:v>De 4,5 a 6 sm</c:v>
                </c:pt>
                <c:pt idx="4">
                  <c:v>De 6 a 10sm</c:v>
                </c:pt>
                <c:pt idx="5">
                  <c:v>De 10 a 30sm</c:v>
                </c:pt>
                <c:pt idx="6">
                  <c:v>.Acima 30s</c:v>
                </c:pt>
              </c:strCache>
            </c:strRef>
          </c:cat>
          <c:val>
            <c:numRef>
              <c:f>Plan1!$L$94:$L$100</c:f>
              <c:numCache>
                <c:formatCode>General</c:formatCode>
                <c:ptCount val="7"/>
                <c:pt idx="0">
                  <c:v>11.3</c:v>
                </c:pt>
                <c:pt idx="1">
                  <c:v>23.1</c:v>
                </c:pt>
                <c:pt idx="2">
                  <c:v>22.2</c:v>
                </c:pt>
                <c:pt idx="3">
                  <c:v>14.23</c:v>
                </c:pt>
                <c:pt idx="4">
                  <c:v>16</c:v>
                </c:pt>
                <c:pt idx="5">
                  <c:v>11.6</c:v>
                </c:pt>
                <c:pt idx="6">
                  <c:v>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00-4B46-B790-D41AB6D456AA}"/>
            </c:ext>
          </c:extLst>
        </c:ser>
        <c:ser>
          <c:idx val="1"/>
          <c:order val="1"/>
          <c:tx>
            <c:strRef>
              <c:f>Plan1!$M$93</c:f>
              <c:strCache>
                <c:ptCount val="1"/>
                <c:pt idx="0">
                  <c:v>DF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Plan1!$K$94:$K$100</c:f>
              <c:strCache>
                <c:ptCount val="7"/>
                <c:pt idx="0">
                  <c:v>Até 1,5 sm</c:v>
                </c:pt>
                <c:pt idx="1">
                  <c:v>De 1,5 a 3 sm</c:v>
                </c:pt>
                <c:pt idx="2">
                  <c:v>De 3 a 4,5 sm</c:v>
                </c:pt>
                <c:pt idx="3">
                  <c:v>De 4,5 a 6 sm</c:v>
                </c:pt>
                <c:pt idx="4">
                  <c:v>De 6 a 10sm</c:v>
                </c:pt>
                <c:pt idx="5">
                  <c:v>De 10 a 30sm</c:v>
                </c:pt>
                <c:pt idx="6">
                  <c:v>.Acima 30s</c:v>
                </c:pt>
              </c:strCache>
            </c:strRef>
          </c:cat>
          <c:val>
            <c:numRef>
              <c:f>Plan1!$M$94:$M$100</c:f>
              <c:numCache>
                <c:formatCode>General</c:formatCode>
                <c:ptCount val="7"/>
                <c:pt idx="0">
                  <c:v>5.5</c:v>
                </c:pt>
                <c:pt idx="1">
                  <c:v>13</c:v>
                </c:pt>
                <c:pt idx="2">
                  <c:v>17.899999999999999</c:v>
                </c:pt>
                <c:pt idx="3">
                  <c:v>11.48</c:v>
                </c:pt>
                <c:pt idx="4">
                  <c:v>17.95</c:v>
                </c:pt>
                <c:pt idx="5">
                  <c:v>29.24</c:v>
                </c:pt>
                <c:pt idx="6">
                  <c:v>4.75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00-4B46-B790-D41AB6D45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142272"/>
        <c:axId val="159143808"/>
      </c:barChart>
      <c:catAx>
        <c:axId val="159142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9143808"/>
        <c:crosses val="autoZero"/>
        <c:auto val="1"/>
        <c:lblAlgn val="ctr"/>
        <c:lblOffset val="100"/>
        <c:noMultiLvlLbl val="0"/>
      </c:catAx>
      <c:valAx>
        <c:axId val="159143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142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Plan3!$D$18</c:f>
              <c:strCache>
                <c:ptCount val="1"/>
                <c:pt idx="0">
                  <c:v>ProUni</c:v>
                </c:pt>
              </c:strCache>
            </c:strRef>
          </c:tx>
          <c:marker>
            <c:symbol val="none"/>
          </c:marker>
          <c:cat>
            <c:numRef>
              <c:f>Plan3!$C$19:$C$27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Plan3!$D$19:$D$27</c:f>
              <c:numCache>
                <c:formatCode>#,##0</c:formatCode>
                <c:ptCount val="9"/>
                <c:pt idx="0">
                  <c:v>37649</c:v>
                </c:pt>
                <c:pt idx="1">
                  <c:v>33114</c:v>
                </c:pt>
                <c:pt idx="2">
                  <c:v>25633</c:v>
                </c:pt>
                <c:pt idx="3">
                  <c:v>59966</c:v>
                </c:pt>
                <c:pt idx="4">
                  <c:v>69899</c:v>
                </c:pt>
                <c:pt idx="5">
                  <c:v>71345</c:v>
                </c:pt>
                <c:pt idx="6">
                  <c:v>65950</c:v>
                </c:pt>
                <c:pt idx="7">
                  <c:v>80711</c:v>
                </c:pt>
                <c:pt idx="8">
                  <c:v>71914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37-4146-83FD-B203ED4B9BB6}"/>
            </c:ext>
          </c:extLst>
        </c:ser>
        <c:ser>
          <c:idx val="1"/>
          <c:order val="1"/>
          <c:tx>
            <c:strRef>
              <c:f>Plan3!$E$18</c:f>
              <c:strCache>
                <c:ptCount val="1"/>
                <c:pt idx="0">
                  <c:v>Bolsa IES</c:v>
                </c:pt>
              </c:strCache>
            </c:strRef>
          </c:tx>
          <c:marker>
            <c:symbol val="none"/>
          </c:marker>
          <c:cat>
            <c:numRef>
              <c:f>Plan3!$C$19:$C$27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Plan3!$E$19:$E$27</c:f>
              <c:numCache>
                <c:formatCode>#,##0</c:formatCode>
                <c:ptCount val="9"/>
                <c:pt idx="0">
                  <c:v>28258</c:v>
                </c:pt>
                <c:pt idx="1">
                  <c:v>23131</c:v>
                </c:pt>
                <c:pt idx="2">
                  <c:v>24929</c:v>
                </c:pt>
                <c:pt idx="3" formatCode="General">
                  <c:v>46402</c:v>
                </c:pt>
                <c:pt idx="4">
                  <c:v>54274</c:v>
                </c:pt>
                <c:pt idx="5">
                  <c:v>52461</c:v>
                </c:pt>
                <c:pt idx="6">
                  <c:v>45199</c:v>
                </c:pt>
                <c:pt idx="7">
                  <c:v>61553</c:v>
                </c:pt>
                <c:pt idx="8">
                  <c:v>55074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37-4146-83FD-B203ED4B9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611904"/>
        <c:axId val="159617792"/>
      </c:lineChart>
      <c:catAx>
        <c:axId val="15961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9617792"/>
        <c:crosses val="autoZero"/>
        <c:auto val="1"/>
        <c:lblAlgn val="ctr"/>
        <c:lblOffset val="100"/>
        <c:noMultiLvlLbl val="0"/>
      </c:catAx>
      <c:valAx>
        <c:axId val="1596177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5961190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t-BR"/>
              <a:t>Financiamento Reembolsável e Não Reembolsável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Plan3!$O$33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numRef>
              <c:f>Plan3!$N$34:$N$41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Plan3!$O$34:$O$41</c:f>
              <c:numCache>
                <c:formatCode>General</c:formatCode>
                <c:ptCount val="8"/>
                <c:pt idx="0">
                  <c:v>30.24</c:v>
                </c:pt>
                <c:pt idx="1">
                  <c:v>26.82</c:v>
                </c:pt>
                <c:pt idx="2">
                  <c:v>69.89</c:v>
                </c:pt>
                <c:pt idx="3">
                  <c:v>83.85</c:v>
                </c:pt>
                <c:pt idx="4">
                  <c:v>84.99</c:v>
                </c:pt>
                <c:pt idx="5">
                  <c:v>77.739999999999995</c:v>
                </c:pt>
                <c:pt idx="6">
                  <c:v>90.03</c:v>
                </c:pt>
                <c:pt idx="7">
                  <c:v>76.31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3-4DC8-A67A-EE17D8FEE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897088"/>
        <c:axId val="159898624"/>
      </c:barChart>
      <c:catAx>
        <c:axId val="159897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9898624"/>
        <c:crosses val="autoZero"/>
        <c:auto val="1"/>
        <c:lblAlgn val="ctr"/>
        <c:lblOffset val="100"/>
        <c:noMultiLvlLbl val="0"/>
      </c:catAx>
      <c:valAx>
        <c:axId val="159898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8970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Plan4!$H$46</c:f>
              <c:strCache>
                <c:ptCount val="1"/>
                <c:pt idx="0">
                  <c:v>Trancadas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Plan4!$G$47:$G$62</c:f>
              <c:strCache>
                <c:ptCount val="16"/>
                <c:pt idx="0">
                  <c:v>BR Geral</c:v>
                </c:pt>
                <c:pt idx="1">
                  <c:v>BR área interesse</c:v>
                </c:pt>
                <c:pt idx="2">
                  <c:v>DF geral</c:v>
                </c:pt>
                <c:pt idx="3">
                  <c:v>DF área interesse</c:v>
                </c:pt>
                <c:pt idx="4">
                  <c:v>GO Geral</c:v>
                </c:pt>
                <c:pt idx="5">
                  <c:v>GO área interesse </c:v>
                </c:pt>
                <c:pt idx="6">
                  <c:v>MG Geral</c:v>
                </c:pt>
                <c:pt idx="7">
                  <c:v>MG área interesse</c:v>
                </c:pt>
                <c:pt idx="8">
                  <c:v>ES Geral</c:v>
                </c:pt>
                <c:pt idx="9">
                  <c:v>ES  área interesse</c:v>
                </c:pt>
                <c:pt idx="10">
                  <c:v>SC Geral</c:v>
                </c:pt>
                <c:pt idx="11">
                  <c:v>SC área interesse</c:v>
                </c:pt>
                <c:pt idx="12">
                  <c:v>BA Geral</c:v>
                </c:pt>
                <c:pt idx="13">
                  <c:v>BA área interesse</c:v>
                </c:pt>
                <c:pt idx="14">
                  <c:v>PA geral</c:v>
                </c:pt>
                <c:pt idx="15">
                  <c:v>PA área interesse</c:v>
                </c:pt>
              </c:strCache>
            </c:strRef>
          </c:cat>
          <c:val>
            <c:numRef>
              <c:f>Plan4!$H$47:$H$62</c:f>
              <c:numCache>
                <c:formatCode>General</c:formatCode>
                <c:ptCount val="16"/>
                <c:pt idx="0">
                  <c:v>15.44</c:v>
                </c:pt>
                <c:pt idx="1">
                  <c:v>14.84</c:v>
                </c:pt>
                <c:pt idx="2">
                  <c:v>18.399999999999999</c:v>
                </c:pt>
                <c:pt idx="3">
                  <c:v>21.06</c:v>
                </c:pt>
                <c:pt idx="4">
                  <c:v>12.8</c:v>
                </c:pt>
                <c:pt idx="5">
                  <c:v>13.79</c:v>
                </c:pt>
                <c:pt idx="6">
                  <c:v>9.4</c:v>
                </c:pt>
                <c:pt idx="7">
                  <c:v>10.11</c:v>
                </c:pt>
                <c:pt idx="8">
                  <c:v>10.72</c:v>
                </c:pt>
                <c:pt idx="9">
                  <c:v>12.07</c:v>
                </c:pt>
                <c:pt idx="10">
                  <c:v>12.45</c:v>
                </c:pt>
                <c:pt idx="11">
                  <c:v>13.49</c:v>
                </c:pt>
                <c:pt idx="12">
                  <c:v>10.75</c:v>
                </c:pt>
                <c:pt idx="13">
                  <c:v>11.3</c:v>
                </c:pt>
                <c:pt idx="14">
                  <c:v>13.45</c:v>
                </c:pt>
                <c:pt idx="15">
                  <c:v>16.27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66B-99A5-762349204D15}"/>
            </c:ext>
          </c:extLst>
        </c:ser>
        <c:ser>
          <c:idx val="1"/>
          <c:order val="1"/>
          <c:tx>
            <c:strRef>
              <c:f>Plan4!$I$46</c:f>
              <c:strCache>
                <c:ptCount val="1"/>
                <c:pt idx="0">
                  <c:v>desvinculadas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Plan4!$G$47:$G$62</c:f>
              <c:strCache>
                <c:ptCount val="16"/>
                <c:pt idx="0">
                  <c:v>BR Geral</c:v>
                </c:pt>
                <c:pt idx="1">
                  <c:v>BR área interesse</c:v>
                </c:pt>
                <c:pt idx="2">
                  <c:v>DF geral</c:v>
                </c:pt>
                <c:pt idx="3">
                  <c:v>DF área interesse</c:v>
                </c:pt>
                <c:pt idx="4">
                  <c:v>GO Geral</c:v>
                </c:pt>
                <c:pt idx="5">
                  <c:v>GO área interesse </c:v>
                </c:pt>
                <c:pt idx="6">
                  <c:v>MG Geral</c:v>
                </c:pt>
                <c:pt idx="7">
                  <c:v>MG área interesse</c:v>
                </c:pt>
                <c:pt idx="8">
                  <c:v>ES Geral</c:v>
                </c:pt>
                <c:pt idx="9">
                  <c:v>ES  área interesse</c:v>
                </c:pt>
                <c:pt idx="10">
                  <c:v>SC Geral</c:v>
                </c:pt>
                <c:pt idx="11">
                  <c:v>SC área interesse</c:v>
                </c:pt>
                <c:pt idx="12">
                  <c:v>BA Geral</c:v>
                </c:pt>
                <c:pt idx="13">
                  <c:v>BA área interesse</c:v>
                </c:pt>
                <c:pt idx="14">
                  <c:v>PA geral</c:v>
                </c:pt>
                <c:pt idx="15">
                  <c:v>PA área interesse</c:v>
                </c:pt>
              </c:strCache>
            </c:strRef>
          </c:cat>
          <c:val>
            <c:numRef>
              <c:f>Plan4!$I$47:$I$62</c:f>
              <c:numCache>
                <c:formatCode>General</c:formatCode>
                <c:ptCount val="16"/>
                <c:pt idx="0">
                  <c:v>26.77</c:v>
                </c:pt>
                <c:pt idx="1">
                  <c:v>24.43</c:v>
                </c:pt>
                <c:pt idx="2">
                  <c:v>29.97</c:v>
                </c:pt>
                <c:pt idx="3">
                  <c:v>34.799999999999997</c:v>
                </c:pt>
                <c:pt idx="4">
                  <c:v>27.82</c:v>
                </c:pt>
                <c:pt idx="5">
                  <c:v>26.88</c:v>
                </c:pt>
                <c:pt idx="6">
                  <c:v>23.78</c:v>
                </c:pt>
                <c:pt idx="7">
                  <c:v>23.35</c:v>
                </c:pt>
                <c:pt idx="8">
                  <c:v>27.05</c:v>
                </c:pt>
                <c:pt idx="9">
                  <c:v>29.14</c:v>
                </c:pt>
                <c:pt idx="10">
                  <c:v>25.65</c:v>
                </c:pt>
                <c:pt idx="11">
                  <c:v>24.29</c:v>
                </c:pt>
                <c:pt idx="12">
                  <c:v>25.87</c:v>
                </c:pt>
                <c:pt idx="13">
                  <c:v>29.15</c:v>
                </c:pt>
                <c:pt idx="14">
                  <c:v>25.66</c:v>
                </c:pt>
                <c:pt idx="15">
                  <c:v>22.85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66B-99A5-762349204D15}"/>
            </c:ext>
          </c:extLst>
        </c:ser>
        <c:ser>
          <c:idx val="2"/>
          <c:order val="2"/>
          <c:tx>
            <c:strRef>
              <c:f>Plan4!$J$46</c:f>
              <c:strCache>
                <c:ptCount val="1"/>
                <c:pt idx="0">
                  <c:v>transferências</c:v>
                </c:pt>
              </c:strCache>
            </c:strRef>
          </c:tx>
          <c:invertIfNegative val="0"/>
          <c:cat>
            <c:strRef>
              <c:f>Plan4!$G$47:$G$62</c:f>
              <c:strCache>
                <c:ptCount val="16"/>
                <c:pt idx="0">
                  <c:v>BR Geral</c:v>
                </c:pt>
                <c:pt idx="1">
                  <c:v>BR área interesse</c:v>
                </c:pt>
                <c:pt idx="2">
                  <c:v>DF geral</c:v>
                </c:pt>
                <c:pt idx="3">
                  <c:v>DF área interesse</c:v>
                </c:pt>
                <c:pt idx="4">
                  <c:v>GO Geral</c:v>
                </c:pt>
                <c:pt idx="5">
                  <c:v>GO área interesse </c:v>
                </c:pt>
                <c:pt idx="6">
                  <c:v>MG Geral</c:v>
                </c:pt>
                <c:pt idx="7">
                  <c:v>MG área interesse</c:v>
                </c:pt>
                <c:pt idx="8">
                  <c:v>ES Geral</c:v>
                </c:pt>
                <c:pt idx="9">
                  <c:v>ES  área interesse</c:v>
                </c:pt>
                <c:pt idx="10">
                  <c:v>SC Geral</c:v>
                </c:pt>
                <c:pt idx="11">
                  <c:v>SC área interesse</c:v>
                </c:pt>
                <c:pt idx="12">
                  <c:v>BA Geral</c:v>
                </c:pt>
                <c:pt idx="13">
                  <c:v>BA área interesse</c:v>
                </c:pt>
                <c:pt idx="14">
                  <c:v>PA geral</c:v>
                </c:pt>
                <c:pt idx="15">
                  <c:v>PA área interesse</c:v>
                </c:pt>
              </c:strCache>
            </c:strRef>
          </c:cat>
          <c:val>
            <c:numRef>
              <c:f>Plan4!$J$47:$J$62</c:f>
              <c:numCache>
                <c:formatCode>General</c:formatCode>
                <c:ptCount val="16"/>
                <c:pt idx="0">
                  <c:v>1.3</c:v>
                </c:pt>
                <c:pt idx="1">
                  <c:v>1.43</c:v>
                </c:pt>
                <c:pt idx="2">
                  <c:v>1.35</c:v>
                </c:pt>
                <c:pt idx="3">
                  <c:v>1.04</c:v>
                </c:pt>
                <c:pt idx="4">
                  <c:v>0.94</c:v>
                </c:pt>
                <c:pt idx="5">
                  <c:v>1.21</c:v>
                </c:pt>
                <c:pt idx="6">
                  <c:v>0.94</c:v>
                </c:pt>
                <c:pt idx="7">
                  <c:v>0.82</c:v>
                </c:pt>
                <c:pt idx="8">
                  <c:v>0.97</c:v>
                </c:pt>
                <c:pt idx="9">
                  <c:v>1.7</c:v>
                </c:pt>
                <c:pt idx="10">
                  <c:v>1.32</c:v>
                </c:pt>
                <c:pt idx="11">
                  <c:v>1.17</c:v>
                </c:pt>
                <c:pt idx="12">
                  <c:v>0.94</c:v>
                </c:pt>
                <c:pt idx="13">
                  <c:v>1.27</c:v>
                </c:pt>
                <c:pt idx="14">
                  <c:v>0.53</c:v>
                </c:pt>
                <c:pt idx="15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B2-466B-99A5-762349204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846208"/>
        <c:axId val="160847744"/>
      </c:barChart>
      <c:catAx>
        <c:axId val="1608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0847744"/>
        <c:crosses val="autoZero"/>
        <c:auto val="1"/>
        <c:lblAlgn val="ctr"/>
        <c:lblOffset val="100"/>
        <c:noMultiLvlLbl val="0"/>
      </c:catAx>
      <c:valAx>
        <c:axId val="16084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846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727070884786837"/>
          <c:y val="0.41961740168955874"/>
          <c:w val="0.12573662134553035"/>
          <c:h val="0.15570238030697797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94195898512753"/>
          <c:y val="3.9064417696318077E-2"/>
          <c:w val="0.67236025680129019"/>
          <c:h val="0.82984722981797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Plan1!$P$3</c:f>
              <c:strCache>
                <c:ptCount val="1"/>
                <c:pt idx="0">
                  <c:v>Trancadas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Plan1!$Q$2:$T$2</c:f>
              <c:strCache>
                <c:ptCount val="4"/>
                <c:pt idx="0">
                  <c:v>     Engenharia civil </c:v>
                </c:pt>
                <c:pt idx="1">
                  <c:v>Engenharia elétrica </c:v>
                </c:pt>
                <c:pt idx="2">
                  <c:v>Redes de computadores  </c:v>
                </c:pt>
                <c:pt idx="3">
                  <c:v>  Sistemas de informação  </c:v>
                </c:pt>
              </c:strCache>
            </c:strRef>
          </c:cat>
          <c:val>
            <c:numRef>
              <c:f>Plan1!$Q$3:$T$3</c:f>
              <c:numCache>
                <c:formatCode>0.00%</c:formatCode>
                <c:ptCount val="4"/>
                <c:pt idx="0" formatCode="0%">
                  <c:v>0.23</c:v>
                </c:pt>
                <c:pt idx="1">
                  <c:v>0.217</c:v>
                </c:pt>
                <c:pt idx="2" formatCode="0%">
                  <c:v>0.19</c:v>
                </c:pt>
                <c:pt idx="3" formatCode="0%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A-45CC-B0C8-7177DF330F2C}"/>
            </c:ext>
          </c:extLst>
        </c:ser>
        <c:ser>
          <c:idx val="1"/>
          <c:order val="1"/>
          <c:tx>
            <c:strRef>
              <c:f>Plan1!$P$4</c:f>
              <c:strCache>
                <c:ptCount val="1"/>
                <c:pt idx="0">
                  <c:v>Desvinculadas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Plan1!$Q$2:$T$2</c:f>
              <c:strCache>
                <c:ptCount val="4"/>
                <c:pt idx="0">
                  <c:v>     Engenharia civil </c:v>
                </c:pt>
                <c:pt idx="1">
                  <c:v>Engenharia elétrica </c:v>
                </c:pt>
                <c:pt idx="2">
                  <c:v>Redes de computadores  </c:v>
                </c:pt>
                <c:pt idx="3">
                  <c:v>  Sistemas de informação  </c:v>
                </c:pt>
              </c:strCache>
            </c:strRef>
          </c:cat>
          <c:val>
            <c:numRef>
              <c:f>Plan1!$Q$4:$T$4</c:f>
              <c:numCache>
                <c:formatCode>0.00%</c:formatCode>
                <c:ptCount val="4"/>
                <c:pt idx="0" formatCode="0%">
                  <c:v>0.3</c:v>
                </c:pt>
                <c:pt idx="1">
                  <c:v>0.315</c:v>
                </c:pt>
                <c:pt idx="2" formatCode="0%">
                  <c:v>0.55000000000000004</c:v>
                </c:pt>
                <c:pt idx="3" formatCode="0%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DA-45CC-B0C8-7177DF330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059456"/>
        <c:axId val="135352320"/>
      </c:barChart>
      <c:catAx>
        <c:axId val="107059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5352320"/>
        <c:crosses val="autoZero"/>
        <c:auto val="1"/>
        <c:lblAlgn val="ctr"/>
        <c:lblOffset val="100"/>
        <c:noMultiLvlLbl val="0"/>
      </c:catAx>
      <c:valAx>
        <c:axId val="1353523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705945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1870425454476911E-2"/>
          <c:y val="2.6038521479043519E-2"/>
          <c:w val="0.82272841875900649"/>
          <c:h val="0.6641852415042346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Plan4!$H$128:$H$139</c:f>
              <c:strCache>
                <c:ptCount val="12"/>
                <c:pt idx="0">
                  <c:v>Águas Lindas de Goiás</c:v>
                </c:pt>
                <c:pt idx="1">
                  <c:v>Novo Gama</c:v>
                </c:pt>
                <c:pt idx="2">
                  <c:v>Valparaíso de Goiás </c:v>
                </c:pt>
                <c:pt idx="3">
                  <c:v>Cidade Ocidental</c:v>
                </c:pt>
                <c:pt idx="4">
                  <c:v>Santo Antônio do Descoberto</c:v>
                </c:pt>
                <c:pt idx="5">
                  <c:v>Cocalzinho de Goiás</c:v>
                </c:pt>
                <c:pt idx="6">
                  <c:v>Planaltina</c:v>
                </c:pt>
                <c:pt idx="7">
                  <c:v>Alexânia</c:v>
                </c:pt>
                <c:pt idx="8">
                  <c:v>Cristalina</c:v>
                </c:pt>
                <c:pt idx="9">
                  <c:v>Formosa</c:v>
                </c:pt>
                <c:pt idx="10">
                  <c:v>Luziânia</c:v>
                </c:pt>
                <c:pt idx="11">
                  <c:v>Padre Bernardo</c:v>
                </c:pt>
              </c:strCache>
            </c:strRef>
          </c:cat>
          <c:val>
            <c:numRef>
              <c:f>Plan4!$I$128:$I$139</c:f>
              <c:numCache>
                <c:formatCode>General</c:formatCode>
                <c:ptCount val="12"/>
                <c:pt idx="0">
                  <c:v>58.1</c:v>
                </c:pt>
                <c:pt idx="1">
                  <c:v>56.6</c:v>
                </c:pt>
                <c:pt idx="2">
                  <c:v>55</c:v>
                </c:pt>
                <c:pt idx="3">
                  <c:v>52.3</c:v>
                </c:pt>
                <c:pt idx="4">
                  <c:v>50.7</c:v>
                </c:pt>
                <c:pt idx="5">
                  <c:v>24.6</c:v>
                </c:pt>
                <c:pt idx="6">
                  <c:v>49.7</c:v>
                </c:pt>
                <c:pt idx="7">
                  <c:v>6.6</c:v>
                </c:pt>
                <c:pt idx="8">
                  <c:v>2.2000000000000002</c:v>
                </c:pt>
                <c:pt idx="9">
                  <c:v>9.8000000000000007</c:v>
                </c:pt>
                <c:pt idx="10">
                  <c:v>28.1</c:v>
                </c:pt>
                <c:pt idx="11">
                  <c:v>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85-478A-9F6B-671FC848F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037120"/>
        <c:axId val="224333824"/>
      </c:barChart>
      <c:catAx>
        <c:axId val="224037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4333824"/>
        <c:crosses val="autoZero"/>
        <c:auto val="1"/>
        <c:lblAlgn val="ctr"/>
        <c:lblOffset val="100"/>
        <c:noMultiLvlLbl val="0"/>
      </c:catAx>
      <c:valAx>
        <c:axId val="224333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40371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Plan4!$F$150:$I$150</c:f>
              <c:strCache>
                <c:ptCount val="4"/>
                <c:pt idx="0">
                  <c:v>Grupo 2</c:v>
                </c:pt>
                <c:pt idx="1">
                  <c:v>Grupo 3</c:v>
                </c:pt>
                <c:pt idx="2">
                  <c:v>Grupo 4</c:v>
                </c:pt>
                <c:pt idx="3">
                  <c:v>Periferia Metropolitana Brasília</c:v>
                </c:pt>
              </c:strCache>
            </c:strRef>
          </c:cat>
          <c:val>
            <c:numRef>
              <c:f>Plan4!$F$151:$I$151</c:f>
              <c:numCache>
                <c:formatCode>General</c:formatCode>
                <c:ptCount val="4"/>
                <c:pt idx="0">
                  <c:v>15.6</c:v>
                </c:pt>
                <c:pt idx="1">
                  <c:v>21.6</c:v>
                </c:pt>
                <c:pt idx="2">
                  <c:v>23</c:v>
                </c:pt>
                <c:pt idx="3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09-41C8-892B-A1C995B5F3C4}"/>
            </c:ext>
          </c:extLst>
        </c:ser>
        <c:ser>
          <c:idx val="1"/>
          <c:order val="1"/>
          <c:invertIfNegative val="0"/>
          <c:cat>
            <c:strRef>
              <c:f>Plan4!$F$150:$I$150</c:f>
              <c:strCache>
                <c:ptCount val="4"/>
                <c:pt idx="0">
                  <c:v>Grupo 2</c:v>
                </c:pt>
                <c:pt idx="1">
                  <c:v>Grupo 3</c:v>
                </c:pt>
                <c:pt idx="2">
                  <c:v>Grupo 4</c:v>
                </c:pt>
                <c:pt idx="3">
                  <c:v>Periferia Metropolitana Brasília</c:v>
                </c:pt>
              </c:strCache>
            </c:strRef>
          </c:cat>
          <c:val>
            <c:numRef>
              <c:f>Plan4!$F$152:$I$152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3509-41C8-892B-A1C995B5F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229888"/>
        <c:axId val="60235776"/>
      </c:barChart>
      <c:catAx>
        <c:axId val="60229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0235776"/>
        <c:crosses val="autoZero"/>
        <c:auto val="1"/>
        <c:lblAlgn val="ctr"/>
        <c:lblOffset val="100"/>
        <c:noMultiLvlLbl val="0"/>
      </c:catAx>
      <c:valAx>
        <c:axId val="60235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02298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Plan1!$D$505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Plan1!$C$506:$C$513</c:f>
              <c:strCache>
                <c:ptCount val="8"/>
                <c:pt idx="0">
                  <c:v>Brasil</c:v>
                </c:pt>
                <c:pt idx="1">
                  <c:v>DF</c:v>
                </c:pt>
                <c:pt idx="2">
                  <c:v>GO</c:v>
                </c:pt>
                <c:pt idx="3">
                  <c:v>MG</c:v>
                </c:pt>
                <c:pt idx="4">
                  <c:v>ES</c:v>
                </c:pt>
                <c:pt idx="5">
                  <c:v>SC</c:v>
                </c:pt>
                <c:pt idx="6">
                  <c:v>BA</c:v>
                </c:pt>
                <c:pt idx="7">
                  <c:v>PA</c:v>
                </c:pt>
              </c:strCache>
            </c:strRef>
          </c:cat>
          <c:val>
            <c:numRef>
              <c:f>Plan1!$D$506:$D$513</c:f>
              <c:numCache>
                <c:formatCode>General</c:formatCode>
                <c:ptCount val="8"/>
                <c:pt idx="0">
                  <c:v>23.8</c:v>
                </c:pt>
                <c:pt idx="1">
                  <c:v>19.8</c:v>
                </c:pt>
                <c:pt idx="2">
                  <c:v>28.4</c:v>
                </c:pt>
                <c:pt idx="3">
                  <c:v>30.8</c:v>
                </c:pt>
                <c:pt idx="4">
                  <c:v>27.6</c:v>
                </c:pt>
                <c:pt idx="5">
                  <c:v>30.86</c:v>
                </c:pt>
                <c:pt idx="6">
                  <c:v>22.24</c:v>
                </c:pt>
                <c:pt idx="7">
                  <c:v>27.28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21-490A-845D-538DD0234640}"/>
            </c:ext>
          </c:extLst>
        </c:ser>
        <c:ser>
          <c:idx val="1"/>
          <c:order val="1"/>
          <c:tx>
            <c:strRef>
              <c:f>Plan1!$E$505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Plan1!$C$506:$C$513</c:f>
              <c:strCache>
                <c:ptCount val="8"/>
                <c:pt idx="0">
                  <c:v>Brasil</c:v>
                </c:pt>
                <c:pt idx="1">
                  <c:v>DF</c:v>
                </c:pt>
                <c:pt idx="2">
                  <c:v>GO</c:v>
                </c:pt>
                <c:pt idx="3">
                  <c:v>MG</c:v>
                </c:pt>
                <c:pt idx="4">
                  <c:v>ES</c:v>
                </c:pt>
                <c:pt idx="5">
                  <c:v>SC</c:v>
                </c:pt>
                <c:pt idx="6">
                  <c:v>BA</c:v>
                </c:pt>
                <c:pt idx="7">
                  <c:v>PA</c:v>
                </c:pt>
              </c:strCache>
            </c:strRef>
          </c:cat>
          <c:val>
            <c:numRef>
              <c:f>Plan1!$E$506:$E$513</c:f>
              <c:numCache>
                <c:formatCode>General</c:formatCode>
                <c:ptCount val="8"/>
                <c:pt idx="0">
                  <c:v>21.3</c:v>
                </c:pt>
                <c:pt idx="1">
                  <c:v>15.5</c:v>
                </c:pt>
                <c:pt idx="2">
                  <c:v>21.56</c:v>
                </c:pt>
                <c:pt idx="3">
                  <c:v>27.38</c:v>
                </c:pt>
                <c:pt idx="4">
                  <c:v>25.64</c:v>
                </c:pt>
                <c:pt idx="5">
                  <c:v>28.59</c:v>
                </c:pt>
                <c:pt idx="6">
                  <c:v>21.8</c:v>
                </c:pt>
                <c:pt idx="7">
                  <c:v>23.02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21-490A-845D-538DD0234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288000"/>
        <c:axId val="58315904"/>
      </c:barChart>
      <c:catAx>
        <c:axId val="5828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315904"/>
        <c:crosses val="autoZero"/>
        <c:auto val="1"/>
        <c:lblAlgn val="ctr"/>
        <c:lblOffset val="100"/>
        <c:noMultiLvlLbl val="0"/>
      </c:catAx>
      <c:valAx>
        <c:axId val="58315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2880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Plan1!$M$41</c:f>
              <c:strCache>
                <c:ptCount val="1"/>
                <c:pt idx="0">
                  <c:v>Regular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Plan1!$L$42:$L$51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Plan1!$M$42:$M$51</c:f>
              <c:numCache>
                <c:formatCode>General</c:formatCode>
                <c:ptCount val="10"/>
                <c:pt idx="0" formatCode="#,##0">
                  <c:v>21795</c:v>
                </c:pt>
                <c:pt idx="1">
                  <c:v>26877</c:v>
                </c:pt>
                <c:pt idx="2">
                  <c:v>29471</c:v>
                </c:pt>
                <c:pt idx="3">
                  <c:v>30961</c:v>
                </c:pt>
                <c:pt idx="4">
                  <c:v>34865</c:v>
                </c:pt>
                <c:pt idx="5">
                  <c:v>36735</c:v>
                </c:pt>
                <c:pt idx="6">
                  <c:v>38939</c:v>
                </c:pt>
                <c:pt idx="7">
                  <c:v>37960</c:v>
                </c:pt>
                <c:pt idx="8" formatCode="#,##0">
                  <c:v>37373</c:v>
                </c:pt>
                <c:pt idx="9">
                  <c:v>32902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39-4E58-A96D-C8C76A9E603A}"/>
            </c:ext>
          </c:extLst>
        </c:ser>
        <c:ser>
          <c:idx val="1"/>
          <c:order val="1"/>
          <c:tx>
            <c:strRef>
              <c:f>Plan1!$N$41</c:f>
              <c:strCache>
                <c:ptCount val="1"/>
                <c:pt idx="0">
                  <c:v>EJA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Plan1!$L$42:$L$51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Plan1!$N$42:$N$51</c:f>
              <c:numCache>
                <c:formatCode>General</c:formatCode>
                <c:ptCount val="10"/>
                <c:pt idx="0">
                  <c:v>3542</c:v>
                </c:pt>
                <c:pt idx="1">
                  <c:v>4821</c:v>
                </c:pt>
                <c:pt idx="2">
                  <c:v>4546</c:v>
                </c:pt>
                <c:pt idx="3">
                  <c:v>5164</c:v>
                </c:pt>
                <c:pt idx="4">
                  <c:v>7445</c:v>
                </c:pt>
                <c:pt idx="5">
                  <c:v>7683</c:v>
                </c:pt>
                <c:pt idx="6">
                  <c:v>8960</c:v>
                </c:pt>
                <c:pt idx="7">
                  <c:v>7251</c:v>
                </c:pt>
                <c:pt idx="8">
                  <c:v>6709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39-4E58-A96D-C8C76A9E603A}"/>
            </c:ext>
          </c:extLst>
        </c:ser>
        <c:ser>
          <c:idx val="2"/>
          <c:order val="2"/>
          <c:tx>
            <c:strRef>
              <c:f>Plan1!$O$41</c:f>
              <c:strCache>
                <c:ptCount val="1"/>
                <c:pt idx="0">
                  <c:v>Profissionalizante</c:v>
                </c:pt>
              </c:strCache>
            </c:strRef>
          </c:tx>
          <c:invertIfNegative val="0"/>
          <c:cat>
            <c:numRef>
              <c:f>Plan1!$L$42:$L$51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Plan1!$O$42:$O$51</c:f>
              <c:numCache>
                <c:formatCode>General</c:formatCode>
                <c:ptCount val="10"/>
                <c:pt idx="0">
                  <c:v>324</c:v>
                </c:pt>
                <c:pt idx="1">
                  <c:v>0</c:v>
                </c:pt>
                <c:pt idx="2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39-4E58-A96D-C8C76A9E6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17184"/>
        <c:axId val="51918720"/>
      </c:barChart>
      <c:catAx>
        <c:axId val="5191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1918720"/>
        <c:crosses val="autoZero"/>
        <c:auto val="1"/>
        <c:lblAlgn val="ctr"/>
        <c:lblOffset val="100"/>
        <c:noMultiLvlLbl val="0"/>
      </c:catAx>
      <c:valAx>
        <c:axId val="519187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51917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35619434192783"/>
          <c:y val="0.37475956129974353"/>
          <c:w val="0.21106107528656198"/>
          <c:h val="0.19425273523548403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8674011667435979E-2"/>
          <c:y val="2.7510153736655083E-2"/>
          <c:w val="0.7480885423838125"/>
          <c:h val="0.91041611346353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Plan1!$L$76</c:f>
              <c:strCache>
                <c:ptCount val="1"/>
                <c:pt idx="0">
                  <c:v>Masculino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Plan1!$N$77:$N$86</c:f>
              <c:numCache>
                <c:formatCode>#,##0</c:formatCode>
                <c:ptCount val="10"/>
                <c:pt idx="0" formatCode="General">
                  <c:v>2010</c:v>
                </c:pt>
                <c:pt idx="1">
                  <c:v>2011</c:v>
                </c:pt>
                <c:pt idx="2" formatCode="General">
                  <c:v>2012</c:v>
                </c:pt>
                <c:pt idx="3" formatCode="General">
                  <c:v>2013</c:v>
                </c:pt>
                <c:pt idx="4" formatCode="General">
                  <c:v>2014</c:v>
                </c:pt>
                <c:pt idx="5">
                  <c:v>2015</c:v>
                </c:pt>
                <c:pt idx="6" formatCode="General">
                  <c:v>2016</c:v>
                </c:pt>
                <c:pt idx="7">
                  <c:v>2017</c:v>
                </c:pt>
                <c:pt idx="8" formatCode="General">
                  <c:v>2018</c:v>
                </c:pt>
                <c:pt idx="9" formatCode="General">
                  <c:v>2019</c:v>
                </c:pt>
              </c:numCache>
            </c:numRef>
          </c:cat>
          <c:val>
            <c:numRef>
              <c:f>Plan1!$L$77:$L$86</c:f>
              <c:numCache>
                <c:formatCode>#,##0</c:formatCode>
                <c:ptCount val="10"/>
                <c:pt idx="0">
                  <c:v>54675</c:v>
                </c:pt>
                <c:pt idx="1">
                  <c:v>40795</c:v>
                </c:pt>
                <c:pt idx="2">
                  <c:v>48151</c:v>
                </c:pt>
                <c:pt idx="3">
                  <c:v>63270</c:v>
                </c:pt>
                <c:pt idx="4">
                  <c:v>90013</c:v>
                </c:pt>
                <c:pt idx="5">
                  <c:v>90325</c:v>
                </c:pt>
                <c:pt idx="6">
                  <c:v>95645</c:v>
                </c:pt>
                <c:pt idx="7">
                  <c:v>68688</c:v>
                </c:pt>
                <c:pt idx="8">
                  <c:v>58317</c:v>
                </c:pt>
                <c:pt idx="9">
                  <c:v>51636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28-4CC7-AC03-D041EDCD13B2}"/>
            </c:ext>
          </c:extLst>
        </c:ser>
        <c:ser>
          <c:idx val="1"/>
          <c:order val="1"/>
          <c:tx>
            <c:strRef>
              <c:f>Plan1!$M$76</c:f>
              <c:strCache>
                <c:ptCount val="1"/>
                <c:pt idx="0">
                  <c:v>Feminino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Plan1!$N$77:$N$86</c:f>
              <c:numCache>
                <c:formatCode>#,##0</c:formatCode>
                <c:ptCount val="10"/>
                <c:pt idx="0" formatCode="General">
                  <c:v>2010</c:v>
                </c:pt>
                <c:pt idx="1">
                  <c:v>2011</c:v>
                </c:pt>
                <c:pt idx="2" formatCode="General">
                  <c:v>2012</c:v>
                </c:pt>
                <c:pt idx="3" formatCode="General">
                  <c:v>2013</c:v>
                </c:pt>
                <c:pt idx="4" formatCode="General">
                  <c:v>2014</c:v>
                </c:pt>
                <c:pt idx="5">
                  <c:v>2015</c:v>
                </c:pt>
                <c:pt idx="6" formatCode="General">
                  <c:v>2016</c:v>
                </c:pt>
                <c:pt idx="7">
                  <c:v>2017</c:v>
                </c:pt>
                <c:pt idx="8" formatCode="General">
                  <c:v>2018</c:v>
                </c:pt>
                <c:pt idx="9" formatCode="General">
                  <c:v>2019</c:v>
                </c:pt>
              </c:numCache>
            </c:numRef>
          </c:cat>
          <c:val>
            <c:numRef>
              <c:f>Plan1!$M$77:$M$86</c:f>
              <c:numCache>
                <c:formatCode>#,##0</c:formatCode>
                <c:ptCount val="10"/>
                <c:pt idx="0">
                  <c:v>33444</c:v>
                </c:pt>
                <c:pt idx="1">
                  <c:v>64534</c:v>
                </c:pt>
                <c:pt idx="2">
                  <c:v>74267</c:v>
                </c:pt>
                <c:pt idx="3">
                  <c:v>92041</c:v>
                </c:pt>
                <c:pt idx="4">
                  <c:v>127556</c:v>
                </c:pt>
                <c:pt idx="5">
                  <c:v>124947</c:v>
                </c:pt>
                <c:pt idx="6">
                  <c:v>132060</c:v>
                </c:pt>
                <c:pt idx="7">
                  <c:v>101767</c:v>
                </c:pt>
                <c:pt idx="8">
                  <c:v>86500</c:v>
                </c:pt>
                <c:pt idx="9">
                  <c:v>77489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28-4CC7-AC03-D041EDCD1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917376"/>
        <c:axId val="135774976"/>
      </c:barChart>
      <c:catAx>
        <c:axId val="98917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5774976"/>
        <c:crosses val="autoZero"/>
        <c:auto val="1"/>
        <c:lblAlgn val="ctr"/>
        <c:lblOffset val="100"/>
        <c:noMultiLvlLbl val="0"/>
      </c:catAx>
      <c:valAx>
        <c:axId val="1357749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8917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02582350949864"/>
          <c:y val="0.40366497340679203"/>
          <c:w val="0.18079991145452834"/>
          <c:h val="0.19266977988897019"/>
        </c:manualLayout>
      </c:layout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Plan1!$G$142:$L$142</c:f>
              <c:strCache>
                <c:ptCount val="6"/>
                <c:pt idx="0">
                  <c:v>Não Declarada</c:v>
                </c:pt>
                <c:pt idx="1">
                  <c:v>Branca</c:v>
                </c:pt>
                <c:pt idx="2">
                  <c:v>Preta</c:v>
                </c:pt>
                <c:pt idx="3">
                  <c:v>Parda</c:v>
                </c:pt>
                <c:pt idx="4">
                  <c:v>Amarela</c:v>
                </c:pt>
                <c:pt idx="5">
                  <c:v>Indígena</c:v>
                </c:pt>
              </c:strCache>
            </c:strRef>
          </c:cat>
          <c:val>
            <c:numRef>
              <c:f>Plan1!$G$143:$L$143</c:f>
              <c:numCache>
                <c:formatCode>0%</c:formatCode>
                <c:ptCount val="6"/>
                <c:pt idx="0">
                  <c:v>0.05</c:v>
                </c:pt>
                <c:pt idx="1">
                  <c:v>0.3</c:v>
                </c:pt>
                <c:pt idx="2">
                  <c:v>0.13</c:v>
                </c:pt>
                <c:pt idx="3">
                  <c:v>0.47</c:v>
                </c:pt>
                <c:pt idx="4">
                  <c:v>0.04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EA-45BC-BD68-94B8F0AA4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891181539754598"/>
          <c:y val="0.24102594904697461"/>
          <c:w val="0.17208498303675251"/>
          <c:h val="0.42787402573051098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394145923493552E-2"/>
          <c:y val="2.8979841825745246E-2"/>
          <c:w val="0.78534956656747912"/>
          <c:h val="0.90563023068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Plan2!$B$33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Plan2!$C$32:$I$32</c:f>
              <c:strCache>
                <c:ptCount val="7"/>
                <c:pt idx="0">
                  <c:v>Sem renda</c:v>
                </c:pt>
                <c:pt idx="1">
                  <c:v>Faixas 1 a 3</c:v>
                </c:pt>
                <c:pt idx="2">
                  <c:v>Faixas 4 a 6</c:v>
                </c:pt>
                <c:pt idx="3">
                  <c:v>Faixas 7 a 9</c:v>
                </c:pt>
                <c:pt idx="4">
                  <c:v>Faixas 10 a 12</c:v>
                </c:pt>
                <c:pt idx="5">
                  <c:v>Faixas13 a 15</c:v>
                </c:pt>
                <c:pt idx="6">
                  <c:v>Faixa 16</c:v>
                </c:pt>
              </c:strCache>
            </c:strRef>
          </c:cat>
          <c:val>
            <c:numRef>
              <c:f>Plan2!$C$33:$I$33</c:f>
              <c:numCache>
                <c:formatCode>#,##0</c:formatCode>
                <c:ptCount val="7"/>
                <c:pt idx="0">
                  <c:v>3840</c:v>
                </c:pt>
                <c:pt idx="1">
                  <c:v>124711</c:v>
                </c:pt>
                <c:pt idx="2">
                  <c:v>46081</c:v>
                </c:pt>
                <c:pt idx="3">
                  <c:v>16248</c:v>
                </c:pt>
                <c:pt idx="4">
                  <c:v>8540</c:v>
                </c:pt>
                <c:pt idx="5">
                  <c:v>10420</c:v>
                </c:pt>
                <c:pt idx="6">
                  <c:v>5409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4B-4997-9611-814BB7996F78}"/>
            </c:ext>
          </c:extLst>
        </c:ser>
        <c:ser>
          <c:idx val="1"/>
          <c:order val="1"/>
          <c:tx>
            <c:strRef>
              <c:f>Plan2!$B$34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Plan2!$C$32:$I$32</c:f>
              <c:strCache>
                <c:ptCount val="7"/>
                <c:pt idx="0">
                  <c:v>Sem renda</c:v>
                </c:pt>
                <c:pt idx="1">
                  <c:v>Faixas 1 a 3</c:v>
                </c:pt>
                <c:pt idx="2">
                  <c:v>Faixas 4 a 6</c:v>
                </c:pt>
                <c:pt idx="3">
                  <c:v>Faixas 7 a 9</c:v>
                </c:pt>
                <c:pt idx="4">
                  <c:v>Faixas 10 a 12</c:v>
                </c:pt>
                <c:pt idx="5">
                  <c:v>Faixas13 a 15</c:v>
                </c:pt>
                <c:pt idx="6">
                  <c:v>Faixa 16</c:v>
                </c:pt>
              </c:strCache>
            </c:strRef>
          </c:cat>
          <c:val>
            <c:numRef>
              <c:f>Plan2!$C$34:$I$34</c:f>
              <c:numCache>
                <c:formatCode>#,##0</c:formatCode>
                <c:ptCount val="7"/>
                <c:pt idx="0">
                  <c:v>6017</c:v>
                </c:pt>
                <c:pt idx="1">
                  <c:v>139509</c:v>
                </c:pt>
                <c:pt idx="2">
                  <c:v>43697</c:v>
                </c:pt>
                <c:pt idx="3">
                  <c:v>17724</c:v>
                </c:pt>
                <c:pt idx="4">
                  <c:v>6505</c:v>
                </c:pt>
                <c:pt idx="5">
                  <c:v>9891</c:v>
                </c:pt>
                <c:pt idx="6">
                  <c:v>4361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4B-4997-9611-814BB7996F78}"/>
            </c:ext>
          </c:extLst>
        </c:ser>
        <c:ser>
          <c:idx val="2"/>
          <c:order val="2"/>
          <c:tx>
            <c:strRef>
              <c:f>Plan2!$B$35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Plan2!$C$32:$I$32</c:f>
              <c:strCache>
                <c:ptCount val="7"/>
                <c:pt idx="0">
                  <c:v>Sem renda</c:v>
                </c:pt>
                <c:pt idx="1">
                  <c:v>Faixas 1 a 3</c:v>
                </c:pt>
                <c:pt idx="2">
                  <c:v>Faixas 4 a 6</c:v>
                </c:pt>
                <c:pt idx="3">
                  <c:v>Faixas 7 a 9</c:v>
                </c:pt>
                <c:pt idx="4">
                  <c:v>Faixas 10 a 12</c:v>
                </c:pt>
                <c:pt idx="5">
                  <c:v>Faixas13 a 15</c:v>
                </c:pt>
                <c:pt idx="6">
                  <c:v>Faixa 16</c:v>
                </c:pt>
              </c:strCache>
            </c:strRef>
          </c:cat>
          <c:val>
            <c:numRef>
              <c:f>Plan2!$C$35:$I$35</c:f>
              <c:numCache>
                <c:formatCode>#,##0</c:formatCode>
                <c:ptCount val="7"/>
                <c:pt idx="0">
                  <c:v>5151</c:v>
                </c:pt>
                <c:pt idx="1">
                  <c:v>102936</c:v>
                </c:pt>
                <c:pt idx="2">
                  <c:v>29728</c:v>
                </c:pt>
                <c:pt idx="3">
                  <c:v>13970</c:v>
                </c:pt>
                <c:pt idx="4">
                  <c:v>6796</c:v>
                </c:pt>
                <c:pt idx="5">
                  <c:v>7953</c:v>
                </c:pt>
                <c:pt idx="6">
                  <c:v>3921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4B-4997-9611-814BB7996F78}"/>
            </c:ext>
          </c:extLst>
        </c:ser>
        <c:ser>
          <c:idx val="3"/>
          <c:order val="3"/>
          <c:tx>
            <c:strRef>
              <c:f>Plan2!$B$36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Plan2!$C$32:$I$32</c:f>
              <c:strCache>
                <c:ptCount val="7"/>
                <c:pt idx="0">
                  <c:v>Sem renda</c:v>
                </c:pt>
                <c:pt idx="1">
                  <c:v>Faixas 1 a 3</c:v>
                </c:pt>
                <c:pt idx="2">
                  <c:v>Faixas 4 a 6</c:v>
                </c:pt>
                <c:pt idx="3">
                  <c:v>Faixas 7 a 9</c:v>
                </c:pt>
                <c:pt idx="4">
                  <c:v>Faixas 10 a 12</c:v>
                </c:pt>
                <c:pt idx="5">
                  <c:v>Faixas13 a 15</c:v>
                </c:pt>
                <c:pt idx="6">
                  <c:v>Faixa 16</c:v>
                </c:pt>
              </c:strCache>
            </c:strRef>
          </c:cat>
          <c:val>
            <c:numRef>
              <c:f>Plan2!$C$36:$I$36</c:f>
              <c:numCache>
                <c:formatCode>#,##0</c:formatCode>
                <c:ptCount val="7"/>
                <c:pt idx="0">
                  <c:v>4106</c:v>
                </c:pt>
                <c:pt idx="1">
                  <c:v>81165</c:v>
                </c:pt>
                <c:pt idx="2">
                  <c:v>27446</c:v>
                </c:pt>
                <c:pt idx="3">
                  <c:v>13432</c:v>
                </c:pt>
                <c:pt idx="4">
                  <c:v>6467</c:v>
                </c:pt>
                <c:pt idx="5">
                  <c:v>8542</c:v>
                </c:pt>
                <c:pt idx="6">
                  <c:v>3659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4B-4997-9611-814BB7996F78}"/>
            </c:ext>
          </c:extLst>
        </c:ser>
        <c:ser>
          <c:idx val="4"/>
          <c:order val="4"/>
          <c:tx>
            <c:strRef>
              <c:f>Plan2!$B$37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Plan2!$C$32:$I$32</c:f>
              <c:strCache>
                <c:ptCount val="7"/>
                <c:pt idx="0">
                  <c:v>Sem renda</c:v>
                </c:pt>
                <c:pt idx="1">
                  <c:v>Faixas 1 a 3</c:v>
                </c:pt>
                <c:pt idx="2">
                  <c:v>Faixas 4 a 6</c:v>
                </c:pt>
                <c:pt idx="3">
                  <c:v>Faixas 7 a 9</c:v>
                </c:pt>
                <c:pt idx="4">
                  <c:v>Faixas 10 a 12</c:v>
                </c:pt>
                <c:pt idx="5">
                  <c:v>Faixas13 a 15</c:v>
                </c:pt>
                <c:pt idx="6">
                  <c:v>Faixa 16</c:v>
                </c:pt>
              </c:strCache>
            </c:strRef>
          </c:cat>
          <c:val>
            <c:numRef>
              <c:f>Plan2!$C$37:$I$37</c:f>
              <c:numCache>
                <c:formatCode>#,##0</c:formatCode>
                <c:ptCount val="7"/>
                <c:pt idx="0">
                  <c:v>3626</c:v>
                </c:pt>
                <c:pt idx="1">
                  <c:v>71270</c:v>
                </c:pt>
                <c:pt idx="2">
                  <c:v>24491</c:v>
                </c:pt>
                <c:pt idx="3">
                  <c:v>11767</c:v>
                </c:pt>
                <c:pt idx="4">
                  <c:v>5974</c:v>
                </c:pt>
                <c:pt idx="5">
                  <c:v>8353</c:v>
                </c:pt>
                <c:pt idx="6">
                  <c:v>3644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4B-4997-9611-814BB7996F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366080"/>
        <c:axId val="106367616"/>
      </c:barChart>
      <c:catAx>
        <c:axId val="106366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367616"/>
        <c:crosses val="autoZero"/>
        <c:auto val="1"/>
        <c:lblAlgn val="ctr"/>
        <c:lblOffset val="100"/>
        <c:noMultiLvlLbl val="0"/>
      </c:catAx>
      <c:valAx>
        <c:axId val="1063676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06366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985183945025752"/>
          <c:y val="0.31650923231227085"/>
          <c:w val="8.6106817240655581E-2"/>
          <c:h val="0.29911602459757641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Plan1!$K$60</c:f>
              <c:strCache>
                <c:ptCount val="1"/>
                <c:pt idx="0">
                  <c:v>Noturno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Plan1!$J$61:$J$65</c:f>
              <c:strCache>
                <c:ptCount val="5"/>
                <c:pt idx="0">
                  <c:v>IF</c:v>
                </c:pt>
                <c:pt idx="1">
                  <c:v>UnB</c:v>
                </c:pt>
                <c:pt idx="2">
                  <c:v>UCB</c:v>
                </c:pt>
                <c:pt idx="3">
                  <c:v>Centros Univ.</c:v>
                </c:pt>
                <c:pt idx="4">
                  <c:v>Faculdades</c:v>
                </c:pt>
              </c:strCache>
            </c:strRef>
          </c:cat>
          <c:val>
            <c:numRef>
              <c:f>Plan1!$K$61:$K$65</c:f>
              <c:numCache>
                <c:formatCode>General</c:formatCode>
                <c:ptCount val="5"/>
                <c:pt idx="0">
                  <c:v>34.630000000000003</c:v>
                </c:pt>
                <c:pt idx="1">
                  <c:v>25.71</c:v>
                </c:pt>
                <c:pt idx="2">
                  <c:v>43.34</c:v>
                </c:pt>
                <c:pt idx="3">
                  <c:v>48.81</c:v>
                </c:pt>
                <c:pt idx="4">
                  <c:v>69.680000000000007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4-4E69-9393-32D1F4572F0D}"/>
            </c:ext>
          </c:extLst>
        </c:ser>
        <c:ser>
          <c:idx val="1"/>
          <c:order val="1"/>
          <c:tx>
            <c:strRef>
              <c:f>Plan1!$L$60</c:f>
              <c:strCache>
                <c:ptCount val="1"/>
                <c:pt idx="0">
                  <c:v>Diurno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Plan1!$J$61:$J$65</c:f>
              <c:strCache>
                <c:ptCount val="5"/>
                <c:pt idx="0">
                  <c:v>IF</c:v>
                </c:pt>
                <c:pt idx="1">
                  <c:v>UnB</c:v>
                </c:pt>
                <c:pt idx="2">
                  <c:v>UCB</c:v>
                </c:pt>
                <c:pt idx="3">
                  <c:v>Centros Univ.</c:v>
                </c:pt>
                <c:pt idx="4">
                  <c:v>Faculdades</c:v>
                </c:pt>
              </c:strCache>
            </c:strRef>
          </c:cat>
          <c:val>
            <c:numRef>
              <c:f>Plan1!$L$61:$L$65</c:f>
              <c:numCache>
                <c:formatCode>General</c:formatCode>
                <c:ptCount val="5"/>
                <c:pt idx="0">
                  <c:v>65.37</c:v>
                </c:pt>
                <c:pt idx="1">
                  <c:v>74.290000000000006</c:v>
                </c:pt>
                <c:pt idx="2">
                  <c:v>56.66</c:v>
                </c:pt>
                <c:pt idx="3">
                  <c:v>51.19</c:v>
                </c:pt>
                <c:pt idx="4">
                  <c:v>30.32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04-4E69-9393-32D1F4572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972992"/>
        <c:axId val="60073088"/>
      </c:barChart>
      <c:catAx>
        <c:axId val="59972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0073088"/>
        <c:crosses val="autoZero"/>
        <c:auto val="1"/>
        <c:lblAlgn val="ctr"/>
        <c:lblOffset val="100"/>
        <c:noMultiLvlLbl val="0"/>
      </c:catAx>
      <c:valAx>
        <c:axId val="60073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97299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endParaRPr lang="en-US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Plan1!$E$176</c:f>
              <c:strCache>
                <c:ptCount val="1"/>
                <c:pt idx="0">
                  <c:v>Brasil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Plan1!$F$175:$L$175</c:f>
              <c:strCache>
                <c:ptCount val="7"/>
                <c:pt idx="0">
                  <c:v>Branca</c:v>
                </c:pt>
                <c:pt idx="1">
                  <c:v>Preta</c:v>
                </c:pt>
                <c:pt idx="2">
                  <c:v>Parda</c:v>
                </c:pt>
                <c:pt idx="3">
                  <c:v>Amarela</c:v>
                </c:pt>
                <c:pt idx="4">
                  <c:v>Indígena</c:v>
                </c:pt>
                <c:pt idx="5">
                  <c:v>Não Dispõe da Informação</c:v>
                </c:pt>
                <c:pt idx="6">
                  <c:v>Não Declarado</c:v>
                </c:pt>
              </c:strCache>
            </c:strRef>
          </c:cat>
          <c:val>
            <c:numRef>
              <c:f>Plan1!$F$176:$L$176</c:f>
              <c:numCache>
                <c:formatCode>#,##0</c:formatCode>
                <c:ptCount val="7"/>
                <c:pt idx="0">
                  <c:v>3658644</c:v>
                </c:pt>
                <c:pt idx="1">
                  <c:v>613199</c:v>
                </c:pt>
                <c:pt idx="2">
                  <c:v>2668920</c:v>
                </c:pt>
                <c:pt idx="3">
                  <c:v>147991</c:v>
                </c:pt>
                <c:pt idx="4">
                  <c:v>56257</c:v>
                </c:pt>
                <c:pt idx="5">
                  <c:v>14355</c:v>
                </c:pt>
                <c:pt idx="6">
                  <c:v>1444458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04-43BA-9E6D-7F89BA70A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70988497453419963"/>
          <c:y val="0.18528190784835727"/>
          <c:w val="0.21305013318563942"/>
          <c:h val="0.72051104139362132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Plan1!$E$176</c:f>
              <c:strCache>
                <c:ptCount val="1"/>
                <c:pt idx="0">
                  <c:v>DF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Plan1!$F$175:$L$175</c:f>
              <c:strCache>
                <c:ptCount val="7"/>
                <c:pt idx="0">
                  <c:v>Branca</c:v>
                </c:pt>
                <c:pt idx="1">
                  <c:v>Preta</c:v>
                </c:pt>
                <c:pt idx="2">
                  <c:v>Parda</c:v>
                </c:pt>
                <c:pt idx="3">
                  <c:v>Amarela</c:v>
                </c:pt>
                <c:pt idx="4">
                  <c:v>Indígena</c:v>
                </c:pt>
                <c:pt idx="5">
                  <c:v>Não Dispõe da Informação</c:v>
                </c:pt>
                <c:pt idx="6">
                  <c:v>Não Declarado</c:v>
                </c:pt>
              </c:strCache>
            </c:strRef>
          </c:cat>
          <c:val>
            <c:numRef>
              <c:f>Plan1!$F$176:$L$176</c:f>
              <c:numCache>
                <c:formatCode>#,##0</c:formatCode>
                <c:ptCount val="7"/>
                <c:pt idx="0">
                  <c:v>75622</c:v>
                </c:pt>
                <c:pt idx="1">
                  <c:v>17375</c:v>
                </c:pt>
                <c:pt idx="2">
                  <c:v>89572</c:v>
                </c:pt>
                <c:pt idx="3">
                  <c:v>4978</c:v>
                </c:pt>
                <c:pt idx="4">
                  <c:v>1222</c:v>
                </c:pt>
                <c:pt idx="5" formatCode="General">
                  <c:v>46</c:v>
                </c:pt>
                <c:pt idx="6">
                  <c:v>35639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6B-47C2-953F-1186D8715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71116986702920482"/>
          <c:y val="0.16961821435422686"/>
          <c:w val="0.24085033090232072"/>
          <c:h val="0.74332868927019924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Plan1!$G$38</c:f>
              <c:strCache>
                <c:ptCount val="1"/>
                <c:pt idx="0">
                  <c:v>18 a 24 anos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Plan1!$F$39:$F$41</c:f>
              <c:strCache>
                <c:ptCount val="3"/>
                <c:pt idx="0">
                  <c:v>DF</c:v>
                </c:pt>
                <c:pt idx="1">
                  <c:v>Pública</c:v>
                </c:pt>
                <c:pt idx="2">
                  <c:v>Privada</c:v>
                </c:pt>
              </c:strCache>
            </c:strRef>
          </c:cat>
          <c:val>
            <c:numRef>
              <c:f>Plan1!$G$39:$G$41</c:f>
              <c:numCache>
                <c:formatCode>#,##0</c:formatCode>
                <c:ptCount val="3"/>
                <c:pt idx="0">
                  <c:v>118658</c:v>
                </c:pt>
                <c:pt idx="1">
                  <c:v>31045</c:v>
                </c:pt>
                <c:pt idx="2">
                  <c:v>87613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3-4159-8E2B-A5A45A46B18E}"/>
            </c:ext>
          </c:extLst>
        </c:ser>
        <c:ser>
          <c:idx val="1"/>
          <c:order val="1"/>
          <c:tx>
            <c:strRef>
              <c:f>Plan1!$H$38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Plan1!$F$39:$F$41</c:f>
              <c:strCache>
                <c:ptCount val="3"/>
                <c:pt idx="0">
                  <c:v>DF</c:v>
                </c:pt>
                <c:pt idx="1">
                  <c:v>Pública</c:v>
                </c:pt>
                <c:pt idx="2">
                  <c:v>Privada</c:v>
                </c:pt>
              </c:strCache>
            </c:strRef>
          </c:cat>
          <c:val>
            <c:numRef>
              <c:f>Plan1!$H$39:$H$41</c:f>
              <c:numCache>
                <c:formatCode>#,##0</c:formatCode>
                <c:ptCount val="3"/>
                <c:pt idx="0">
                  <c:v>224454</c:v>
                </c:pt>
                <c:pt idx="1">
                  <c:v>40971</c:v>
                </c:pt>
                <c:pt idx="2">
                  <c:v>183583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83-4159-8E2B-A5A45A46B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888576"/>
        <c:axId val="123954688"/>
      </c:barChart>
      <c:catAx>
        <c:axId val="106888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3954688"/>
        <c:crosses val="autoZero"/>
        <c:auto val="1"/>
        <c:lblAlgn val="ctr"/>
        <c:lblOffset val="100"/>
        <c:noMultiLvlLbl val="0"/>
      </c:catAx>
      <c:valAx>
        <c:axId val="1239546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068885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apa Ini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" y="0"/>
            <a:ext cx="12161892" cy="6858000"/>
          </a:xfrm>
          <a:prstGeom prst="rect">
            <a:avLst/>
          </a:prstGeom>
        </p:spPr>
      </p:pic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2060121" y="2421844"/>
            <a:ext cx="8341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2285319"/>
            <a:ext cx="10515600" cy="1059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45366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92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94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35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" y="0"/>
            <a:ext cx="12188908" cy="6873234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31710" y="5803640"/>
            <a:ext cx="11728580" cy="25227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700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apa Ini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" y="0"/>
            <a:ext cx="12161892" cy="6858000"/>
          </a:xfrm>
          <a:prstGeom prst="rect">
            <a:avLst/>
          </a:prstGeom>
        </p:spPr>
      </p:pic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2060121" y="2421844"/>
            <a:ext cx="8341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rgbClr val="064370"/>
              </a:solidFill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2285319"/>
            <a:ext cx="10515600" cy="1059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11669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50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29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35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22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1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258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14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3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3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09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8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" y="0"/>
            <a:ext cx="12188908" cy="6873234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31710" y="5803640"/>
            <a:ext cx="11728580" cy="252279"/>
          </a:xfrm>
        </p:spPr>
        <p:txBody>
          <a:bodyPr/>
          <a:lstStyle/>
          <a:p>
            <a:endParaRPr lang="pt-BR" dirty="0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3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70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05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18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72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38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31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35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5C2A8-9901-4FFF-9D88-1EF8588A52CD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67D0-C8A8-45A7-ADD4-B6B624A8E2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4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1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5C2A8-9901-4FFF-9D88-1EF8588A52CD}" type="datetimeFigureOut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08/04/2021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67D0-C8A8-45A7-ADD4-B6B624A8E21F}" type="slidenum">
              <a:rPr lang="pt-BR" smtClean="0">
                <a:solidFill>
                  <a:srgbClr val="064370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06437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chart" Target="../charts/chart1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chart" Target="../charts/char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8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43249C1D-E11A-42EB-825D-108AA6F4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9A7B8BE-3EBC-44D8-AAFD-8DC803F0A248}"/>
              </a:ext>
            </a:extLst>
          </p:cNvPr>
          <p:cNvGrpSpPr/>
          <p:nvPr/>
        </p:nvGrpSpPr>
        <p:grpSpPr>
          <a:xfrm>
            <a:off x="4270864" y="868753"/>
            <a:ext cx="3650273" cy="1597097"/>
            <a:chOff x="3985592" y="1604880"/>
            <a:chExt cx="3650273" cy="1597097"/>
          </a:xfrm>
        </p:grpSpPr>
        <p:pic>
          <p:nvPicPr>
            <p:cNvPr id="6" name="Imagem 5" descr="Logotipo&#10;&#10;Descrição gerada automaticamente">
              <a:extLst>
                <a:ext uri="{FF2B5EF4-FFF2-40B4-BE49-F238E27FC236}">
                  <a16:creationId xmlns:a16="http://schemas.microsoft.com/office/drawing/2014/main" id="{E28BBD1A-4310-4AC5-8DAF-E184A0BB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592" y="1604880"/>
              <a:ext cx="1479976" cy="1597097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8150A60-4FA8-4AE1-B5B6-55B50C98D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7003" y="1802993"/>
              <a:ext cx="1818862" cy="1200870"/>
            </a:xfrm>
            <a:prstGeom prst="rect">
              <a:avLst/>
            </a:prstGeom>
          </p:spPr>
        </p:pic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5B4D7662-57BE-4374-810F-86D9535BB296}"/>
              </a:ext>
            </a:extLst>
          </p:cNvPr>
          <p:cNvSpPr/>
          <p:nvPr/>
        </p:nvSpPr>
        <p:spPr>
          <a:xfrm>
            <a:off x="1288778" y="3008356"/>
            <a:ext cx="9614444" cy="182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de Viabilidade de uma Universidade Distrital</a:t>
            </a:r>
            <a:endParaRPr lang="pt-B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963CDB8-1D3A-4474-A92A-B927226AE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277" y="5605050"/>
            <a:ext cx="2117447" cy="628785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81D5C650-7956-41D1-94D9-26A5166B20B8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5B3AF3E-4CA0-4735-9A4E-017508F6A209}"/>
              </a:ext>
            </a:extLst>
          </p:cNvPr>
          <p:cNvSpPr/>
          <p:nvPr/>
        </p:nvSpPr>
        <p:spPr>
          <a:xfrm>
            <a:off x="0" y="0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91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9F30F37E-50EF-421A-AE10-27DF31032AC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7A40FF3-68B7-4CA6-BE13-7FC9196C6BA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A256AC8-8CF9-4262-ABFB-D0B0A1EE285B}"/>
              </a:ext>
            </a:extLst>
          </p:cNvPr>
          <p:cNvSpPr/>
          <p:nvPr/>
        </p:nvSpPr>
        <p:spPr>
          <a:xfrm>
            <a:off x="509333" y="474966"/>
            <a:ext cx="10377741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de Inscritos no ENEM por Modalidade de Ensino – DF/RIDE. 2010 a 2019</a:t>
            </a:r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613002"/>
              </p:ext>
            </p:extLst>
          </p:nvPr>
        </p:nvGraphicFramePr>
        <p:xfrm>
          <a:off x="493295" y="1576232"/>
          <a:ext cx="8313821" cy="442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tângulo 3"/>
          <p:cNvSpPr/>
          <p:nvPr/>
        </p:nvSpPr>
        <p:spPr>
          <a:xfrm>
            <a:off x="1701701" y="6035660"/>
            <a:ext cx="2929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Times New Roman"/>
                <a:ea typeface="Times New Roman"/>
              </a:rPr>
              <a:t>Fonte: Relatórios ENEM. Microdados</a:t>
            </a:r>
            <a:endParaRPr lang="pt-BR" sz="1400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DC24128-D5C0-40B3-9485-527A67C424FA}"/>
              </a:ext>
            </a:extLst>
          </p:cNvPr>
          <p:cNvSpPr/>
          <p:nvPr/>
        </p:nvSpPr>
        <p:spPr>
          <a:xfrm>
            <a:off x="9045958" y="1576232"/>
            <a:ext cx="2738472" cy="1400176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modalidade Regular representou </a:t>
            </a: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82,8% em 2010 e 88,8% em 2019;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AD0F927-2331-41B6-B2A1-1432ABF7F19D}"/>
              </a:ext>
            </a:extLst>
          </p:cNvPr>
          <p:cNvSpPr/>
          <p:nvPr/>
        </p:nvSpPr>
        <p:spPr>
          <a:xfrm>
            <a:off x="9045958" y="3233582"/>
            <a:ext cx="2738472" cy="914400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EJA: </a:t>
            </a:r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 em 2010 e 11% em 2019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D9B2BD5-754D-4636-B1A1-32A593FD03FF}"/>
              </a:ext>
            </a:extLst>
          </p:cNvPr>
          <p:cNvSpPr/>
          <p:nvPr/>
        </p:nvSpPr>
        <p:spPr>
          <a:xfrm>
            <a:off x="9045958" y="4405155"/>
            <a:ext cx="2738472" cy="1715785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modalidade Profissionalizante teve registro apenas em 2010, com 324 inscritos</a:t>
            </a:r>
          </a:p>
        </p:txBody>
      </p:sp>
    </p:spTree>
    <p:extLst>
      <p:ext uri="{BB962C8B-B14F-4D97-AF65-F5344CB8AC3E}">
        <p14:creationId xmlns:p14="http://schemas.microsoft.com/office/powerpoint/2010/main" val="2915028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F09598D-4BF1-4704-8DD5-4F99636E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28243B2-D22C-4EF2-86A6-04FCC6F12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22" b="8922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047644C-34BB-4D4A-AC9C-56FF0FB995D7}"/>
              </a:ext>
            </a:extLst>
          </p:cNvPr>
          <p:cNvSpPr/>
          <p:nvPr/>
        </p:nvSpPr>
        <p:spPr>
          <a:xfrm>
            <a:off x="1302833" y="5441589"/>
            <a:ext cx="4039674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Faixa Etária: dados do censo escolar x Inscritos no ENEM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9013B1C3-FF06-4BDF-9408-005864B22D9F}"/>
              </a:ext>
            </a:extLst>
          </p:cNvPr>
          <p:cNvSpPr/>
          <p:nvPr/>
        </p:nvSpPr>
        <p:spPr>
          <a:xfrm>
            <a:off x="509336" y="474966"/>
            <a:ext cx="8463214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Estudos de Perfil - Inscritos no ENEM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FEC6DEF7-89ED-4ABA-8D29-02225B6EB1A7}"/>
              </a:ext>
            </a:extLst>
          </p:cNvPr>
          <p:cNvSpPr/>
          <p:nvPr/>
        </p:nvSpPr>
        <p:spPr>
          <a:xfrm>
            <a:off x="5477358" y="5441589"/>
            <a:ext cx="1560748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Sexo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34378A0-069A-44D8-9B5A-72AA750A502F}"/>
              </a:ext>
            </a:extLst>
          </p:cNvPr>
          <p:cNvSpPr/>
          <p:nvPr/>
        </p:nvSpPr>
        <p:spPr>
          <a:xfrm>
            <a:off x="7172957" y="5441589"/>
            <a:ext cx="1890180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Raça/cor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ACE4E877-D07F-4AE7-BD46-D9953FF8668A}"/>
              </a:ext>
            </a:extLst>
          </p:cNvPr>
          <p:cNvSpPr/>
          <p:nvPr/>
        </p:nvSpPr>
        <p:spPr>
          <a:xfrm>
            <a:off x="9197988" y="5441589"/>
            <a:ext cx="1717876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Renda</a:t>
            </a:r>
          </a:p>
        </p:txBody>
      </p:sp>
    </p:spTree>
    <p:extLst>
      <p:ext uri="{BB962C8B-B14F-4D97-AF65-F5344CB8AC3E}">
        <p14:creationId xmlns:p14="http://schemas.microsoft.com/office/powerpoint/2010/main" val="317846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Padrão do plano de fundo&#10;&#10;Descrição gerada automaticamente">
            <a:extLst>
              <a:ext uri="{FF2B5EF4-FFF2-40B4-BE49-F238E27FC236}">
                <a16:creationId xmlns:a16="http://schemas.microsoft.com/office/drawing/2014/main" id="{C6005927-BD10-4BEF-882C-0150CCF444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D3A7FC4B-04CF-47E7-9F33-D6F77FD1FF19}"/>
              </a:ext>
            </a:extLst>
          </p:cNvPr>
          <p:cNvSpPr/>
          <p:nvPr/>
        </p:nvSpPr>
        <p:spPr>
          <a:xfrm>
            <a:off x="485286" y="2066197"/>
            <a:ext cx="4254240" cy="555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Faixa Etária  EM -  Censo Escolar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C378C6D9-6F88-46C9-A041-1E48EBE851C3}"/>
              </a:ext>
            </a:extLst>
          </p:cNvPr>
          <p:cNvSpPr/>
          <p:nvPr/>
        </p:nvSpPr>
        <p:spPr>
          <a:xfrm>
            <a:off x="7726804" y="2066197"/>
            <a:ext cx="3149060" cy="555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Faixa Etária EM – ENEM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4F6CDD9-FD1F-4A2F-99E3-76AFFF7A88A1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726804" y="6253366"/>
            <a:ext cx="2719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Relatórios ENEM. Microdados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85286" y="6258332"/>
            <a:ext cx="1661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Censo Escolar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AB7F1DFE-9427-4E7D-8304-71B8B19166A8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4884942-B54D-402E-95F3-6F631C7F9224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3C9F10B-9A1D-4DEE-B10C-8E7425C2B530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Gráfico 14">
            <a:extLst>
              <a:ext uri="{FF2B5EF4-FFF2-40B4-BE49-F238E27FC236}">
                <a16:creationId xmlns:a16="http://schemas.microsoft.com/office/drawing/2014/main" id="{A0A6B554-6009-410E-A79D-5434AE963FD5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Gráfico 11">
            <a:extLst>
              <a:ext uri="{FF2B5EF4-FFF2-40B4-BE49-F238E27FC236}">
                <a16:creationId xmlns:a16="http://schemas.microsoft.com/office/drawing/2014/main" id="{9DE7C235-3451-4266-9E71-07DDF98022D5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6513AD1-27FE-4268-8C61-8CDF9C8C9603}"/>
              </a:ext>
            </a:extLst>
          </p:cNvPr>
          <p:cNvSpPr/>
          <p:nvPr/>
        </p:nvSpPr>
        <p:spPr>
          <a:xfrm>
            <a:off x="2536163" y="710921"/>
            <a:ext cx="7357137" cy="6991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Faixa Etária - Censo escolar x Faixa Etária ENEM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398E7891-7157-46FD-9229-84DA222D4D9A}"/>
              </a:ext>
            </a:extLst>
          </p:cNvPr>
          <p:cNvSpPr/>
          <p:nvPr/>
        </p:nvSpPr>
        <p:spPr>
          <a:xfrm>
            <a:off x="5666083" y="1747383"/>
            <a:ext cx="1762354" cy="715089"/>
          </a:xfrm>
          <a:prstGeom prst="round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81,5% entre 15 e 17 anos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72800CFD-DF19-4389-816A-CBA73D5F8269}"/>
              </a:ext>
            </a:extLst>
          </p:cNvPr>
          <p:cNvSpPr/>
          <p:nvPr/>
        </p:nvSpPr>
        <p:spPr>
          <a:xfrm rot="15524447">
            <a:off x="4676399" y="1868813"/>
            <a:ext cx="817426" cy="1022010"/>
          </a:xfrm>
          <a:custGeom>
            <a:avLst/>
            <a:gdLst>
              <a:gd name="connsiteX0" fmla="*/ 20913 w 1075487"/>
              <a:gd name="connsiteY0" fmla="*/ 70658 h 1344659"/>
              <a:gd name="connsiteX1" fmla="*/ 40870 w 1075487"/>
              <a:gd name="connsiteY1" fmla="*/ 82553 h 1344659"/>
              <a:gd name="connsiteX2" fmla="*/ 263377 w 1075487"/>
              <a:gd name="connsiteY2" fmla="*/ 90995 h 1344659"/>
              <a:gd name="connsiteX3" fmla="*/ 321910 w 1075487"/>
              <a:gd name="connsiteY3" fmla="*/ 103371 h 1344659"/>
              <a:gd name="connsiteX4" fmla="*/ 448235 w 1075487"/>
              <a:gd name="connsiteY4" fmla="*/ 146137 h 1344659"/>
              <a:gd name="connsiteX5" fmla="*/ 510711 w 1075487"/>
              <a:gd name="connsiteY5" fmla="*/ 175664 h 1344659"/>
              <a:gd name="connsiteX6" fmla="*/ 540235 w 1075487"/>
              <a:gd name="connsiteY6" fmla="*/ 191784 h 1344659"/>
              <a:gd name="connsiteX7" fmla="*/ 553402 w 1075487"/>
              <a:gd name="connsiteY7" fmla="*/ 199482 h 1344659"/>
              <a:gd name="connsiteX8" fmla="*/ 556145 w 1075487"/>
              <a:gd name="connsiteY8" fmla="*/ 201142 h 1344659"/>
              <a:gd name="connsiteX9" fmla="*/ 563860 w 1075487"/>
              <a:gd name="connsiteY9" fmla="*/ 205925 h 1344659"/>
              <a:gd name="connsiteX10" fmla="*/ 673177 w 1075487"/>
              <a:gd name="connsiteY10" fmla="*/ 286993 h 1344659"/>
              <a:gd name="connsiteX11" fmla="*/ 684493 w 1075487"/>
              <a:gd name="connsiteY11" fmla="*/ 297068 h 1344659"/>
              <a:gd name="connsiteX12" fmla="*/ 686550 w 1075487"/>
              <a:gd name="connsiteY12" fmla="*/ 298988 h 1344659"/>
              <a:gd name="connsiteX13" fmla="*/ 693168 w 1075487"/>
              <a:gd name="connsiteY13" fmla="*/ 305212 h 1344659"/>
              <a:gd name="connsiteX14" fmla="*/ 717617 w 1075487"/>
              <a:gd name="connsiteY14" fmla="*/ 329517 h 1344659"/>
              <a:gd name="connsiteX15" fmla="*/ 762228 w 1075487"/>
              <a:gd name="connsiteY15" fmla="*/ 379724 h 1344659"/>
              <a:gd name="connsiteX16" fmla="*/ 763737 w 1075487"/>
              <a:gd name="connsiteY16" fmla="*/ 381613 h 1344659"/>
              <a:gd name="connsiteX17" fmla="*/ 767029 w 1075487"/>
              <a:gd name="connsiteY17" fmla="*/ 385769 h 1344659"/>
              <a:gd name="connsiteX18" fmla="*/ 778036 w 1075487"/>
              <a:gd name="connsiteY18" fmla="*/ 400240 h 1344659"/>
              <a:gd name="connsiteX19" fmla="*/ 798335 w 1075487"/>
              <a:gd name="connsiteY19" fmla="*/ 428954 h 1344659"/>
              <a:gd name="connsiteX20" fmla="*/ 817229 w 1075487"/>
              <a:gd name="connsiteY20" fmla="*/ 458310 h 1344659"/>
              <a:gd name="connsiteX21" fmla="*/ 819081 w 1075487"/>
              <a:gd name="connsiteY21" fmla="*/ 461382 h 1344659"/>
              <a:gd name="connsiteX22" fmla="*/ 821035 w 1075487"/>
              <a:gd name="connsiteY22" fmla="*/ 464705 h 1344659"/>
              <a:gd name="connsiteX23" fmla="*/ 829848 w 1075487"/>
              <a:gd name="connsiteY23" fmla="*/ 480290 h 1344659"/>
              <a:gd name="connsiteX24" fmla="*/ 860846 w 1075487"/>
              <a:gd name="connsiteY24" fmla="*/ 542787 h 1344659"/>
              <a:gd name="connsiteX25" fmla="*/ 861189 w 1075487"/>
              <a:gd name="connsiteY25" fmla="*/ 543466 h 1344659"/>
              <a:gd name="connsiteX26" fmla="*/ 861463 w 1075487"/>
              <a:gd name="connsiteY26" fmla="*/ 544110 h 1344659"/>
              <a:gd name="connsiteX27" fmla="*/ 861601 w 1075487"/>
              <a:gd name="connsiteY27" fmla="*/ 544433 h 1344659"/>
              <a:gd name="connsiteX28" fmla="*/ 863109 w 1075487"/>
              <a:gd name="connsiteY28" fmla="*/ 547882 h 1344659"/>
              <a:gd name="connsiteX29" fmla="*/ 861738 w 1075487"/>
              <a:gd name="connsiteY29" fmla="*/ 544796 h 1344659"/>
              <a:gd name="connsiteX30" fmla="*/ 864481 w 1075487"/>
              <a:gd name="connsiteY30" fmla="*/ 551280 h 1344659"/>
              <a:gd name="connsiteX31" fmla="*/ 871511 w 1075487"/>
              <a:gd name="connsiteY31" fmla="*/ 568761 h 1344659"/>
              <a:gd name="connsiteX32" fmla="*/ 883478 w 1075487"/>
              <a:gd name="connsiteY32" fmla="*/ 601505 h 1344659"/>
              <a:gd name="connsiteX33" fmla="*/ 894142 w 1075487"/>
              <a:gd name="connsiteY33" fmla="*/ 634722 h 1344659"/>
              <a:gd name="connsiteX34" fmla="*/ 896336 w 1075487"/>
              <a:gd name="connsiteY34" fmla="*/ 642265 h 1344659"/>
              <a:gd name="connsiteX35" fmla="*/ 895479 w 1075487"/>
              <a:gd name="connsiteY35" fmla="*/ 639159 h 1344659"/>
              <a:gd name="connsiteX36" fmla="*/ 896473 w 1075487"/>
              <a:gd name="connsiteY36" fmla="*/ 642793 h 1344659"/>
              <a:gd name="connsiteX37" fmla="*/ 896473 w 1075487"/>
              <a:gd name="connsiteY37" fmla="*/ 642800 h 1344659"/>
              <a:gd name="connsiteX38" fmla="*/ 896782 w 1075487"/>
              <a:gd name="connsiteY38" fmla="*/ 643771 h 1344659"/>
              <a:gd name="connsiteX39" fmla="*/ 896679 w 1075487"/>
              <a:gd name="connsiteY39" fmla="*/ 643513 h 1344659"/>
              <a:gd name="connsiteX40" fmla="*/ 901274 w 1075487"/>
              <a:gd name="connsiteY40" fmla="*/ 661039 h 1344659"/>
              <a:gd name="connsiteX41" fmla="*/ 915710 w 1075487"/>
              <a:gd name="connsiteY41" fmla="*/ 730291 h 1344659"/>
              <a:gd name="connsiteX42" fmla="*/ 920751 w 1075487"/>
              <a:gd name="connsiteY42" fmla="*/ 764856 h 1344659"/>
              <a:gd name="connsiteX43" fmla="*/ 920956 w 1075487"/>
              <a:gd name="connsiteY43" fmla="*/ 766467 h 1344659"/>
              <a:gd name="connsiteX44" fmla="*/ 921025 w 1075487"/>
              <a:gd name="connsiteY44" fmla="*/ 766913 h 1344659"/>
              <a:gd name="connsiteX45" fmla="*/ 921814 w 1075487"/>
              <a:gd name="connsiteY45" fmla="*/ 774423 h 1344659"/>
              <a:gd name="connsiteX46" fmla="*/ 923597 w 1075487"/>
              <a:gd name="connsiteY46" fmla="*/ 793213 h 1344659"/>
              <a:gd name="connsiteX47" fmla="*/ 926614 w 1075487"/>
              <a:gd name="connsiteY47" fmla="*/ 863919 h 1344659"/>
              <a:gd name="connsiteX48" fmla="*/ 924008 w 1075487"/>
              <a:gd name="connsiteY48" fmla="*/ 933288 h 1344659"/>
              <a:gd name="connsiteX49" fmla="*/ 923700 w 1075487"/>
              <a:gd name="connsiteY49" fmla="*/ 937060 h 1344659"/>
              <a:gd name="connsiteX50" fmla="*/ 922911 w 1075487"/>
              <a:gd name="connsiteY50" fmla="*/ 945529 h 1344659"/>
              <a:gd name="connsiteX51" fmla="*/ 920820 w 1075487"/>
              <a:gd name="connsiteY51" fmla="*/ 964252 h 1344659"/>
              <a:gd name="connsiteX52" fmla="*/ 915847 w 1075487"/>
              <a:gd name="connsiteY52" fmla="*/ 998782 h 1344659"/>
              <a:gd name="connsiteX53" fmla="*/ 881317 w 1075487"/>
              <a:gd name="connsiteY53" fmla="*/ 1135668 h 1344659"/>
              <a:gd name="connsiteX54" fmla="*/ 872436 w 1075487"/>
              <a:gd name="connsiteY54" fmla="*/ 1159911 h 1344659"/>
              <a:gd name="connsiteX55" fmla="*/ 858206 w 1075487"/>
              <a:gd name="connsiteY55" fmla="*/ 1097572 h 1344659"/>
              <a:gd name="connsiteX56" fmla="*/ 842055 w 1075487"/>
              <a:gd name="connsiteY56" fmla="*/ 1094725 h 1344659"/>
              <a:gd name="connsiteX57" fmla="*/ 813629 w 1075487"/>
              <a:gd name="connsiteY57" fmla="*/ 1106110 h 1344659"/>
              <a:gd name="connsiteX58" fmla="*/ 789592 w 1075487"/>
              <a:gd name="connsiteY58" fmla="*/ 1125072 h 1344659"/>
              <a:gd name="connsiteX59" fmla="*/ 784002 w 1075487"/>
              <a:gd name="connsiteY59" fmla="*/ 1140503 h 1344659"/>
              <a:gd name="connsiteX60" fmla="*/ 829882 w 1075487"/>
              <a:gd name="connsiteY60" fmla="*/ 1341031 h 1344659"/>
              <a:gd name="connsiteX61" fmla="*/ 833174 w 1075487"/>
              <a:gd name="connsiteY61" fmla="*/ 1343705 h 1344659"/>
              <a:gd name="connsiteX62" fmla="*/ 838695 w 1075487"/>
              <a:gd name="connsiteY62" fmla="*/ 1344631 h 1344659"/>
              <a:gd name="connsiteX63" fmla="*/ 859509 w 1075487"/>
              <a:gd name="connsiteY63" fmla="*/ 1339659 h 1344659"/>
              <a:gd name="connsiteX64" fmla="*/ 898497 w 1075487"/>
              <a:gd name="connsiteY64" fmla="*/ 1313530 h 1344659"/>
              <a:gd name="connsiteX65" fmla="*/ 1031507 w 1075487"/>
              <a:gd name="connsiteY65" fmla="*/ 1172701 h 1344659"/>
              <a:gd name="connsiteX66" fmla="*/ 1069158 w 1075487"/>
              <a:gd name="connsiteY66" fmla="*/ 1132821 h 1344659"/>
              <a:gd name="connsiteX67" fmla="*/ 1074747 w 1075487"/>
              <a:gd name="connsiteY67" fmla="*/ 1117391 h 1344659"/>
              <a:gd name="connsiteX68" fmla="*/ 1058597 w 1075487"/>
              <a:gd name="connsiteY68" fmla="*/ 1114545 h 1344659"/>
              <a:gd name="connsiteX69" fmla="*/ 1006133 w 1075487"/>
              <a:gd name="connsiteY69" fmla="*/ 1144926 h 1344659"/>
              <a:gd name="connsiteX70" fmla="*/ 914613 w 1075487"/>
              <a:gd name="connsiteY70" fmla="*/ 1241829 h 1344659"/>
              <a:gd name="connsiteX71" fmla="*/ 980107 w 1075487"/>
              <a:gd name="connsiteY71" fmla="*/ 920567 h 1344659"/>
              <a:gd name="connsiteX72" fmla="*/ 910978 w 1075487"/>
              <a:gd name="connsiteY72" fmla="*/ 555138 h 1344659"/>
              <a:gd name="connsiteX73" fmla="*/ 699786 w 1075487"/>
              <a:gd name="connsiteY73" fmla="*/ 245479 h 1344659"/>
              <a:gd name="connsiteX74" fmla="*/ 397486 w 1075487"/>
              <a:gd name="connsiteY74" fmla="*/ 56596 h 1344659"/>
              <a:gd name="connsiteX75" fmla="*/ 54551 w 1075487"/>
              <a:gd name="connsiteY75" fmla="*/ 908 h 1344659"/>
              <a:gd name="connsiteX76" fmla="*/ 12855 w 1075487"/>
              <a:gd name="connsiteY76" fmla="*/ 4019 h 1344659"/>
              <a:gd name="connsiteX77" fmla="*/ 3974 w 1075487"/>
              <a:gd name="connsiteY77" fmla="*/ 42231 h 1344659"/>
              <a:gd name="connsiteX78" fmla="*/ 20913 w 1075487"/>
              <a:gd name="connsiteY78" fmla="*/ 70658 h 1344659"/>
              <a:gd name="connsiteX79" fmla="*/ 924008 w 1075487"/>
              <a:gd name="connsiteY79" fmla="*/ 933631 h 1344659"/>
              <a:gd name="connsiteX80" fmla="*/ 923940 w 1075487"/>
              <a:gd name="connsiteY80" fmla="*/ 934591 h 1344659"/>
              <a:gd name="connsiteX81" fmla="*/ 924008 w 1075487"/>
              <a:gd name="connsiteY81" fmla="*/ 933631 h 1344659"/>
              <a:gd name="connsiteX82" fmla="*/ 924043 w 1075487"/>
              <a:gd name="connsiteY82" fmla="*/ 932911 h 1344659"/>
              <a:gd name="connsiteX83" fmla="*/ 924111 w 1075487"/>
              <a:gd name="connsiteY83" fmla="*/ 932362 h 1344659"/>
              <a:gd name="connsiteX84" fmla="*/ 924043 w 1075487"/>
              <a:gd name="connsiteY84" fmla="*/ 932911 h 1344659"/>
              <a:gd name="connsiteX85" fmla="*/ 819355 w 1075487"/>
              <a:gd name="connsiteY85" fmla="*/ 461886 h 1344659"/>
              <a:gd name="connsiteX86" fmla="*/ 819355 w 1075487"/>
              <a:gd name="connsiteY86" fmla="*/ 461886 h 1344659"/>
              <a:gd name="connsiteX87" fmla="*/ 819355 w 1075487"/>
              <a:gd name="connsiteY87" fmla="*/ 461886 h 134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75487" h="1344659">
                <a:moveTo>
                  <a:pt x="20913" y="70658"/>
                </a:moveTo>
                <a:cubicBezTo>
                  <a:pt x="25713" y="75503"/>
                  <a:pt x="33360" y="83307"/>
                  <a:pt x="40870" y="82553"/>
                </a:cubicBezTo>
                <a:cubicBezTo>
                  <a:pt x="115005" y="75119"/>
                  <a:pt x="189997" y="78181"/>
                  <a:pt x="263377" y="90995"/>
                </a:cubicBezTo>
                <a:cubicBezTo>
                  <a:pt x="283026" y="94428"/>
                  <a:pt x="302536" y="98594"/>
                  <a:pt x="321910" y="103371"/>
                </a:cubicBezTo>
                <a:cubicBezTo>
                  <a:pt x="365013" y="114433"/>
                  <a:pt x="407292" y="128700"/>
                  <a:pt x="448235" y="146137"/>
                </a:cubicBezTo>
                <a:cubicBezTo>
                  <a:pt x="469426" y="155159"/>
                  <a:pt x="490274" y="165010"/>
                  <a:pt x="510711" y="175664"/>
                </a:cubicBezTo>
                <a:cubicBezTo>
                  <a:pt x="520655" y="180849"/>
                  <a:pt x="530496" y="186225"/>
                  <a:pt x="540235" y="191784"/>
                </a:cubicBezTo>
                <a:cubicBezTo>
                  <a:pt x="544624" y="194308"/>
                  <a:pt x="549013" y="196890"/>
                  <a:pt x="553402" y="199482"/>
                </a:cubicBezTo>
                <a:cubicBezTo>
                  <a:pt x="554328" y="200037"/>
                  <a:pt x="555220" y="200586"/>
                  <a:pt x="556145" y="201142"/>
                </a:cubicBezTo>
                <a:cubicBezTo>
                  <a:pt x="558717" y="202722"/>
                  <a:pt x="561289" y="204317"/>
                  <a:pt x="563860" y="205925"/>
                </a:cubicBezTo>
                <a:cubicBezTo>
                  <a:pt x="602368" y="230021"/>
                  <a:pt x="638956" y="257120"/>
                  <a:pt x="673177" y="286993"/>
                </a:cubicBezTo>
                <a:cubicBezTo>
                  <a:pt x="676983" y="290316"/>
                  <a:pt x="680721" y="293687"/>
                  <a:pt x="684493" y="297068"/>
                </a:cubicBezTo>
                <a:cubicBezTo>
                  <a:pt x="685178" y="297706"/>
                  <a:pt x="685864" y="298347"/>
                  <a:pt x="686550" y="298988"/>
                </a:cubicBezTo>
                <a:cubicBezTo>
                  <a:pt x="688779" y="301052"/>
                  <a:pt x="690974" y="303127"/>
                  <a:pt x="693168" y="305212"/>
                </a:cubicBezTo>
                <a:cubicBezTo>
                  <a:pt x="701466" y="313143"/>
                  <a:pt x="709627" y="321246"/>
                  <a:pt x="717617" y="329517"/>
                </a:cubicBezTo>
                <a:cubicBezTo>
                  <a:pt x="733150" y="345629"/>
                  <a:pt x="748067" y="362377"/>
                  <a:pt x="762228" y="379724"/>
                </a:cubicBezTo>
                <a:cubicBezTo>
                  <a:pt x="762742" y="380351"/>
                  <a:pt x="763222" y="380982"/>
                  <a:pt x="763737" y="381613"/>
                </a:cubicBezTo>
                <a:cubicBezTo>
                  <a:pt x="764834" y="382999"/>
                  <a:pt x="765932" y="384381"/>
                  <a:pt x="767029" y="385769"/>
                </a:cubicBezTo>
                <a:cubicBezTo>
                  <a:pt x="770732" y="390549"/>
                  <a:pt x="774401" y="395374"/>
                  <a:pt x="778036" y="400240"/>
                </a:cubicBezTo>
                <a:cubicBezTo>
                  <a:pt x="784997" y="409656"/>
                  <a:pt x="791786" y="419233"/>
                  <a:pt x="798335" y="428954"/>
                </a:cubicBezTo>
                <a:cubicBezTo>
                  <a:pt x="804851" y="438600"/>
                  <a:pt x="811160" y="448390"/>
                  <a:pt x="817229" y="458310"/>
                </a:cubicBezTo>
                <a:cubicBezTo>
                  <a:pt x="817709" y="459085"/>
                  <a:pt x="818395" y="460261"/>
                  <a:pt x="819081" y="461382"/>
                </a:cubicBezTo>
                <a:cubicBezTo>
                  <a:pt x="819732" y="462490"/>
                  <a:pt x="820384" y="463594"/>
                  <a:pt x="821035" y="464705"/>
                </a:cubicBezTo>
                <a:cubicBezTo>
                  <a:pt x="824019" y="469865"/>
                  <a:pt x="826968" y="475064"/>
                  <a:pt x="829848" y="480290"/>
                </a:cubicBezTo>
                <a:cubicBezTo>
                  <a:pt x="841061" y="500665"/>
                  <a:pt x="851382" y="521530"/>
                  <a:pt x="860846" y="542787"/>
                </a:cubicBezTo>
                <a:cubicBezTo>
                  <a:pt x="858206" y="536776"/>
                  <a:pt x="860092" y="540942"/>
                  <a:pt x="861189" y="543466"/>
                </a:cubicBezTo>
                <a:cubicBezTo>
                  <a:pt x="861292" y="543681"/>
                  <a:pt x="861360" y="543898"/>
                  <a:pt x="861463" y="544110"/>
                </a:cubicBezTo>
                <a:cubicBezTo>
                  <a:pt x="861498" y="544216"/>
                  <a:pt x="861566" y="544326"/>
                  <a:pt x="861601" y="544433"/>
                </a:cubicBezTo>
                <a:cubicBezTo>
                  <a:pt x="862115" y="545581"/>
                  <a:pt x="862595" y="546737"/>
                  <a:pt x="863109" y="547882"/>
                </a:cubicBezTo>
                <a:cubicBezTo>
                  <a:pt x="862595" y="546685"/>
                  <a:pt x="862149" y="545694"/>
                  <a:pt x="861738" y="544796"/>
                </a:cubicBezTo>
                <a:cubicBezTo>
                  <a:pt x="862663" y="546953"/>
                  <a:pt x="863555" y="549113"/>
                  <a:pt x="864481" y="551280"/>
                </a:cubicBezTo>
                <a:cubicBezTo>
                  <a:pt x="866881" y="557082"/>
                  <a:pt x="869247" y="562908"/>
                  <a:pt x="871511" y="568761"/>
                </a:cubicBezTo>
                <a:cubicBezTo>
                  <a:pt x="875728" y="579593"/>
                  <a:pt x="879706" y="590511"/>
                  <a:pt x="883478" y="601505"/>
                </a:cubicBezTo>
                <a:cubicBezTo>
                  <a:pt x="887250" y="612505"/>
                  <a:pt x="890816" y="623577"/>
                  <a:pt x="894142" y="634722"/>
                </a:cubicBezTo>
                <a:cubicBezTo>
                  <a:pt x="894862" y="637232"/>
                  <a:pt x="895582" y="639749"/>
                  <a:pt x="896336" y="642265"/>
                </a:cubicBezTo>
                <a:cubicBezTo>
                  <a:pt x="896096" y="641377"/>
                  <a:pt x="895822" y="640376"/>
                  <a:pt x="895479" y="639159"/>
                </a:cubicBezTo>
                <a:cubicBezTo>
                  <a:pt x="895822" y="640372"/>
                  <a:pt x="896131" y="641583"/>
                  <a:pt x="896473" y="642793"/>
                </a:cubicBezTo>
                <a:cubicBezTo>
                  <a:pt x="896473" y="642797"/>
                  <a:pt x="896473" y="642797"/>
                  <a:pt x="896473" y="642800"/>
                </a:cubicBezTo>
                <a:cubicBezTo>
                  <a:pt x="896576" y="643122"/>
                  <a:pt x="896679" y="643448"/>
                  <a:pt x="896782" y="643771"/>
                </a:cubicBezTo>
                <a:cubicBezTo>
                  <a:pt x="897399" y="645962"/>
                  <a:pt x="898325" y="649586"/>
                  <a:pt x="896679" y="643513"/>
                </a:cubicBezTo>
                <a:cubicBezTo>
                  <a:pt x="898256" y="649339"/>
                  <a:pt x="899800" y="655179"/>
                  <a:pt x="901274" y="661039"/>
                </a:cubicBezTo>
                <a:cubicBezTo>
                  <a:pt x="907001" y="683931"/>
                  <a:pt x="911836" y="707043"/>
                  <a:pt x="915710" y="730291"/>
                </a:cubicBezTo>
                <a:cubicBezTo>
                  <a:pt x="917630" y="741778"/>
                  <a:pt x="919311" y="753300"/>
                  <a:pt x="920751" y="764856"/>
                </a:cubicBezTo>
                <a:cubicBezTo>
                  <a:pt x="920820" y="765130"/>
                  <a:pt x="920888" y="765781"/>
                  <a:pt x="920956" y="766467"/>
                </a:cubicBezTo>
                <a:cubicBezTo>
                  <a:pt x="920991" y="766639"/>
                  <a:pt x="920991" y="766810"/>
                  <a:pt x="921025" y="766913"/>
                </a:cubicBezTo>
                <a:cubicBezTo>
                  <a:pt x="921299" y="769416"/>
                  <a:pt x="921574" y="771919"/>
                  <a:pt x="921814" y="774423"/>
                </a:cubicBezTo>
                <a:cubicBezTo>
                  <a:pt x="922500" y="780663"/>
                  <a:pt x="923082" y="786938"/>
                  <a:pt x="923597" y="793213"/>
                </a:cubicBezTo>
                <a:cubicBezTo>
                  <a:pt x="925552" y="816736"/>
                  <a:pt x="926546" y="840328"/>
                  <a:pt x="926614" y="863919"/>
                </a:cubicBezTo>
                <a:cubicBezTo>
                  <a:pt x="926683" y="887065"/>
                  <a:pt x="925757" y="910177"/>
                  <a:pt x="924008" y="933288"/>
                </a:cubicBezTo>
                <a:cubicBezTo>
                  <a:pt x="923871" y="934522"/>
                  <a:pt x="923837" y="935825"/>
                  <a:pt x="923700" y="937060"/>
                </a:cubicBezTo>
                <a:cubicBezTo>
                  <a:pt x="923460" y="939906"/>
                  <a:pt x="923185" y="942718"/>
                  <a:pt x="922911" y="945529"/>
                </a:cubicBezTo>
                <a:cubicBezTo>
                  <a:pt x="922259" y="951770"/>
                  <a:pt x="921574" y="958011"/>
                  <a:pt x="920820" y="964252"/>
                </a:cubicBezTo>
                <a:cubicBezTo>
                  <a:pt x="919379" y="975808"/>
                  <a:pt x="917733" y="987329"/>
                  <a:pt x="915847" y="998782"/>
                </a:cubicBezTo>
                <a:cubicBezTo>
                  <a:pt x="908235" y="1045279"/>
                  <a:pt x="896748" y="1091125"/>
                  <a:pt x="881317" y="1135668"/>
                </a:cubicBezTo>
                <a:cubicBezTo>
                  <a:pt x="878505" y="1143794"/>
                  <a:pt x="875522" y="1151852"/>
                  <a:pt x="872436" y="1159911"/>
                </a:cubicBezTo>
                <a:cubicBezTo>
                  <a:pt x="867704" y="1139131"/>
                  <a:pt x="862938" y="1118351"/>
                  <a:pt x="858206" y="1097572"/>
                </a:cubicBezTo>
                <a:cubicBezTo>
                  <a:pt x="857006" y="1092428"/>
                  <a:pt x="844215" y="1094348"/>
                  <a:pt x="842055" y="1094725"/>
                </a:cubicBezTo>
                <a:cubicBezTo>
                  <a:pt x="832420" y="1096405"/>
                  <a:pt x="821893" y="1101172"/>
                  <a:pt x="813629" y="1106110"/>
                </a:cubicBezTo>
                <a:cubicBezTo>
                  <a:pt x="805022" y="1111288"/>
                  <a:pt x="795867" y="1117151"/>
                  <a:pt x="789592" y="1125072"/>
                </a:cubicBezTo>
                <a:cubicBezTo>
                  <a:pt x="785820" y="1129804"/>
                  <a:pt x="782562" y="1134193"/>
                  <a:pt x="784002" y="1140503"/>
                </a:cubicBezTo>
                <a:cubicBezTo>
                  <a:pt x="799296" y="1207368"/>
                  <a:pt x="814589" y="1274199"/>
                  <a:pt x="829882" y="1341031"/>
                </a:cubicBezTo>
                <a:cubicBezTo>
                  <a:pt x="830980" y="1341922"/>
                  <a:pt x="832077" y="1342814"/>
                  <a:pt x="833174" y="1343705"/>
                </a:cubicBezTo>
                <a:cubicBezTo>
                  <a:pt x="835026" y="1344014"/>
                  <a:pt x="836877" y="1344322"/>
                  <a:pt x="838695" y="1344631"/>
                </a:cubicBezTo>
                <a:cubicBezTo>
                  <a:pt x="845793" y="1344974"/>
                  <a:pt x="853097" y="1342196"/>
                  <a:pt x="859509" y="1339659"/>
                </a:cubicBezTo>
                <a:cubicBezTo>
                  <a:pt x="874185" y="1333795"/>
                  <a:pt x="887627" y="1325017"/>
                  <a:pt x="898497" y="1313530"/>
                </a:cubicBezTo>
                <a:cubicBezTo>
                  <a:pt x="942833" y="1266587"/>
                  <a:pt x="987171" y="1219644"/>
                  <a:pt x="1031507" y="1172701"/>
                </a:cubicBezTo>
                <a:cubicBezTo>
                  <a:pt x="1044058" y="1159396"/>
                  <a:pt x="1056608" y="1146126"/>
                  <a:pt x="1069158" y="1132821"/>
                </a:cubicBezTo>
                <a:cubicBezTo>
                  <a:pt x="1071935" y="1129907"/>
                  <a:pt x="1077490" y="1122123"/>
                  <a:pt x="1074747" y="1117391"/>
                </a:cubicBezTo>
                <a:cubicBezTo>
                  <a:pt x="1071970" y="1112591"/>
                  <a:pt x="1062574" y="1113756"/>
                  <a:pt x="1058597" y="1114545"/>
                </a:cubicBezTo>
                <a:cubicBezTo>
                  <a:pt x="1038845" y="1118591"/>
                  <a:pt x="1019883" y="1130353"/>
                  <a:pt x="1006133" y="1144926"/>
                </a:cubicBezTo>
                <a:cubicBezTo>
                  <a:pt x="975649" y="1177227"/>
                  <a:pt x="945131" y="1209528"/>
                  <a:pt x="914613" y="1241829"/>
                </a:cubicBezTo>
                <a:cubicBezTo>
                  <a:pt x="956790" y="1140057"/>
                  <a:pt x="978392" y="1030877"/>
                  <a:pt x="980107" y="920567"/>
                </a:cubicBezTo>
                <a:cubicBezTo>
                  <a:pt x="982096" y="796162"/>
                  <a:pt x="958436" y="670147"/>
                  <a:pt x="910978" y="555138"/>
                </a:cubicBezTo>
                <a:cubicBezTo>
                  <a:pt x="862835" y="438555"/>
                  <a:pt x="792026" y="331865"/>
                  <a:pt x="699786" y="245479"/>
                </a:cubicBezTo>
                <a:cubicBezTo>
                  <a:pt x="612381" y="163635"/>
                  <a:pt x="509682" y="98724"/>
                  <a:pt x="397486" y="56596"/>
                </a:cubicBezTo>
                <a:cubicBezTo>
                  <a:pt x="288478" y="15664"/>
                  <a:pt x="171000" y="-4674"/>
                  <a:pt x="54551" y="908"/>
                </a:cubicBezTo>
                <a:cubicBezTo>
                  <a:pt x="40629" y="1577"/>
                  <a:pt x="26742" y="2627"/>
                  <a:pt x="12855" y="4019"/>
                </a:cubicBezTo>
                <a:cubicBezTo>
                  <a:pt x="-4976" y="5809"/>
                  <a:pt x="-416" y="30665"/>
                  <a:pt x="3974" y="42231"/>
                </a:cubicBezTo>
                <a:cubicBezTo>
                  <a:pt x="7848" y="52440"/>
                  <a:pt x="13129" y="62847"/>
                  <a:pt x="20913" y="70658"/>
                </a:cubicBezTo>
                <a:close/>
                <a:moveTo>
                  <a:pt x="924008" y="933631"/>
                </a:moveTo>
                <a:cubicBezTo>
                  <a:pt x="923974" y="933974"/>
                  <a:pt x="923940" y="934283"/>
                  <a:pt x="923940" y="934591"/>
                </a:cubicBezTo>
                <a:cubicBezTo>
                  <a:pt x="923631" y="938500"/>
                  <a:pt x="923837" y="935551"/>
                  <a:pt x="924008" y="933631"/>
                </a:cubicBezTo>
                <a:close/>
                <a:moveTo>
                  <a:pt x="924043" y="932911"/>
                </a:moveTo>
                <a:cubicBezTo>
                  <a:pt x="924077" y="932636"/>
                  <a:pt x="924111" y="932465"/>
                  <a:pt x="924111" y="932362"/>
                </a:cubicBezTo>
                <a:cubicBezTo>
                  <a:pt x="924077" y="932568"/>
                  <a:pt x="924077" y="932739"/>
                  <a:pt x="924043" y="932911"/>
                </a:cubicBezTo>
                <a:close/>
                <a:moveTo>
                  <a:pt x="819355" y="461886"/>
                </a:moveTo>
                <a:cubicBezTo>
                  <a:pt x="820864" y="464386"/>
                  <a:pt x="821893" y="466186"/>
                  <a:pt x="819355" y="461886"/>
                </a:cubicBezTo>
                <a:lnTo>
                  <a:pt x="819355" y="461886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3" name="Imagem 22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ED1E770A-9448-45AC-A6F4-67CF92178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0" y="2627903"/>
            <a:ext cx="5952541" cy="3625463"/>
          </a:xfrm>
          <a:prstGeom prst="rect">
            <a:avLst/>
          </a:prstGeom>
        </p:spPr>
      </p:pic>
      <p:pic>
        <p:nvPicPr>
          <p:cNvPr id="25" name="Imagem 24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E93B7E9B-7033-4219-8C3F-91A8B77AC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36" y="2627903"/>
            <a:ext cx="4183228" cy="36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08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F40167D3-21C6-4BD1-AD53-24A9276C57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C18BF96-CE2C-4DAE-AC0A-2BB323909856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4C8ECC6-92DB-43DE-91EE-4CD03F5FE3FB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BA5DEB8-3C81-40A1-9E95-EB5D2E0C5E21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6346488-1396-4D2D-9973-766E2A76D31B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Gráfico 14">
            <a:extLst>
              <a:ext uri="{FF2B5EF4-FFF2-40B4-BE49-F238E27FC236}">
                <a16:creationId xmlns:a16="http://schemas.microsoft.com/office/drawing/2014/main" id="{CC9EEDB2-C5C2-44EF-80A5-67BC20CFBD3D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Gráfico 11">
            <a:extLst>
              <a:ext uri="{FF2B5EF4-FFF2-40B4-BE49-F238E27FC236}">
                <a16:creationId xmlns:a16="http://schemas.microsoft.com/office/drawing/2014/main" id="{0DC8FFDF-1F7A-461C-9FB6-48703B2EE83D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1E545D8-A03F-46CE-BFE7-C4AC233A4574}"/>
              </a:ext>
            </a:extLst>
          </p:cNvPr>
          <p:cNvSpPr/>
          <p:nvPr/>
        </p:nvSpPr>
        <p:spPr>
          <a:xfrm>
            <a:off x="2536163" y="474965"/>
            <a:ext cx="5756937" cy="117108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Distribuição dos inscritos no ENEM por Sexo - DF/RIDE. 2010 a 2019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42982"/>
              </p:ext>
            </p:extLst>
          </p:nvPr>
        </p:nvGraphicFramePr>
        <p:xfrm>
          <a:off x="190500" y="2308646"/>
          <a:ext cx="8889696" cy="3895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tângulo 4"/>
          <p:cNvSpPr/>
          <p:nvPr/>
        </p:nvSpPr>
        <p:spPr>
          <a:xfrm>
            <a:off x="670964" y="6305498"/>
            <a:ext cx="2719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Relatórios ENEM. Microdados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2C84ABE-0F2A-443E-BF02-9B3442AB15E6}"/>
              </a:ext>
            </a:extLst>
          </p:cNvPr>
          <p:cNvSpPr/>
          <p:nvPr/>
        </p:nvSpPr>
        <p:spPr>
          <a:xfrm>
            <a:off x="9269325" y="770663"/>
            <a:ext cx="2296664" cy="3062676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sexo feminino chegou 61,2% no ano de 2011.</a:t>
            </a: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entre 57 e 60%, exceção feita no ano de 2010, quando o sexo masculino apareceu com 63%.</a:t>
            </a:r>
            <a:endParaRPr lang="pt-B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38CB011B-73B5-4A16-B350-FF8C021863A1}"/>
              </a:ext>
            </a:extLst>
          </p:cNvPr>
          <p:cNvSpPr/>
          <p:nvPr/>
        </p:nvSpPr>
        <p:spPr>
          <a:xfrm>
            <a:off x="9269325" y="4089400"/>
            <a:ext cx="2296664" cy="2331339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total de matrículas do EM, independente da inscrição no ENEM, o sexo feminino representava em torno de 55%.</a:t>
            </a:r>
          </a:p>
        </p:txBody>
      </p:sp>
    </p:spTree>
    <p:extLst>
      <p:ext uri="{BB962C8B-B14F-4D97-AF65-F5344CB8AC3E}">
        <p14:creationId xmlns:p14="http://schemas.microsoft.com/office/powerpoint/2010/main" val="3083867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B7BFEE7A-ED8B-41CA-A2A7-9FA689AD6F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62F92D4-07D6-42EA-BC72-81BB83AE395D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A7059A6-EE83-47D4-91FA-B571E483F682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B071104-7516-4AB6-B83E-F1665C0B9AF8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DAA2BFC-9C0F-40AE-B713-758770E8EDB2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Gráfico 14">
            <a:extLst>
              <a:ext uri="{FF2B5EF4-FFF2-40B4-BE49-F238E27FC236}">
                <a16:creationId xmlns:a16="http://schemas.microsoft.com/office/drawing/2014/main" id="{BA4236F6-2C27-4F34-89FD-DAD574F157E2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" name="Gráfico 11">
            <a:extLst>
              <a:ext uri="{FF2B5EF4-FFF2-40B4-BE49-F238E27FC236}">
                <a16:creationId xmlns:a16="http://schemas.microsoft.com/office/drawing/2014/main" id="{00C96D74-5324-4F2E-9FAB-703FD1AC236D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D59C396-BDC8-4644-B7CE-C8AECC163B4E}"/>
              </a:ext>
            </a:extLst>
          </p:cNvPr>
          <p:cNvSpPr/>
          <p:nvPr/>
        </p:nvSpPr>
        <p:spPr>
          <a:xfrm>
            <a:off x="2536163" y="474965"/>
            <a:ext cx="6303039" cy="117108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Distribuição dos inscritos no ENEM - por Raça/ Cor. DF/RIDE. 2010 a 2019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660133"/>
              </p:ext>
            </p:extLst>
          </p:nvPr>
        </p:nvGraphicFramePr>
        <p:xfrm>
          <a:off x="398522" y="1833681"/>
          <a:ext cx="9596378" cy="493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tângulo 3"/>
          <p:cNvSpPr/>
          <p:nvPr/>
        </p:nvSpPr>
        <p:spPr>
          <a:xfrm>
            <a:off x="7060129" y="5700110"/>
            <a:ext cx="2719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Relatórios ENEM. Microdados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C4E8913-9D75-41F9-9E10-947DAF22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8731551-BB12-4AC7-B95A-58E9B28594A7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89B1B50-5BEE-403A-8375-76EC455BF8CC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7700A8B-F984-4115-9813-74F708C5E296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9327AE7-20EC-4E76-A925-CF9E08E55753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Gráfico 14">
            <a:extLst>
              <a:ext uri="{FF2B5EF4-FFF2-40B4-BE49-F238E27FC236}">
                <a16:creationId xmlns:a16="http://schemas.microsoft.com/office/drawing/2014/main" id="{7B47274B-9508-4E36-921F-7E015A90A460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Gráfico 11">
            <a:extLst>
              <a:ext uri="{FF2B5EF4-FFF2-40B4-BE49-F238E27FC236}">
                <a16:creationId xmlns:a16="http://schemas.microsoft.com/office/drawing/2014/main" id="{C679D873-19EF-4586-94C0-77C7EF71919E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F51299A-F861-47E9-9488-3B3C83487AD7}"/>
              </a:ext>
            </a:extLst>
          </p:cNvPr>
          <p:cNvSpPr/>
          <p:nvPr/>
        </p:nvSpPr>
        <p:spPr>
          <a:xfrm>
            <a:off x="2536163" y="474965"/>
            <a:ext cx="6325071" cy="117108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Distribuição dos inscritos no ENEM por de Perfil de Renda. DF/RIDE. 2015 a 2019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335950"/>
              </p:ext>
            </p:extLst>
          </p:nvPr>
        </p:nvGraphicFramePr>
        <p:xfrm>
          <a:off x="389021" y="2236651"/>
          <a:ext cx="7716252" cy="4352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7876673" y="2090534"/>
            <a:ext cx="34958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b="1" dirty="0"/>
              <a:t>Faixas de  renda 1 a 3 </a:t>
            </a:r>
            <a:r>
              <a:rPr lang="pt-BR" sz="2000" b="1" dirty="0" err="1"/>
              <a:t>sm</a:t>
            </a:r>
            <a:r>
              <a:rPr lang="pt-BR" sz="2000" b="1" dirty="0"/>
              <a:t> - mais representativa</a:t>
            </a:r>
          </a:p>
          <a:p>
            <a:pPr>
              <a:spcAft>
                <a:spcPts val="600"/>
              </a:spcAft>
            </a:pPr>
            <a:endParaRPr lang="pt-BR" sz="2000" dirty="0"/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2010: </a:t>
            </a:r>
            <a:r>
              <a:rPr lang="pt-BR" sz="2000" dirty="0"/>
              <a:t>85,83%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2012: </a:t>
            </a:r>
            <a:r>
              <a:rPr lang="pt-BR" sz="2000" dirty="0"/>
              <a:t>59,86%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2015: </a:t>
            </a:r>
            <a:r>
              <a:rPr lang="pt-BR" sz="2000" dirty="0"/>
              <a:t>57,93%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2017: </a:t>
            </a:r>
            <a:r>
              <a:rPr lang="pt-BR" sz="2000" dirty="0"/>
              <a:t>60,38%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2019: </a:t>
            </a:r>
            <a:r>
              <a:rPr lang="pt-BR" sz="2000" dirty="0"/>
              <a:t>55,19%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6433D3C-0FE7-43CE-BC50-CDA55FB01A43}"/>
              </a:ext>
            </a:extLst>
          </p:cNvPr>
          <p:cNvSpPr/>
          <p:nvPr/>
        </p:nvSpPr>
        <p:spPr>
          <a:xfrm>
            <a:off x="7973925" y="5540053"/>
            <a:ext cx="2376576" cy="643599"/>
          </a:xfrm>
          <a:prstGeom prst="roundRect">
            <a:avLst>
              <a:gd name="adj" fmla="val 16454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spcAft>
                <a:spcPts val="600"/>
              </a:spcAft>
              <a:tabLst>
                <a:tab pos="533400" algn="l"/>
              </a:tabLst>
            </a:pPr>
            <a:r>
              <a:rPr lang="pt-B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63,6%</a:t>
            </a:r>
          </a:p>
        </p:txBody>
      </p:sp>
    </p:spTree>
    <p:extLst>
      <p:ext uri="{BB962C8B-B14F-4D97-AF65-F5344CB8AC3E}">
        <p14:creationId xmlns:p14="http://schemas.microsoft.com/office/powerpoint/2010/main" val="3306553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FD3272A-2214-44E4-96DD-C71F2DBB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A72D80-15D6-4302-BDA8-AFC84DE1E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2C7D6D3-8CD5-444B-923B-7C3DF1E13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2702403"/>
            <a:ext cx="8858252" cy="23876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da Educação Superior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09EEE83-424F-40C7-9906-E7618A34037E}"/>
              </a:ext>
            </a:extLst>
          </p:cNvPr>
          <p:cNvSpPr/>
          <p:nvPr/>
        </p:nvSpPr>
        <p:spPr>
          <a:xfrm>
            <a:off x="3909392" y="5322439"/>
            <a:ext cx="4373215" cy="64739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Distrito Federal e RIDE/DF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5C62719-906F-40C1-8C6D-52B2E9082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5" b="8823"/>
          <a:stretch/>
        </p:blipFill>
        <p:spPr>
          <a:xfrm>
            <a:off x="3086911" y="-1"/>
            <a:ext cx="6018178" cy="2538919"/>
          </a:xfrm>
          <a:custGeom>
            <a:avLst/>
            <a:gdLst>
              <a:gd name="connsiteX0" fmla="*/ 0 w 6018178"/>
              <a:gd name="connsiteY0" fmla="*/ 0 h 2538919"/>
              <a:gd name="connsiteX1" fmla="*/ 6018178 w 6018178"/>
              <a:gd name="connsiteY1" fmla="*/ 0 h 2538919"/>
              <a:gd name="connsiteX2" fmla="*/ 6018178 w 6018178"/>
              <a:gd name="connsiteY2" fmla="*/ 2115757 h 2538919"/>
              <a:gd name="connsiteX3" fmla="*/ 5595016 w 6018178"/>
              <a:gd name="connsiteY3" fmla="*/ 2538919 h 2538919"/>
              <a:gd name="connsiteX4" fmla="*/ 423162 w 6018178"/>
              <a:gd name="connsiteY4" fmla="*/ 2538919 h 2538919"/>
              <a:gd name="connsiteX5" fmla="*/ 0 w 6018178"/>
              <a:gd name="connsiteY5" fmla="*/ 2115757 h 253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178" h="2538919">
                <a:moveTo>
                  <a:pt x="0" y="0"/>
                </a:moveTo>
                <a:lnTo>
                  <a:pt x="6018178" y="0"/>
                </a:lnTo>
                <a:lnTo>
                  <a:pt x="6018178" y="2115757"/>
                </a:lnTo>
                <a:cubicBezTo>
                  <a:pt x="6018178" y="2349463"/>
                  <a:pt x="5828722" y="2538919"/>
                  <a:pt x="5595016" y="2538919"/>
                </a:cubicBezTo>
                <a:lnTo>
                  <a:pt x="423162" y="2538919"/>
                </a:lnTo>
                <a:cubicBezTo>
                  <a:pt x="189456" y="2538919"/>
                  <a:pt x="0" y="2349463"/>
                  <a:pt x="0" y="211575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8016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A9E42939-9462-4EE2-BF6D-ADF7C0A98F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5C8B5F30-2114-44EF-9E1D-9C2FED87C8F5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784314" y="6075257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6343A39-368C-4298-967D-8E038C17A5DE}"/>
              </a:ext>
            </a:extLst>
          </p:cNvPr>
          <p:cNvGrpSpPr/>
          <p:nvPr/>
        </p:nvGrpSpPr>
        <p:grpSpPr>
          <a:xfrm>
            <a:off x="7005503" y="2743775"/>
            <a:ext cx="1833695" cy="1026715"/>
            <a:chOff x="2282691" y="4047261"/>
            <a:chExt cx="2087771" cy="1168977"/>
          </a:xfrm>
        </p:grpSpPr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4BA9219D-5835-45BD-8AAD-F97FC1A5B4F8}"/>
                </a:ext>
              </a:extLst>
            </p:cNvPr>
            <p:cNvSpPr txBox="1">
              <a:spLocks/>
            </p:cNvSpPr>
            <p:nvPr/>
          </p:nvSpPr>
          <p:spPr>
            <a:xfrm>
              <a:off x="2387466" y="4397011"/>
              <a:ext cx="1982996" cy="8192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3200" b="1" dirty="0">
                  <a:solidFill>
                    <a:srgbClr val="92D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+11,1%</a:t>
              </a:r>
              <a:endParaRPr lang="pt-BR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754A73BE-DAEC-4A3B-8CDA-F50C6E647444}"/>
                </a:ext>
              </a:extLst>
            </p:cNvPr>
            <p:cNvCxnSpPr>
              <a:cxnSpLocks/>
            </p:cNvCxnSpPr>
            <p:nvPr/>
          </p:nvCxnSpPr>
          <p:spPr>
            <a:xfrm>
              <a:off x="2282691" y="4047261"/>
              <a:ext cx="0" cy="10722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ítulo 1">
              <a:extLst>
                <a:ext uri="{FF2B5EF4-FFF2-40B4-BE49-F238E27FC236}">
                  <a16:creationId xmlns:a16="http://schemas.microsoft.com/office/drawing/2014/main" id="{16B90249-B5CA-4C23-948B-11EFD2ED6A33}"/>
                </a:ext>
              </a:extLst>
            </p:cNvPr>
            <p:cNvSpPr txBox="1">
              <a:spLocks/>
            </p:cNvSpPr>
            <p:nvPr/>
          </p:nvSpPr>
          <p:spPr>
            <a:xfrm>
              <a:off x="2396993" y="4099486"/>
              <a:ext cx="1624427" cy="4403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Federais</a:t>
              </a:r>
              <a:endParaRPr lang="pt-B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0043B87-405F-4931-AA40-D29DD81E0B5F}"/>
              </a:ext>
            </a:extLst>
          </p:cNvPr>
          <p:cNvGrpSpPr/>
          <p:nvPr/>
        </p:nvGrpSpPr>
        <p:grpSpPr>
          <a:xfrm>
            <a:off x="7005503" y="3874075"/>
            <a:ext cx="1854027" cy="1026715"/>
            <a:chOff x="2282691" y="4047261"/>
            <a:chExt cx="2110920" cy="1168977"/>
          </a:xfrm>
        </p:grpSpPr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D0239A51-612E-404C-A608-967EA0838BAD}"/>
                </a:ext>
              </a:extLst>
            </p:cNvPr>
            <p:cNvSpPr txBox="1">
              <a:spLocks/>
            </p:cNvSpPr>
            <p:nvPr/>
          </p:nvSpPr>
          <p:spPr>
            <a:xfrm>
              <a:off x="2387466" y="4397011"/>
              <a:ext cx="2006145" cy="8192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3200" b="1" dirty="0">
                  <a:solidFill>
                    <a:srgbClr val="92D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+22,2%</a:t>
              </a:r>
              <a:endParaRPr lang="pt-BR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0952CE7C-C02E-43D4-A366-61EBAECE9F62}"/>
                </a:ext>
              </a:extLst>
            </p:cNvPr>
            <p:cNvCxnSpPr>
              <a:cxnSpLocks/>
            </p:cNvCxnSpPr>
            <p:nvPr/>
          </p:nvCxnSpPr>
          <p:spPr>
            <a:xfrm>
              <a:off x="2282691" y="4047261"/>
              <a:ext cx="0" cy="10722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ítulo 1">
              <a:extLst>
                <a:ext uri="{FF2B5EF4-FFF2-40B4-BE49-F238E27FC236}">
                  <a16:creationId xmlns:a16="http://schemas.microsoft.com/office/drawing/2014/main" id="{A469E2E9-940C-448C-BD59-D7FA50931AED}"/>
                </a:ext>
              </a:extLst>
            </p:cNvPr>
            <p:cNvSpPr txBox="1">
              <a:spLocks/>
            </p:cNvSpPr>
            <p:nvPr/>
          </p:nvSpPr>
          <p:spPr>
            <a:xfrm>
              <a:off x="2396993" y="4099486"/>
              <a:ext cx="1624427" cy="4403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Estaduais</a:t>
              </a:r>
              <a:endParaRPr lang="pt-B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1F91256A-0C9B-4940-8422-4FA5BDF9A972}"/>
              </a:ext>
            </a:extLst>
          </p:cNvPr>
          <p:cNvGrpSpPr/>
          <p:nvPr/>
        </p:nvGrpSpPr>
        <p:grpSpPr>
          <a:xfrm>
            <a:off x="9288206" y="2739188"/>
            <a:ext cx="2544387" cy="1026713"/>
            <a:chOff x="2282691" y="4047261"/>
            <a:chExt cx="2896936" cy="1168976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93968690-99F6-45D2-8534-CDE1D6A020C6}"/>
                </a:ext>
              </a:extLst>
            </p:cNvPr>
            <p:cNvSpPr txBox="1">
              <a:spLocks/>
            </p:cNvSpPr>
            <p:nvPr/>
          </p:nvSpPr>
          <p:spPr>
            <a:xfrm>
              <a:off x="2387466" y="4397011"/>
              <a:ext cx="2792161" cy="819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32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-15,49%</a:t>
              </a:r>
              <a:endParaRPr lang="pt-BR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8E515CC6-C1EE-4927-B542-2D162608C9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2691" y="4047261"/>
              <a:ext cx="0" cy="10722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ítulo 1">
              <a:extLst>
                <a:ext uri="{FF2B5EF4-FFF2-40B4-BE49-F238E27FC236}">
                  <a16:creationId xmlns:a16="http://schemas.microsoft.com/office/drawing/2014/main" id="{7A4FCB56-D164-44E9-A245-11C322F3FBA4}"/>
                </a:ext>
              </a:extLst>
            </p:cNvPr>
            <p:cNvSpPr txBox="1">
              <a:spLocks/>
            </p:cNvSpPr>
            <p:nvPr/>
          </p:nvSpPr>
          <p:spPr>
            <a:xfrm>
              <a:off x="2396993" y="4099486"/>
              <a:ext cx="1624427" cy="4403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Municipais</a:t>
              </a:r>
              <a:endParaRPr lang="pt-B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F065496-F030-49EE-A630-ED87B4418235}"/>
              </a:ext>
            </a:extLst>
          </p:cNvPr>
          <p:cNvGrpSpPr/>
          <p:nvPr/>
        </p:nvGrpSpPr>
        <p:grpSpPr>
          <a:xfrm>
            <a:off x="9288206" y="3871376"/>
            <a:ext cx="2383094" cy="1026715"/>
            <a:chOff x="2282691" y="4047261"/>
            <a:chExt cx="2713294" cy="1168977"/>
          </a:xfrm>
        </p:grpSpPr>
        <p:sp>
          <p:nvSpPr>
            <p:cNvPr id="22" name="Título 1">
              <a:extLst>
                <a:ext uri="{FF2B5EF4-FFF2-40B4-BE49-F238E27FC236}">
                  <a16:creationId xmlns:a16="http://schemas.microsoft.com/office/drawing/2014/main" id="{C3023307-CEDF-4A78-8025-F5B301550F37}"/>
                </a:ext>
              </a:extLst>
            </p:cNvPr>
            <p:cNvSpPr txBox="1">
              <a:spLocks/>
            </p:cNvSpPr>
            <p:nvPr/>
          </p:nvSpPr>
          <p:spPr>
            <a:xfrm>
              <a:off x="2387466" y="4397011"/>
              <a:ext cx="2608519" cy="8192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3200" b="1" dirty="0">
                  <a:solidFill>
                    <a:srgbClr val="92D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+9,8%</a:t>
              </a:r>
              <a:endParaRPr lang="pt-BR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F4ADAFD8-5A12-4B96-B306-3584ABFEE8EE}"/>
                </a:ext>
              </a:extLst>
            </p:cNvPr>
            <p:cNvCxnSpPr>
              <a:cxnSpLocks/>
            </p:cNvCxnSpPr>
            <p:nvPr/>
          </p:nvCxnSpPr>
          <p:spPr>
            <a:xfrm>
              <a:off x="2282691" y="4047261"/>
              <a:ext cx="0" cy="10722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ítulo 1">
              <a:extLst>
                <a:ext uri="{FF2B5EF4-FFF2-40B4-BE49-F238E27FC236}">
                  <a16:creationId xmlns:a16="http://schemas.microsoft.com/office/drawing/2014/main" id="{D5BC72A0-9F92-4B27-A6CC-235E1B397250}"/>
                </a:ext>
              </a:extLst>
            </p:cNvPr>
            <p:cNvSpPr txBox="1">
              <a:spLocks/>
            </p:cNvSpPr>
            <p:nvPr/>
          </p:nvSpPr>
          <p:spPr>
            <a:xfrm>
              <a:off x="2396993" y="4099486"/>
              <a:ext cx="1624427" cy="4403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1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Privadas</a:t>
              </a:r>
              <a:endParaRPr lang="pt-B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AF1572C0-7A53-4A16-ABC2-2F29E31FA062}"/>
              </a:ext>
            </a:extLst>
          </p:cNvPr>
          <p:cNvSpPr/>
          <p:nvPr/>
        </p:nvSpPr>
        <p:spPr>
          <a:xfrm>
            <a:off x="5919533" y="474966"/>
            <a:ext cx="4113468" cy="1424562"/>
          </a:xfrm>
          <a:prstGeom prst="roundRect">
            <a:avLst>
              <a:gd name="adj" fmla="val 8643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de IES por Categoria Administrativa. Brasil,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DFe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estados selecionados</a:t>
            </a:r>
          </a:p>
        </p:txBody>
      </p:sp>
      <p:pic>
        <p:nvPicPr>
          <p:cNvPr id="35" name="Imagem 34" descr="Calendário&#10;&#10;Descrição gerada automaticamente com confiança baixa">
            <a:extLst>
              <a:ext uri="{FF2B5EF4-FFF2-40B4-BE49-F238E27FC236}">
                <a16:creationId xmlns:a16="http://schemas.microsoft.com/office/drawing/2014/main" id="{ED25A570-7D61-44C9-A76D-DAC8AD006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1" y="147423"/>
            <a:ext cx="4892710" cy="63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8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7C7122DB-0B95-4405-9882-5C48A66912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735DDD5-C84D-452F-BAFF-C7591E02C642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8746491" y="6213947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6093881-C349-4F76-88C0-BC79A37EBF78}"/>
              </a:ext>
            </a:extLst>
          </p:cNvPr>
          <p:cNvSpPr/>
          <p:nvPr/>
        </p:nvSpPr>
        <p:spPr>
          <a:xfrm>
            <a:off x="509334" y="474966"/>
            <a:ext cx="8442161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de IES- Organização Acadêmica – Variação percentual</a:t>
            </a:r>
          </a:p>
        </p:txBody>
      </p:sp>
      <p:pic>
        <p:nvPicPr>
          <p:cNvPr id="13" name="Imagem 1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975D003C-970E-47F6-89A1-11134E71F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6" y="1295400"/>
            <a:ext cx="8032155" cy="533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2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EA461E33-7519-403E-99FF-14C3A8EE5F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D1042B9-D1F6-4D2F-A0E8-63FEBF0D6000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0078309" y="6020384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A54AE43-B8C2-4704-9F0E-DBD00857802D}"/>
              </a:ext>
            </a:extLst>
          </p:cNvPr>
          <p:cNvSpPr/>
          <p:nvPr/>
        </p:nvSpPr>
        <p:spPr>
          <a:xfrm>
            <a:off x="509334" y="474966"/>
            <a:ext cx="1001896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de Cursos, Vagas e Ingressantes. Brasil, DF e Estados selecionados</a:t>
            </a:r>
          </a:p>
        </p:txBody>
      </p:sp>
      <p:pic>
        <p:nvPicPr>
          <p:cNvPr id="15" name="Imagem 14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85F353EA-39B8-4A69-94BA-F2E5DCB0E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1386216"/>
            <a:ext cx="9512684" cy="514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1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3A23C25-DF2E-49E8-8A58-124F51A66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A5FAF65-6B80-4379-B362-2275883344D5}"/>
              </a:ext>
            </a:extLst>
          </p:cNvPr>
          <p:cNvSpPr/>
          <p:nvPr/>
        </p:nvSpPr>
        <p:spPr>
          <a:xfrm>
            <a:off x="1288778" y="849062"/>
            <a:ext cx="9614444" cy="22903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42841B-9B07-4DA3-B43D-FD7270134A9A}"/>
              </a:ext>
            </a:extLst>
          </p:cNvPr>
          <p:cNvSpPr/>
          <p:nvPr/>
        </p:nvSpPr>
        <p:spPr>
          <a:xfrm>
            <a:off x="583474" y="3988479"/>
            <a:ext cx="11025052" cy="106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Realização de pesquisa sobre a demanda por Educação Superior no DF e RIDE, caracterizando o perfil dos estudantes e do mercado de trabalho com ênfase nas áreas relavas à inovação, às tecnologias e às engenharias.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AC58207-0BB7-40D0-9E95-851B7F9E0161}"/>
              </a:ext>
            </a:extLst>
          </p:cNvPr>
          <p:cNvSpPr/>
          <p:nvPr/>
        </p:nvSpPr>
        <p:spPr>
          <a:xfrm>
            <a:off x="1288778" y="1464075"/>
            <a:ext cx="9614444" cy="106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de Viabilidade de uma Universidade Distrital</a:t>
            </a:r>
            <a:endParaRPr lang="pt-BR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4484B21-421C-4981-8D43-CB6C46C92469}"/>
              </a:ext>
            </a:extLst>
          </p:cNvPr>
          <p:cNvCxnSpPr>
            <a:cxnSpLocks/>
          </p:cNvCxnSpPr>
          <p:nvPr/>
        </p:nvCxnSpPr>
        <p:spPr>
          <a:xfrm>
            <a:off x="6096000" y="3577023"/>
            <a:ext cx="0" cy="30917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B673D297-6CB8-43EA-A675-FEF3C6340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277" y="5605050"/>
            <a:ext cx="2117446" cy="6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8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7B472AEF-028C-4521-A5C0-D665BEBD89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5DD27C5-E0A5-4F21-BE77-409FF288E71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172189" y="6106035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CA11F79-76EC-4817-BCD6-E93D986B652E}"/>
              </a:ext>
            </a:extLst>
          </p:cNvPr>
          <p:cNvSpPr/>
          <p:nvPr/>
        </p:nvSpPr>
        <p:spPr>
          <a:xfrm>
            <a:off x="509334" y="474966"/>
            <a:ext cx="1135246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de matrículas presenciais, por Turno e Organização Acadêmica – DF. 2010 e 2019</a:t>
            </a:r>
          </a:p>
        </p:txBody>
      </p:sp>
      <p:pic>
        <p:nvPicPr>
          <p:cNvPr id="15" name="Imagem 14" descr="Gráfico&#10;&#10;Descrição gerada automaticamente com confiança baixa">
            <a:extLst>
              <a:ext uri="{FF2B5EF4-FFF2-40B4-BE49-F238E27FC236}">
                <a16:creationId xmlns:a16="http://schemas.microsoft.com/office/drawing/2014/main" id="{5A48F6A3-5EC1-42CE-AA86-1835F88C4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7" y="1618295"/>
            <a:ext cx="11529219" cy="4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2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C9F85E6-EBEB-498F-AC47-47EF726410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6FDA724-275A-47EC-8333-9EC607E08483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194645"/>
              </p:ext>
            </p:extLst>
          </p:nvPr>
        </p:nvGraphicFramePr>
        <p:xfrm>
          <a:off x="477253" y="160351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tângulo 5"/>
          <p:cNvSpPr/>
          <p:nvPr/>
        </p:nvSpPr>
        <p:spPr>
          <a:xfrm>
            <a:off x="847336" y="6008375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0F25974-E596-4E8D-A968-12DFD50C89D8}"/>
              </a:ext>
            </a:extLst>
          </p:cNvPr>
          <p:cNvSpPr/>
          <p:nvPr/>
        </p:nvSpPr>
        <p:spPr>
          <a:xfrm>
            <a:off x="509334" y="474966"/>
            <a:ext cx="657726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Percentual por Turno e IES – DF. 2019</a:t>
            </a:r>
          </a:p>
        </p:txBody>
      </p:sp>
    </p:spTree>
    <p:extLst>
      <p:ext uri="{BB962C8B-B14F-4D97-AF65-F5344CB8AC3E}">
        <p14:creationId xmlns:p14="http://schemas.microsoft.com/office/powerpoint/2010/main" val="247632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F09598D-4BF1-4704-8DD5-4F99636E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28243B2-D22C-4EF2-86A6-04FCC6F12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22" b="8922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047644C-34BB-4D4A-AC9C-56FF0FB995D7}"/>
              </a:ext>
            </a:extLst>
          </p:cNvPr>
          <p:cNvSpPr/>
          <p:nvPr/>
        </p:nvSpPr>
        <p:spPr>
          <a:xfrm>
            <a:off x="3124199" y="5441589"/>
            <a:ext cx="2218307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Faixa Etária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9013B1C3-FF06-4BDF-9408-005864B22D9F}"/>
              </a:ext>
            </a:extLst>
          </p:cNvPr>
          <p:cNvSpPr/>
          <p:nvPr/>
        </p:nvSpPr>
        <p:spPr>
          <a:xfrm>
            <a:off x="509336" y="474966"/>
            <a:ext cx="5942264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Perfil Geral do Estudante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FEC6DEF7-89ED-4ABA-8D29-02225B6EB1A7}"/>
              </a:ext>
            </a:extLst>
          </p:cNvPr>
          <p:cNvSpPr/>
          <p:nvPr/>
        </p:nvSpPr>
        <p:spPr>
          <a:xfrm>
            <a:off x="5477358" y="5441589"/>
            <a:ext cx="1560748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Sexo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34378A0-069A-44D8-9B5A-72AA750A502F}"/>
              </a:ext>
            </a:extLst>
          </p:cNvPr>
          <p:cNvSpPr/>
          <p:nvPr/>
        </p:nvSpPr>
        <p:spPr>
          <a:xfrm>
            <a:off x="7172957" y="5441589"/>
            <a:ext cx="1890180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Raça/cor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ACE4E877-D07F-4AE7-BD46-D9953FF8668A}"/>
              </a:ext>
            </a:extLst>
          </p:cNvPr>
          <p:cNvSpPr/>
          <p:nvPr/>
        </p:nvSpPr>
        <p:spPr>
          <a:xfrm>
            <a:off x="9197988" y="5441589"/>
            <a:ext cx="1717876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Renda</a:t>
            </a:r>
          </a:p>
        </p:txBody>
      </p:sp>
    </p:spTree>
    <p:extLst>
      <p:ext uri="{BB962C8B-B14F-4D97-AF65-F5344CB8AC3E}">
        <p14:creationId xmlns:p14="http://schemas.microsoft.com/office/powerpoint/2010/main" val="2918508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1B22CB70-BA41-44AE-A7F9-7462F17277D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D328FEF-E6DD-4DF4-8347-41DD29684D6A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8142C49-2BBB-4291-93EC-7F97AC82A919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3CBC24C-E523-485D-BFC6-67608A091E01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73C94DC-40B8-4ABC-9CEC-6175298E819A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Gráfico 14">
            <a:extLst>
              <a:ext uri="{FF2B5EF4-FFF2-40B4-BE49-F238E27FC236}">
                <a16:creationId xmlns:a16="http://schemas.microsoft.com/office/drawing/2014/main" id="{6DF9FD3F-191D-4BED-9DE2-94EE553600AA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" name="Gráfico 11">
            <a:extLst>
              <a:ext uri="{FF2B5EF4-FFF2-40B4-BE49-F238E27FC236}">
                <a16:creationId xmlns:a16="http://schemas.microsoft.com/office/drawing/2014/main" id="{83CB762A-A9DC-4E48-A469-9B1AEB6716E5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F833301-1FF6-443D-8FD9-79165BE2EB7C}"/>
              </a:ext>
            </a:extLst>
          </p:cNvPr>
          <p:cNvSpPr/>
          <p:nvPr/>
        </p:nvSpPr>
        <p:spPr>
          <a:xfrm>
            <a:off x="366381" y="1713637"/>
            <a:ext cx="3329319" cy="2459206"/>
          </a:xfrm>
          <a:prstGeom prst="roundRect">
            <a:avLst>
              <a:gd name="adj" fmla="val 5596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Distribuição de matrículas e concluintes por sexo. Brasil 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UFs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selecionadas - 2010 a 2019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20594" y="6079782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 descr="Tela de computador com fundo azul&#10;&#10;Descrição gerada automaticamente">
            <a:extLst>
              <a:ext uri="{FF2B5EF4-FFF2-40B4-BE49-F238E27FC236}">
                <a16:creationId xmlns:a16="http://schemas.microsoft.com/office/drawing/2014/main" id="{1BC6954F-20AB-4192-8040-B39463D66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44" y="231538"/>
            <a:ext cx="5689602" cy="639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06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2DB5AED2-3708-4C5E-8F93-0BB9DCE2CD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64E55B4-A08B-4F55-8B0E-3138FE180BE2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52119FB-0EBE-4F53-B83D-6727D517819B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2CC6FE6-3AF3-4B5F-BB09-1700067D2EC6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185677A-1BDE-4982-8060-584856E638D8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Gráfico 14">
            <a:extLst>
              <a:ext uri="{FF2B5EF4-FFF2-40B4-BE49-F238E27FC236}">
                <a16:creationId xmlns:a16="http://schemas.microsoft.com/office/drawing/2014/main" id="{706BC53B-D2A5-41FF-BC78-22FC1683F982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" name="Gráfico 11">
            <a:extLst>
              <a:ext uri="{FF2B5EF4-FFF2-40B4-BE49-F238E27FC236}">
                <a16:creationId xmlns:a16="http://schemas.microsoft.com/office/drawing/2014/main" id="{C3C20909-8401-4BDC-97D1-CBBE3D1B38F4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7E80366-776E-4125-BB72-103EC0758157}"/>
              </a:ext>
            </a:extLst>
          </p:cNvPr>
          <p:cNvSpPr/>
          <p:nvPr/>
        </p:nvSpPr>
        <p:spPr>
          <a:xfrm>
            <a:off x="2536163" y="710921"/>
            <a:ext cx="6709437" cy="6991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/>
              <a:t>Matrículas por Raça/Cor – Brasil e DF 2019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0609" y="6367602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8067A411-491B-4AC6-A441-061A6D8BFF66}"/>
              </a:ext>
            </a:extLst>
          </p:cNvPr>
          <p:cNvSpPr/>
          <p:nvPr/>
        </p:nvSpPr>
        <p:spPr>
          <a:xfrm>
            <a:off x="7096654" y="2442793"/>
            <a:ext cx="2003787" cy="4651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0" rIns="0" bIns="360000" rtlCol="0" anchor="ctr"/>
          <a:lstStyle/>
          <a:p>
            <a:r>
              <a:rPr lang="pt-BR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FEDERAL</a:t>
            </a:r>
            <a:endParaRPr lang="pt-BR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E3E98B7-36E7-43E0-933D-E6E4C5C86355}"/>
              </a:ext>
            </a:extLst>
          </p:cNvPr>
          <p:cNvSpPr/>
          <p:nvPr/>
        </p:nvSpPr>
        <p:spPr>
          <a:xfrm>
            <a:off x="2236925" y="2442793"/>
            <a:ext cx="993691" cy="4651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0" rIns="0" bIns="360000" rtlCol="0" anchor="ctr"/>
          <a:lstStyle/>
          <a:p>
            <a:r>
              <a:rPr lang="pt-BR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endParaRPr lang="pt-BR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70C54C36-232F-491B-99C9-BF7B2E0D0D89}"/>
              </a:ext>
            </a:extLst>
          </p:cNvPr>
          <p:cNvSpPr/>
          <p:nvPr/>
        </p:nvSpPr>
        <p:spPr>
          <a:xfrm>
            <a:off x="3748600" y="2907992"/>
            <a:ext cx="2260283" cy="3459610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endParaRPr lang="pt-B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77323398-7192-42EF-BE26-A8471B59E2AA}"/>
              </a:ext>
            </a:extLst>
          </p:cNvPr>
          <p:cNvSpPr/>
          <p:nvPr/>
        </p:nvSpPr>
        <p:spPr>
          <a:xfrm>
            <a:off x="9443341" y="2907991"/>
            <a:ext cx="2260283" cy="3718149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endParaRPr lang="pt-B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573837"/>
              </p:ext>
            </p:extLst>
          </p:nvPr>
        </p:nvGraphicFramePr>
        <p:xfrm>
          <a:off x="570609" y="2306804"/>
          <a:ext cx="5438274" cy="431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5759683"/>
              </p:ext>
            </p:extLst>
          </p:nvPr>
        </p:nvGraphicFramePr>
        <p:xfrm>
          <a:off x="6096000" y="2442793"/>
          <a:ext cx="5398169" cy="4627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6971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07564165-2EFB-4702-B84E-085EA901CA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15E2346-8F1C-414C-A47C-92070878DA34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7D3DB4C-F728-4C32-B424-F07CC50ACBA3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1FFABAE-8AFA-435A-8111-CB600DEA03DC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2CF868B-9725-4588-904C-58D5E3A12320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Gráfico 14">
            <a:extLst>
              <a:ext uri="{FF2B5EF4-FFF2-40B4-BE49-F238E27FC236}">
                <a16:creationId xmlns:a16="http://schemas.microsoft.com/office/drawing/2014/main" id="{BA4C5630-9BAF-4ACE-A8E9-83A08D7D3AF1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" name="Gráfico 11">
            <a:extLst>
              <a:ext uri="{FF2B5EF4-FFF2-40B4-BE49-F238E27FC236}">
                <a16:creationId xmlns:a16="http://schemas.microsoft.com/office/drawing/2014/main" id="{6F707439-51CD-48FC-A975-85FE0A25DD00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231414"/>
              </p:ext>
            </p:extLst>
          </p:nvPr>
        </p:nvGraphicFramePr>
        <p:xfrm>
          <a:off x="7391400" y="2819992"/>
          <a:ext cx="4350084" cy="330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tângulo 7"/>
          <p:cNvSpPr/>
          <p:nvPr/>
        </p:nvSpPr>
        <p:spPr>
          <a:xfrm>
            <a:off x="455509" y="5228928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905727" y="6081312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F4B2B452-0CC1-481B-9960-431FA6780911}"/>
              </a:ext>
            </a:extLst>
          </p:cNvPr>
          <p:cNvSpPr/>
          <p:nvPr/>
        </p:nvSpPr>
        <p:spPr>
          <a:xfrm>
            <a:off x="2536163" y="710921"/>
            <a:ext cx="4550437" cy="6991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/>
              <a:t>Matrículas por Faixa Etária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9E93F8D4-AF53-459B-A3C7-D7BE07F0DC81}"/>
              </a:ext>
            </a:extLst>
          </p:cNvPr>
          <p:cNvSpPr/>
          <p:nvPr/>
        </p:nvSpPr>
        <p:spPr>
          <a:xfrm>
            <a:off x="485285" y="2529954"/>
            <a:ext cx="5191791" cy="555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Distribuição por Faixa Etária – Brasil e DF. 2019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34247A47-338A-4E48-B0D8-EFFD30E74A55}"/>
              </a:ext>
            </a:extLst>
          </p:cNvPr>
          <p:cNvSpPr/>
          <p:nvPr/>
        </p:nvSpPr>
        <p:spPr>
          <a:xfrm>
            <a:off x="7492999" y="2014464"/>
            <a:ext cx="3745643" cy="7576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Distribuição por Faixa Etária – Público e Privado DF. 2019</a:t>
            </a:r>
          </a:p>
        </p:txBody>
      </p:sp>
      <p:pic>
        <p:nvPicPr>
          <p:cNvPr id="4" name="Imagem 3" descr="Tela de celular&#10;&#10;Descrição gerada automaticamente com confiança baixa">
            <a:extLst>
              <a:ext uri="{FF2B5EF4-FFF2-40B4-BE49-F238E27FC236}">
                <a16:creationId xmlns:a16="http://schemas.microsoft.com/office/drawing/2014/main" id="{3DD3F651-C13D-438A-B9BB-075802BD5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4" y="3175961"/>
            <a:ext cx="6416031" cy="19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33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F09598D-4BF1-4704-8DD5-4F99636E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28243B2-D22C-4EF2-86A6-04FCC6F123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6668" r="3449" b="6844"/>
          <a:stretch/>
        </p:blipFill>
        <p:spPr>
          <a:xfrm>
            <a:off x="1587497" y="886670"/>
            <a:ext cx="9017004" cy="494263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047644C-34BB-4D4A-AC9C-56FF0FB995D7}"/>
              </a:ext>
            </a:extLst>
          </p:cNvPr>
          <p:cNvSpPr/>
          <p:nvPr/>
        </p:nvSpPr>
        <p:spPr>
          <a:xfrm>
            <a:off x="2047241" y="5441589"/>
            <a:ext cx="4048758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Perfil de renda por curso e IES:  dados Relatórios ENADE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9013B1C3-FF06-4BDF-9408-005864B22D9F}"/>
              </a:ext>
            </a:extLst>
          </p:cNvPr>
          <p:cNvSpPr/>
          <p:nvPr/>
        </p:nvSpPr>
        <p:spPr>
          <a:xfrm>
            <a:off x="509336" y="474966"/>
            <a:ext cx="3948364" cy="829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Perfil de Renda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234378A0-069A-44D8-9B5A-72AA750A502F}"/>
              </a:ext>
            </a:extLst>
          </p:cNvPr>
          <p:cNvSpPr/>
          <p:nvPr/>
        </p:nvSpPr>
        <p:spPr>
          <a:xfrm>
            <a:off x="6713215" y="5441589"/>
            <a:ext cx="3431544" cy="82992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indent="0" algn="ctr">
              <a:buNone/>
            </a:pPr>
            <a:r>
              <a:rPr lang="pt-BR" sz="2000" dirty="0"/>
              <a:t>Perfil de Renda Geral: por tipo de Financiamento</a:t>
            </a:r>
          </a:p>
        </p:txBody>
      </p:sp>
    </p:spTree>
    <p:extLst>
      <p:ext uri="{BB962C8B-B14F-4D97-AF65-F5344CB8AC3E}">
        <p14:creationId xmlns:p14="http://schemas.microsoft.com/office/powerpoint/2010/main" val="1366486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4E7804A0-5FE4-4185-BDFC-D10B6C9D4A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9CD7729-9A85-41B9-A7D4-F7B1EC30E9DE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76687727"/>
              </p:ext>
            </p:extLst>
          </p:nvPr>
        </p:nvGraphicFramePr>
        <p:xfrm>
          <a:off x="6959600" y="2838213"/>
          <a:ext cx="4975726" cy="362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 6"/>
          <p:cNvSpPr/>
          <p:nvPr/>
        </p:nvSpPr>
        <p:spPr>
          <a:xfrm>
            <a:off x="184130" y="6017987"/>
            <a:ext cx="19255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Relatórios ENADE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8C577DD-0614-47D9-8EC5-676034279DAF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C0AEA67-B142-4AB3-BEDB-D7254EEAF91A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0222152-FB0B-42A7-ADF0-BA7362D13778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Gráfico 14">
            <a:extLst>
              <a:ext uri="{FF2B5EF4-FFF2-40B4-BE49-F238E27FC236}">
                <a16:creationId xmlns:a16="http://schemas.microsoft.com/office/drawing/2014/main" id="{D4C59603-437D-4D15-BD7D-D83C270DB29E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Gráfico 11">
            <a:extLst>
              <a:ext uri="{FF2B5EF4-FFF2-40B4-BE49-F238E27FC236}">
                <a16:creationId xmlns:a16="http://schemas.microsoft.com/office/drawing/2014/main" id="{F5B33E18-BBB3-4972-96BB-FC372610A30B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7A5E9DD-9CB4-4239-B9B8-746A2D984495}"/>
              </a:ext>
            </a:extLst>
          </p:cNvPr>
          <p:cNvSpPr/>
          <p:nvPr/>
        </p:nvSpPr>
        <p:spPr>
          <a:xfrm>
            <a:off x="2536163" y="710921"/>
            <a:ext cx="5058437" cy="6991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/>
              <a:t>Perfil de Renda por Tipo de IES</a:t>
            </a:r>
          </a:p>
        </p:txBody>
      </p:sp>
      <p:pic>
        <p:nvPicPr>
          <p:cNvPr id="17" name="Imagem 16" descr="Tela de computador&#10;&#10;Descrição gerada automaticamente com confiança média">
            <a:extLst>
              <a:ext uri="{FF2B5EF4-FFF2-40B4-BE49-F238E27FC236}">
                <a16:creationId xmlns:a16="http://schemas.microsoft.com/office/drawing/2014/main" id="{E140B2F3-787C-4895-AAA9-14883112E8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2717746"/>
            <a:ext cx="6459478" cy="2260817"/>
          </a:xfrm>
          <a:prstGeom prst="rect">
            <a:avLst/>
          </a:prstGeom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4E8A35C-6E21-49F2-B665-03CAB95B0143}"/>
              </a:ext>
            </a:extLst>
          </p:cNvPr>
          <p:cNvSpPr/>
          <p:nvPr/>
        </p:nvSpPr>
        <p:spPr>
          <a:xfrm>
            <a:off x="485285" y="2094484"/>
            <a:ext cx="5058437" cy="5553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Distribuição percentual – perfil de renda por IES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52378783-1B72-4BC8-8EA8-D98990C08983}"/>
              </a:ext>
            </a:extLst>
          </p:cNvPr>
          <p:cNvSpPr/>
          <p:nvPr/>
        </p:nvSpPr>
        <p:spPr>
          <a:xfrm>
            <a:off x="7059052" y="2080530"/>
            <a:ext cx="2616201" cy="7576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0" rIns="0" bIns="360000" rtlCol="0" anchor="ctr"/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Distribuição percentual – perfil de renda por IES</a:t>
            </a:r>
          </a:p>
        </p:txBody>
      </p:sp>
    </p:spTree>
    <p:extLst>
      <p:ext uri="{BB962C8B-B14F-4D97-AF65-F5344CB8AC3E}">
        <p14:creationId xmlns:p14="http://schemas.microsoft.com/office/powerpoint/2010/main" val="2743484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26DC654-1B43-4C8A-9822-4282BE8C29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613B9D5-A72F-43B3-BBC3-101B00DB5C25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80744292"/>
              </p:ext>
            </p:extLst>
          </p:nvPr>
        </p:nvGraphicFramePr>
        <p:xfrm>
          <a:off x="1094874" y="1989989"/>
          <a:ext cx="8325852" cy="417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tângulo 5"/>
          <p:cNvSpPr/>
          <p:nvPr/>
        </p:nvSpPr>
        <p:spPr>
          <a:xfrm>
            <a:off x="1387289" y="6376592"/>
            <a:ext cx="2079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Times New Roman"/>
                <a:ea typeface="Times New Roman"/>
              </a:rPr>
              <a:t>Fonte: Relatórios ENADE</a:t>
            </a:r>
            <a:endParaRPr lang="pt-BR" sz="1400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D540DF2-373C-4A24-845C-E0536F442CB0}"/>
              </a:ext>
            </a:extLst>
          </p:cNvPr>
          <p:cNvSpPr/>
          <p:nvPr/>
        </p:nvSpPr>
        <p:spPr>
          <a:xfrm>
            <a:off x="-342900" y="313509"/>
            <a:ext cx="3695700" cy="1520172"/>
          </a:xfrm>
          <a:prstGeom prst="roundRect">
            <a:avLst>
              <a:gd name="adj" fmla="val 15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D874E31-B05D-49C9-A61F-6328FA5F36B2}"/>
              </a:ext>
            </a:extLst>
          </p:cNvPr>
          <p:cNvSpPr/>
          <p:nvPr/>
        </p:nvSpPr>
        <p:spPr>
          <a:xfrm>
            <a:off x="398522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69BFF6D-9FEC-440D-927B-1FB454A2CC77}"/>
              </a:ext>
            </a:extLst>
          </p:cNvPr>
          <p:cNvSpPr/>
          <p:nvPr/>
        </p:nvSpPr>
        <p:spPr>
          <a:xfrm>
            <a:off x="1293950" y="602108"/>
            <a:ext cx="942975" cy="94297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Gráfico 14">
            <a:extLst>
              <a:ext uri="{FF2B5EF4-FFF2-40B4-BE49-F238E27FC236}">
                <a16:creationId xmlns:a16="http://schemas.microsoft.com/office/drawing/2014/main" id="{E4482A2C-31CC-415C-B263-624F203D1248}"/>
              </a:ext>
            </a:extLst>
          </p:cNvPr>
          <p:cNvSpPr/>
          <p:nvPr/>
        </p:nvSpPr>
        <p:spPr>
          <a:xfrm>
            <a:off x="670964" y="771055"/>
            <a:ext cx="398092" cy="589846"/>
          </a:xfrm>
          <a:custGeom>
            <a:avLst/>
            <a:gdLst>
              <a:gd name="connsiteX0" fmla="*/ 3291830 w 3291830"/>
              <a:gd name="connsiteY0" fmla="*/ 4316028 h 4877438"/>
              <a:gd name="connsiteX1" fmla="*/ 3291830 w 3291830"/>
              <a:gd name="connsiteY1" fmla="*/ 4796159 h 4877438"/>
              <a:gd name="connsiteX2" fmla="*/ 3210550 w 3291830"/>
              <a:gd name="connsiteY2" fmla="*/ 4877439 h 4877438"/>
              <a:gd name="connsiteX3" fmla="*/ 3129270 w 3291830"/>
              <a:gd name="connsiteY3" fmla="*/ 4796159 h 4877438"/>
              <a:gd name="connsiteX4" fmla="*/ 3129270 w 3291830"/>
              <a:gd name="connsiteY4" fmla="*/ 4316028 h 4877438"/>
              <a:gd name="connsiteX5" fmla="*/ 2452888 w 3291830"/>
              <a:gd name="connsiteY5" fmla="*/ 3639667 h 4877438"/>
              <a:gd name="connsiteX6" fmla="*/ 2023537 w 3291830"/>
              <a:gd name="connsiteY6" fmla="*/ 3398590 h 4877438"/>
              <a:gd name="connsiteX7" fmla="*/ 2050674 w 3291830"/>
              <a:gd name="connsiteY7" fmla="*/ 3286891 h 4877438"/>
              <a:gd name="connsiteX8" fmla="*/ 2162373 w 3291830"/>
              <a:gd name="connsiteY8" fmla="*/ 3314028 h 4877438"/>
              <a:gd name="connsiteX9" fmla="*/ 2452888 w 3291830"/>
              <a:gd name="connsiteY9" fmla="*/ 3477107 h 4877438"/>
              <a:gd name="connsiteX10" fmla="*/ 3291830 w 3291830"/>
              <a:gd name="connsiteY10" fmla="*/ 4316028 h 4877438"/>
              <a:gd name="connsiteX11" fmla="*/ 1873433 w 3291830"/>
              <a:gd name="connsiteY11" fmla="*/ 3501267 h 4877438"/>
              <a:gd name="connsiteX12" fmla="*/ 1811325 w 3291830"/>
              <a:gd name="connsiteY12" fmla="*/ 3597990 h 4877438"/>
              <a:gd name="connsiteX13" fmla="*/ 1206642 w 3291830"/>
              <a:gd name="connsiteY13" fmla="*/ 3479708 h 4877438"/>
              <a:gd name="connsiteX14" fmla="*/ 838942 w 3291830"/>
              <a:gd name="connsiteY14" fmla="*/ 3639667 h 4877438"/>
              <a:gd name="connsiteX15" fmla="*/ 162560 w 3291830"/>
              <a:gd name="connsiteY15" fmla="*/ 4316028 h 4877438"/>
              <a:gd name="connsiteX16" fmla="*/ 162560 w 3291830"/>
              <a:gd name="connsiteY16" fmla="*/ 4796159 h 4877438"/>
              <a:gd name="connsiteX17" fmla="*/ 81280 w 3291830"/>
              <a:gd name="connsiteY17" fmla="*/ 4877439 h 4877438"/>
              <a:gd name="connsiteX18" fmla="*/ 0 w 3291830"/>
              <a:gd name="connsiteY18" fmla="*/ 4796159 h 4877438"/>
              <a:gd name="connsiteX19" fmla="*/ 0 w 3291830"/>
              <a:gd name="connsiteY19" fmla="*/ 4316028 h 4877438"/>
              <a:gd name="connsiteX20" fmla="*/ 838921 w 3291830"/>
              <a:gd name="connsiteY20" fmla="*/ 3477107 h 4877438"/>
              <a:gd name="connsiteX21" fmla="*/ 1178560 w 3291830"/>
              <a:gd name="connsiteY21" fmla="*/ 3138352 h 4877438"/>
              <a:gd name="connsiteX22" fmla="*/ 1178560 w 3291830"/>
              <a:gd name="connsiteY22" fmla="*/ 3116945 h 4877438"/>
              <a:gd name="connsiteX23" fmla="*/ 559582 w 3291830"/>
              <a:gd name="connsiteY23" fmla="*/ 2175692 h 4877438"/>
              <a:gd name="connsiteX24" fmla="*/ 304800 w 3291830"/>
              <a:gd name="connsiteY24" fmla="*/ 1854433 h 4877438"/>
              <a:gd name="connsiteX25" fmla="*/ 304800 w 3291830"/>
              <a:gd name="connsiteY25" fmla="*/ 1433067 h 4877438"/>
              <a:gd name="connsiteX26" fmla="*/ 707624 w 3291830"/>
              <a:gd name="connsiteY26" fmla="*/ 347197 h 4877438"/>
              <a:gd name="connsiteX27" fmla="*/ 2466940 w 3291830"/>
              <a:gd name="connsiteY27" fmla="*/ 191363 h 4877438"/>
              <a:gd name="connsiteX28" fmla="*/ 2484120 w 3291830"/>
              <a:gd name="connsiteY28" fmla="*/ 326734 h 4877438"/>
              <a:gd name="connsiteX29" fmla="*/ 3155432 w 3291830"/>
              <a:gd name="connsiteY29" fmla="*/ 809721 h 4877438"/>
              <a:gd name="connsiteX30" fmla="*/ 3174126 w 3291830"/>
              <a:gd name="connsiteY30" fmla="*/ 873596 h 4877438"/>
              <a:gd name="connsiteX31" fmla="*/ 3150809 w 3291830"/>
              <a:gd name="connsiteY31" fmla="*/ 925158 h 4877438"/>
              <a:gd name="connsiteX32" fmla="*/ 2997200 w 3291830"/>
              <a:gd name="connsiteY32" fmla="*/ 1300022 h 4877438"/>
              <a:gd name="connsiteX33" fmla="*/ 2997200 w 3291830"/>
              <a:gd name="connsiteY33" fmla="*/ 1854453 h 4877438"/>
              <a:gd name="connsiteX34" fmla="*/ 2915920 w 3291830"/>
              <a:gd name="connsiteY34" fmla="*/ 1935733 h 4877438"/>
              <a:gd name="connsiteX35" fmla="*/ 2834640 w 3291830"/>
              <a:gd name="connsiteY35" fmla="*/ 1854453 h 4877438"/>
              <a:gd name="connsiteX36" fmla="*/ 2834640 w 3291830"/>
              <a:gd name="connsiteY36" fmla="*/ 1300022 h 4877438"/>
              <a:gd name="connsiteX37" fmla="*/ 2992547 w 3291830"/>
              <a:gd name="connsiteY37" fmla="*/ 858194 h 4877438"/>
              <a:gd name="connsiteX38" fmla="*/ 2318614 w 3291830"/>
              <a:gd name="connsiteY38" fmla="*/ 462543 h 4877438"/>
              <a:gd name="connsiteX39" fmla="*/ 2175754 w 3291830"/>
              <a:gd name="connsiteY39" fmla="*/ 447242 h 4877438"/>
              <a:gd name="connsiteX40" fmla="*/ 2153463 w 3291830"/>
              <a:gd name="connsiteY40" fmla="*/ 291266 h 4877438"/>
              <a:gd name="connsiteX41" fmla="*/ 2218436 w 3291830"/>
              <a:gd name="connsiteY41" fmla="*/ 264515 h 4877438"/>
              <a:gd name="connsiteX42" fmla="*/ 467350 w 3291830"/>
              <a:gd name="connsiteY42" fmla="*/ 1432183 h 4877438"/>
              <a:gd name="connsiteX43" fmla="*/ 467350 w 3291830"/>
              <a:gd name="connsiteY43" fmla="*/ 1854433 h 4877438"/>
              <a:gd name="connsiteX44" fmla="*/ 558790 w 3291830"/>
              <a:gd name="connsiteY44" fmla="*/ 2003134 h 4877438"/>
              <a:gd name="connsiteX45" fmla="*/ 558790 w 3291830"/>
              <a:gd name="connsiteY45" fmla="*/ 1476206 h 4877438"/>
              <a:gd name="connsiteX46" fmla="*/ 1127750 w 3291830"/>
              <a:gd name="connsiteY46" fmla="*/ 907246 h 4877438"/>
              <a:gd name="connsiteX47" fmla="*/ 2164070 w 3291830"/>
              <a:gd name="connsiteY47" fmla="*/ 907246 h 4877438"/>
              <a:gd name="connsiteX48" fmla="*/ 2733030 w 3291830"/>
              <a:gd name="connsiteY48" fmla="*/ 1476176 h 4877438"/>
              <a:gd name="connsiteX49" fmla="*/ 2733030 w 3291830"/>
              <a:gd name="connsiteY49" fmla="*/ 2141687 h 4877438"/>
              <a:gd name="connsiteX50" fmla="*/ 1339383 w 3291830"/>
              <a:gd name="connsiteY50" fmla="*/ 3178545 h 4877438"/>
              <a:gd name="connsiteX51" fmla="*/ 1296853 w 3291830"/>
              <a:gd name="connsiteY51" fmla="*/ 3344519 h 4877438"/>
              <a:gd name="connsiteX52" fmla="*/ 1776710 w 3291830"/>
              <a:gd name="connsiteY52" fmla="*/ 3439149 h 4877438"/>
              <a:gd name="connsiteX53" fmla="*/ 1873433 w 3291830"/>
              <a:gd name="connsiteY53" fmla="*/ 3501267 h 4877438"/>
              <a:gd name="connsiteX54" fmla="*/ 1645910 w 3291830"/>
              <a:gd name="connsiteY54" fmla="*/ 3060069 h 4877438"/>
              <a:gd name="connsiteX55" fmla="*/ 2570470 w 3291830"/>
              <a:gd name="connsiteY55" fmla="*/ 2135509 h 4877438"/>
              <a:gd name="connsiteX56" fmla="*/ 2570470 w 3291830"/>
              <a:gd name="connsiteY56" fmla="*/ 1476176 h 4877438"/>
              <a:gd name="connsiteX57" fmla="*/ 2164070 w 3291830"/>
              <a:gd name="connsiteY57" fmla="*/ 1069806 h 4877438"/>
              <a:gd name="connsiteX58" fmla="*/ 1127750 w 3291830"/>
              <a:gd name="connsiteY58" fmla="*/ 1069806 h 4877438"/>
              <a:gd name="connsiteX59" fmla="*/ 721350 w 3291830"/>
              <a:gd name="connsiteY59" fmla="*/ 1476206 h 4877438"/>
              <a:gd name="connsiteX60" fmla="*/ 721350 w 3291830"/>
              <a:gd name="connsiteY60" fmla="*/ 2135509 h 4877438"/>
              <a:gd name="connsiteX61" fmla="*/ 1645910 w 3291830"/>
              <a:gd name="connsiteY61" fmla="*/ 3060069 h 4877438"/>
              <a:gd name="connsiteX62" fmla="*/ 2468870 w 3291830"/>
              <a:gd name="connsiteY62" fmla="*/ 4460879 h 4877438"/>
              <a:gd name="connsiteX63" fmla="*/ 2225030 w 3291830"/>
              <a:gd name="connsiteY63" fmla="*/ 4460879 h 4877438"/>
              <a:gd name="connsiteX64" fmla="*/ 2143750 w 3291830"/>
              <a:gd name="connsiteY64" fmla="*/ 4542159 h 4877438"/>
              <a:gd name="connsiteX65" fmla="*/ 2225030 w 3291830"/>
              <a:gd name="connsiteY65" fmla="*/ 4623439 h 4877438"/>
              <a:gd name="connsiteX66" fmla="*/ 2468870 w 3291830"/>
              <a:gd name="connsiteY66" fmla="*/ 4623439 h 4877438"/>
              <a:gd name="connsiteX67" fmla="*/ 2550150 w 3291830"/>
              <a:gd name="connsiteY67" fmla="*/ 4542159 h 4877438"/>
              <a:gd name="connsiteX68" fmla="*/ 2468870 w 3291830"/>
              <a:gd name="connsiteY68" fmla="*/ 4460879 h 4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91830" h="4877438">
                <a:moveTo>
                  <a:pt x="3291830" y="4316028"/>
                </a:moveTo>
                <a:lnTo>
                  <a:pt x="3291830" y="4796159"/>
                </a:lnTo>
                <a:cubicBezTo>
                  <a:pt x="3291830" y="4841046"/>
                  <a:pt x="3255437" y="4877439"/>
                  <a:pt x="3210550" y="4877439"/>
                </a:cubicBezTo>
                <a:cubicBezTo>
                  <a:pt x="3165663" y="4877439"/>
                  <a:pt x="3129270" y="4841046"/>
                  <a:pt x="3129270" y="4796159"/>
                </a:cubicBezTo>
                <a:lnTo>
                  <a:pt x="3129270" y="4316028"/>
                </a:lnTo>
                <a:cubicBezTo>
                  <a:pt x="3129270" y="3942191"/>
                  <a:pt x="2826756" y="3639657"/>
                  <a:pt x="2452888" y="3639667"/>
                </a:cubicBezTo>
                <a:cubicBezTo>
                  <a:pt x="2275993" y="3639667"/>
                  <a:pt x="2115495" y="3549547"/>
                  <a:pt x="2023537" y="3398590"/>
                </a:cubicBezTo>
                <a:cubicBezTo>
                  <a:pt x="2000189" y="3360257"/>
                  <a:pt x="2012330" y="3310239"/>
                  <a:pt x="2050674" y="3286891"/>
                </a:cubicBezTo>
                <a:cubicBezTo>
                  <a:pt x="2089008" y="3263533"/>
                  <a:pt x="2139016" y="3275685"/>
                  <a:pt x="2162373" y="3314028"/>
                </a:cubicBezTo>
                <a:cubicBezTo>
                  <a:pt x="2224573" y="3416147"/>
                  <a:pt x="2333173" y="3477107"/>
                  <a:pt x="2452888" y="3477107"/>
                </a:cubicBezTo>
                <a:cubicBezTo>
                  <a:pt x="2916560" y="3477086"/>
                  <a:pt x="3291830" y="3852316"/>
                  <a:pt x="3291830" y="4316028"/>
                </a:cubicBezTo>
                <a:close/>
                <a:moveTo>
                  <a:pt x="1873433" y="3501267"/>
                </a:moveTo>
                <a:cubicBezTo>
                  <a:pt x="1882994" y="3545128"/>
                  <a:pt x="1855186" y="3588430"/>
                  <a:pt x="1811325" y="3597990"/>
                </a:cubicBezTo>
                <a:cubicBezTo>
                  <a:pt x="1597416" y="3644594"/>
                  <a:pt x="1379860" y="3597939"/>
                  <a:pt x="1206642" y="3479708"/>
                </a:cubicBezTo>
                <a:cubicBezTo>
                  <a:pt x="1035162" y="3663472"/>
                  <a:pt x="808614" y="3639667"/>
                  <a:pt x="838942" y="3639667"/>
                </a:cubicBezTo>
                <a:cubicBezTo>
                  <a:pt x="465104" y="3639657"/>
                  <a:pt x="162560" y="3942160"/>
                  <a:pt x="162560" y="4316028"/>
                </a:cubicBezTo>
                <a:lnTo>
                  <a:pt x="162560" y="4796159"/>
                </a:lnTo>
                <a:cubicBezTo>
                  <a:pt x="162560" y="4841046"/>
                  <a:pt x="126167" y="4877439"/>
                  <a:pt x="81280" y="4877439"/>
                </a:cubicBezTo>
                <a:cubicBezTo>
                  <a:pt x="36393" y="4877439"/>
                  <a:pt x="0" y="4841046"/>
                  <a:pt x="0" y="4796159"/>
                </a:cubicBezTo>
                <a:lnTo>
                  <a:pt x="0" y="4316028"/>
                </a:lnTo>
                <a:cubicBezTo>
                  <a:pt x="0" y="3852366"/>
                  <a:pt x="375199" y="3477107"/>
                  <a:pt x="838921" y="3477107"/>
                </a:cubicBezTo>
                <a:cubicBezTo>
                  <a:pt x="1026495" y="3477107"/>
                  <a:pt x="1178560" y="3325977"/>
                  <a:pt x="1178560" y="3138352"/>
                </a:cubicBezTo>
                <a:lnTo>
                  <a:pt x="1178560" y="3116945"/>
                </a:lnTo>
                <a:cubicBezTo>
                  <a:pt x="823783" y="2947303"/>
                  <a:pt x="574761" y="2590819"/>
                  <a:pt x="559582" y="2175692"/>
                </a:cubicBezTo>
                <a:cubicBezTo>
                  <a:pt x="413583" y="2140589"/>
                  <a:pt x="304800" y="2009911"/>
                  <a:pt x="304800" y="1854433"/>
                </a:cubicBezTo>
                <a:lnTo>
                  <a:pt x="304800" y="1433067"/>
                </a:lnTo>
                <a:cubicBezTo>
                  <a:pt x="300360" y="1226819"/>
                  <a:pt x="330982" y="710254"/>
                  <a:pt x="707624" y="347197"/>
                </a:cubicBezTo>
                <a:cubicBezTo>
                  <a:pt x="1172698" y="-101124"/>
                  <a:pt x="1918523" y="-72645"/>
                  <a:pt x="2466940" y="191363"/>
                </a:cubicBezTo>
                <a:cubicBezTo>
                  <a:pt x="2520391" y="217118"/>
                  <a:pt x="2528509" y="289335"/>
                  <a:pt x="2484120" y="326734"/>
                </a:cubicBezTo>
                <a:cubicBezTo>
                  <a:pt x="2761945" y="394502"/>
                  <a:pt x="3001518" y="565291"/>
                  <a:pt x="3155432" y="809721"/>
                </a:cubicBezTo>
                <a:cubicBezTo>
                  <a:pt x="3163377" y="822309"/>
                  <a:pt x="3177926" y="842070"/>
                  <a:pt x="3174126" y="873596"/>
                </a:cubicBezTo>
                <a:cubicBezTo>
                  <a:pt x="3171769" y="893215"/>
                  <a:pt x="3165927" y="909817"/>
                  <a:pt x="3150809" y="925158"/>
                </a:cubicBezTo>
                <a:cubicBezTo>
                  <a:pt x="3051749" y="1025621"/>
                  <a:pt x="2997200" y="1158747"/>
                  <a:pt x="2997200" y="1300022"/>
                </a:cubicBezTo>
                <a:lnTo>
                  <a:pt x="2997200" y="1854453"/>
                </a:lnTo>
                <a:cubicBezTo>
                  <a:pt x="2997200" y="1899340"/>
                  <a:pt x="2960807" y="1935733"/>
                  <a:pt x="2915920" y="1935733"/>
                </a:cubicBezTo>
                <a:cubicBezTo>
                  <a:pt x="2871033" y="1935733"/>
                  <a:pt x="2834640" y="1899340"/>
                  <a:pt x="2834640" y="1854453"/>
                </a:cubicBezTo>
                <a:lnTo>
                  <a:pt x="2834640" y="1300022"/>
                </a:lnTo>
                <a:cubicBezTo>
                  <a:pt x="2834640" y="1137086"/>
                  <a:pt x="2890307" y="982430"/>
                  <a:pt x="2992547" y="858194"/>
                </a:cubicBezTo>
                <a:cubicBezTo>
                  <a:pt x="2836713" y="635324"/>
                  <a:pt x="2593584" y="491987"/>
                  <a:pt x="2318614" y="462543"/>
                </a:cubicBezTo>
                <a:lnTo>
                  <a:pt x="2175754" y="447242"/>
                </a:lnTo>
                <a:cubicBezTo>
                  <a:pt x="2092218" y="438301"/>
                  <a:pt x="2075830" y="323219"/>
                  <a:pt x="2153463" y="291266"/>
                </a:cubicBezTo>
                <a:lnTo>
                  <a:pt x="2218436" y="264515"/>
                </a:lnTo>
                <a:cubicBezTo>
                  <a:pt x="1372250" y="-30481"/>
                  <a:pt x="467350" y="297291"/>
                  <a:pt x="467350" y="1432183"/>
                </a:cubicBezTo>
                <a:lnTo>
                  <a:pt x="467350" y="1854433"/>
                </a:lnTo>
                <a:cubicBezTo>
                  <a:pt x="467350" y="1918928"/>
                  <a:pt x="504495" y="1974981"/>
                  <a:pt x="558790" y="2003134"/>
                </a:cubicBezTo>
                <a:lnTo>
                  <a:pt x="558790" y="1476206"/>
                </a:lnTo>
                <a:cubicBezTo>
                  <a:pt x="558790" y="1162486"/>
                  <a:pt x="814029" y="907246"/>
                  <a:pt x="1127750" y="907246"/>
                </a:cubicBezTo>
                <a:lnTo>
                  <a:pt x="2164070" y="907246"/>
                </a:lnTo>
                <a:cubicBezTo>
                  <a:pt x="2477791" y="907246"/>
                  <a:pt x="2733030" y="1162466"/>
                  <a:pt x="2733030" y="1476176"/>
                </a:cubicBezTo>
                <a:lnTo>
                  <a:pt x="2733030" y="2141687"/>
                </a:lnTo>
                <a:cubicBezTo>
                  <a:pt x="2733030" y="2848558"/>
                  <a:pt x="2042272" y="3385474"/>
                  <a:pt x="1339383" y="3178545"/>
                </a:cubicBezTo>
                <a:cubicBezTo>
                  <a:pt x="1334811" y="3236538"/>
                  <a:pt x="1320373" y="3292500"/>
                  <a:pt x="1296853" y="3344519"/>
                </a:cubicBezTo>
                <a:cubicBezTo>
                  <a:pt x="1433586" y="3438417"/>
                  <a:pt x="1606255" y="3476294"/>
                  <a:pt x="1776710" y="3439149"/>
                </a:cubicBezTo>
                <a:cubicBezTo>
                  <a:pt x="1820570" y="3429598"/>
                  <a:pt x="1863872" y="3457406"/>
                  <a:pt x="1873433" y="3501267"/>
                </a:cubicBezTo>
                <a:close/>
                <a:moveTo>
                  <a:pt x="1645910" y="3060069"/>
                </a:moveTo>
                <a:cubicBezTo>
                  <a:pt x="2155718" y="3060069"/>
                  <a:pt x="2570470" y="2645318"/>
                  <a:pt x="2570470" y="2135509"/>
                </a:cubicBezTo>
                <a:lnTo>
                  <a:pt x="2570470" y="1476176"/>
                </a:lnTo>
                <a:cubicBezTo>
                  <a:pt x="2570470" y="1252107"/>
                  <a:pt x="2388159" y="1069806"/>
                  <a:pt x="2164070" y="1069806"/>
                </a:cubicBezTo>
                <a:lnTo>
                  <a:pt x="1127750" y="1069806"/>
                </a:lnTo>
                <a:cubicBezTo>
                  <a:pt x="903661" y="1069806"/>
                  <a:pt x="721350" y="1252117"/>
                  <a:pt x="721350" y="1476206"/>
                </a:cubicBezTo>
                <a:lnTo>
                  <a:pt x="721350" y="2135509"/>
                </a:lnTo>
                <a:cubicBezTo>
                  <a:pt x="721350" y="2645318"/>
                  <a:pt x="1136101" y="3060069"/>
                  <a:pt x="1645910" y="3060069"/>
                </a:cubicBezTo>
                <a:close/>
                <a:moveTo>
                  <a:pt x="2468870" y="4460879"/>
                </a:moveTo>
                <a:lnTo>
                  <a:pt x="2225030" y="4460879"/>
                </a:lnTo>
                <a:cubicBezTo>
                  <a:pt x="2180143" y="4460879"/>
                  <a:pt x="2143750" y="4497272"/>
                  <a:pt x="2143750" y="4542159"/>
                </a:cubicBezTo>
                <a:cubicBezTo>
                  <a:pt x="2143750" y="4587046"/>
                  <a:pt x="2180143" y="4623439"/>
                  <a:pt x="2225030" y="4623439"/>
                </a:cubicBezTo>
                <a:lnTo>
                  <a:pt x="2468870" y="4623439"/>
                </a:lnTo>
                <a:cubicBezTo>
                  <a:pt x="2513757" y="4623439"/>
                  <a:pt x="2550150" y="4587046"/>
                  <a:pt x="2550150" y="4542159"/>
                </a:cubicBezTo>
                <a:cubicBezTo>
                  <a:pt x="2550150" y="4497272"/>
                  <a:pt x="2513757" y="4460879"/>
                  <a:pt x="2468870" y="4460879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" name="Gráfico 11">
            <a:extLst>
              <a:ext uri="{FF2B5EF4-FFF2-40B4-BE49-F238E27FC236}">
                <a16:creationId xmlns:a16="http://schemas.microsoft.com/office/drawing/2014/main" id="{78159B95-EB27-4790-9A12-649BBE834D2E}"/>
              </a:ext>
            </a:extLst>
          </p:cNvPr>
          <p:cNvSpPr/>
          <p:nvPr/>
        </p:nvSpPr>
        <p:spPr>
          <a:xfrm>
            <a:off x="1530626" y="770662"/>
            <a:ext cx="469624" cy="589736"/>
          </a:xfrm>
          <a:custGeom>
            <a:avLst/>
            <a:gdLst>
              <a:gd name="connsiteX0" fmla="*/ 3587961 w 3883332"/>
              <a:gd name="connsiteY0" fmla="*/ 4315094 h 4876546"/>
              <a:gd name="connsiteX1" fmla="*/ 3587961 w 3883332"/>
              <a:gd name="connsiteY1" fmla="*/ 4795226 h 4876546"/>
              <a:gd name="connsiteX2" fmla="*/ 3506681 w 3883332"/>
              <a:gd name="connsiteY2" fmla="*/ 4876506 h 4876546"/>
              <a:gd name="connsiteX3" fmla="*/ 3425401 w 3883332"/>
              <a:gd name="connsiteY3" fmla="*/ 4795226 h 4876546"/>
              <a:gd name="connsiteX4" fmla="*/ 3425401 w 3883332"/>
              <a:gd name="connsiteY4" fmla="*/ 4315094 h 4876546"/>
              <a:gd name="connsiteX5" fmla="*/ 2749019 w 3883332"/>
              <a:gd name="connsiteY5" fmla="*/ 3638733 h 4876546"/>
              <a:gd name="connsiteX6" fmla="*/ 2319678 w 3883332"/>
              <a:gd name="connsiteY6" fmla="*/ 3397646 h 4876546"/>
              <a:gd name="connsiteX7" fmla="*/ 2346815 w 3883332"/>
              <a:gd name="connsiteY7" fmla="*/ 3285957 h 4876546"/>
              <a:gd name="connsiteX8" fmla="*/ 2458504 w 3883332"/>
              <a:gd name="connsiteY8" fmla="*/ 3313095 h 4876546"/>
              <a:gd name="connsiteX9" fmla="*/ 2749019 w 3883332"/>
              <a:gd name="connsiteY9" fmla="*/ 3476173 h 4876546"/>
              <a:gd name="connsiteX10" fmla="*/ 3587961 w 3883332"/>
              <a:gd name="connsiteY10" fmla="*/ 4315094 h 4876546"/>
              <a:gd name="connsiteX11" fmla="*/ 3826477 w 3883332"/>
              <a:gd name="connsiteY11" fmla="*/ 2822367 h 4876546"/>
              <a:gd name="connsiteX12" fmla="*/ 3808798 w 3883332"/>
              <a:gd name="connsiteY12" fmla="*/ 2429185 h 4876546"/>
              <a:gd name="connsiteX13" fmla="*/ 3653269 w 3883332"/>
              <a:gd name="connsiteY13" fmla="*/ 2237730 h 4876546"/>
              <a:gd name="connsiteX14" fmla="*/ 3622464 w 3883332"/>
              <a:gd name="connsiteY14" fmla="*/ 2083653 h 4876546"/>
              <a:gd name="connsiteX15" fmla="*/ 3714402 w 3883332"/>
              <a:gd name="connsiteY15" fmla="*/ 1778610 h 4876546"/>
              <a:gd name="connsiteX16" fmla="*/ 3580676 w 3883332"/>
              <a:gd name="connsiteY16" fmla="*/ 1408034 h 4876546"/>
              <a:gd name="connsiteX17" fmla="*/ 3397938 w 3883332"/>
              <a:gd name="connsiteY17" fmla="*/ 1285027 h 4876546"/>
              <a:gd name="connsiteX18" fmla="*/ 3328007 w 3883332"/>
              <a:gd name="connsiteY18" fmla="*/ 1099891 h 4876546"/>
              <a:gd name="connsiteX19" fmla="*/ 3015302 w 3883332"/>
              <a:gd name="connsiteY19" fmla="*/ 678566 h 4876546"/>
              <a:gd name="connsiteX20" fmla="*/ 2934490 w 3883332"/>
              <a:gd name="connsiteY20" fmla="*/ 675132 h 4876546"/>
              <a:gd name="connsiteX21" fmla="*/ 2654937 w 3883332"/>
              <a:gd name="connsiteY21" fmla="*/ 440954 h 4876546"/>
              <a:gd name="connsiteX22" fmla="*/ 2649238 w 3883332"/>
              <a:gd name="connsiteY22" fmla="*/ 412618 h 4876546"/>
              <a:gd name="connsiteX23" fmla="*/ 2152678 w 3883332"/>
              <a:gd name="connsiteY23" fmla="*/ 189636 h 4876546"/>
              <a:gd name="connsiteX24" fmla="*/ 1942203 w 3883332"/>
              <a:gd name="connsiteY24" fmla="*/ 162479 h 4876546"/>
              <a:gd name="connsiteX25" fmla="*/ 1874314 w 3883332"/>
              <a:gd name="connsiteY25" fmla="*/ 96012 h 4876546"/>
              <a:gd name="connsiteX26" fmla="*/ 1400147 w 3883332"/>
              <a:gd name="connsiteY26" fmla="*/ 96012 h 4876546"/>
              <a:gd name="connsiteX27" fmla="*/ 1251831 w 3883332"/>
              <a:gd name="connsiteY27" fmla="*/ 241229 h 4876546"/>
              <a:gd name="connsiteX28" fmla="*/ 1157638 w 3883332"/>
              <a:gd name="connsiteY28" fmla="*/ 288737 h 4876546"/>
              <a:gd name="connsiteX29" fmla="*/ 851009 w 3883332"/>
              <a:gd name="connsiteY29" fmla="*/ 339425 h 4876546"/>
              <a:gd name="connsiteX30" fmla="*/ 496049 w 3883332"/>
              <a:gd name="connsiteY30" fmla="*/ 885647 h 4876546"/>
              <a:gd name="connsiteX31" fmla="*/ 556278 w 3883332"/>
              <a:gd name="connsiteY31" fmla="*/ 1101883 h 4876546"/>
              <a:gd name="connsiteX32" fmla="*/ 487687 w 3883332"/>
              <a:gd name="connsiteY32" fmla="*/ 1283960 h 4876546"/>
              <a:gd name="connsiteX33" fmla="*/ 301526 w 3883332"/>
              <a:gd name="connsiteY33" fmla="*/ 1409294 h 4876546"/>
              <a:gd name="connsiteX34" fmla="*/ 169039 w 3883332"/>
              <a:gd name="connsiteY34" fmla="*/ 1776466 h 4876546"/>
              <a:gd name="connsiteX35" fmla="*/ 262064 w 3883332"/>
              <a:gd name="connsiteY35" fmla="*/ 2085167 h 4876546"/>
              <a:gd name="connsiteX36" fmla="*/ 231818 w 3883332"/>
              <a:gd name="connsiteY36" fmla="*/ 2236480 h 4876546"/>
              <a:gd name="connsiteX37" fmla="*/ 73860 w 3883332"/>
              <a:gd name="connsiteY37" fmla="*/ 2430922 h 4876546"/>
              <a:gd name="connsiteX38" fmla="*/ 56334 w 3883332"/>
              <a:gd name="connsiteY38" fmla="*/ 2820508 h 4876546"/>
              <a:gd name="connsiteX39" fmla="*/ 208460 w 3883332"/>
              <a:gd name="connsiteY39" fmla="*/ 3046070 h 4876546"/>
              <a:gd name="connsiteX40" fmla="*/ 199946 w 3883332"/>
              <a:gd name="connsiteY40" fmla="*/ 3241782 h 4876546"/>
              <a:gd name="connsiteX41" fmla="*/ 177421 w 3883332"/>
              <a:gd name="connsiteY41" fmla="*/ 3269702 h 4876546"/>
              <a:gd name="connsiteX42" fmla="*/ 207566 w 3883332"/>
              <a:gd name="connsiteY42" fmla="*/ 3775162 h 4876546"/>
              <a:gd name="connsiteX43" fmla="*/ 264432 w 3883332"/>
              <a:gd name="connsiteY43" fmla="*/ 3798367 h 4876546"/>
              <a:gd name="connsiteX44" fmla="*/ 321317 w 3883332"/>
              <a:gd name="connsiteY44" fmla="*/ 3659012 h 4876546"/>
              <a:gd name="connsiteX45" fmla="*/ 303974 w 3883332"/>
              <a:gd name="connsiteY45" fmla="*/ 3371739 h 4876546"/>
              <a:gd name="connsiteX46" fmla="*/ 326489 w 3883332"/>
              <a:gd name="connsiteY46" fmla="*/ 3343829 h 4876546"/>
              <a:gd name="connsiteX47" fmla="*/ 343243 w 3883332"/>
              <a:gd name="connsiteY47" fmla="*/ 2955188 h 4876546"/>
              <a:gd name="connsiteX48" fmla="*/ 191107 w 3883332"/>
              <a:gd name="connsiteY48" fmla="*/ 2729616 h 4876546"/>
              <a:gd name="connsiteX49" fmla="*/ 200027 w 3883332"/>
              <a:gd name="connsiteY49" fmla="*/ 2533416 h 4876546"/>
              <a:gd name="connsiteX50" fmla="*/ 357995 w 3883332"/>
              <a:gd name="connsiteY50" fmla="*/ 2338974 h 4876546"/>
              <a:gd name="connsiteX51" fmla="*/ 417715 w 3883332"/>
              <a:gd name="connsiteY51" fmla="*/ 2038269 h 4876546"/>
              <a:gd name="connsiteX52" fmla="*/ 324680 w 3883332"/>
              <a:gd name="connsiteY52" fmla="*/ 1729557 h 4876546"/>
              <a:gd name="connsiteX53" fmla="*/ 392305 w 3883332"/>
              <a:gd name="connsiteY53" fmla="*/ 1544147 h 4876546"/>
              <a:gd name="connsiteX54" fmla="*/ 578457 w 3883332"/>
              <a:gd name="connsiteY54" fmla="*/ 1418824 h 4876546"/>
              <a:gd name="connsiteX55" fmla="*/ 712874 w 3883332"/>
              <a:gd name="connsiteY55" fmla="*/ 1058276 h 4876546"/>
              <a:gd name="connsiteX56" fmla="*/ 652645 w 3883332"/>
              <a:gd name="connsiteY56" fmla="*/ 842040 h 4876546"/>
              <a:gd name="connsiteX57" fmla="*/ 877527 w 3883332"/>
              <a:gd name="connsiteY57" fmla="*/ 499801 h 4876546"/>
              <a:gd name="connsiteX58" fmla="*/ 1184166 w 3883332"/>
              <a:gd name="connsiteY58" fmla="*/ 449113 h 4876546"/>
              <a:gd name="connsiteX59" fmla="*/ 1365562 w 3883332"/>
              <a:gd name="connsiteY59" fmla="*/ 357388 h 4876546"/>
              <a:gd name="connsiteX60" fmla="*/ 1513878 w 3883332"/>
              <a:gd name="connsiteY60" fmla="*/ 212161 h 4876546"/>
              <a:gd name="connsiteX61" fmla="*/ 1760583 w 3883332"/>
              <a:gd name="connsiteY61" fmla="*/ 212161 h 4876546"/>
              <a:gd name="connsiteX62" fmla="*/ 1828472 w 3883332"/>
              <a:gd name="connsiteY62" fmla="*/ 278638 h 4876546"/>
              <a:gd name="connsiteX63" fmla="*/ 2232373 w 3883332"/>
              <a:gd name="connsiteY63" fmla="*/ 331328 h 4876546"/>
              <a:gd name="connsiteX64" fmla="*/ 2489878 w 3883332"/>
              <a:gd name="connsiteY64" fmla="*/ 444683 h 4876546"/>
              <a:gd name="connsiteX65" fmla="*/ 2495578 w 3883332"/>
              <a:gd name="connsiteY65" fmla="*/ 473019 h 4876546"/>
              <a:gd name="connsiteX66" fmla="*/ 2927581 w 3883332"/>
              <a:gd name="connsiteY66" fmla="*/ 837560 h 4876546"/>
              <a:gd name="connsiteX67" fmla="*/ 3008394 w 3883332"/>
              <a:gd name="connsiteY67" fmla="*/ 840994 h 4876546"/>
              <a:gd name="connsiteX68" fmla="*/ 3171340 w 3883332"/>
              <a:gd name="connsiteY68" fmla="*/ 1056559 h 4876546"/>
              <a:gd name="connsiteX69" fmla="*/ 3307159 w 3883332"/>
              <a:gd name="connsiteY69" fmla="*/ 1419891 h 4876546"/>
              <a:gd name="connsiteX70" fmla="*/ 3489896 w 3883332"/>
              <a:gd name="connsiteY70" fmla="*/ 1542898 h 4876546"/>
              <a:gd name="connsiteX71" fmla="*/ 3558751 w 3883332"/>
              <a:gd name="connsiteY71" fmla="*/ 1731701 h 4876546"/>
              <a:gd name="connsiteX72" fmla="*/ 3466813 w 3883332"/>
              <a:gd name="connsiteY72" fmla="*/ 2036755 h 4876546"/>
              <a:gd name="connsiteX73" fmla="*/ 3527102 w 3883332"/>
              <a:gd name="connsiteY73" fmla="*/ 2340224 h 4876546"/>
              <a:gd name="connsiteX74" fmla="*/ 3682632 w 3883332"/>
              <a:gd name="connsiteY74" fmla="*/ 2531679 h 4876546"/>
              <a:gd name="connsiteX75" fmla="*/ 3691715 w 3883332"/>
              <a:gd name="connsiteY75" fmla="*/ 2731476 h 4876546"/>
              <a:gd name="connsiteX76" fmla="*/ 3542088 w 3883332"/>
              <a:gd name="connsiteY76" fmla="*/ 2953340 h 4876546"/>
              <a:gd name="connsiteX77" fmla="*/ 3559005 w 3883332"/>
              <a:gd name="connsiteY77" fmla="*/ 3345566 h 4876546"/>
              <a:gd name="connsiteX78" fmla="*/ 3622840 w 3883332"/>
              <a:gd name="connsiteY78" fmla="*/ 3460527 h 4876546"/>
              <a:gd name="connsiteX79" fmla="*/ 3719583 w 3883332"/>
              <a:gd name="connsiteY79" fmla="*/ 3522604 h 4876546"/>
              <a:gd name="connsiteX80" fmla="*/ 3781661 w 3883332"/>
              <a:gd name="connsiteY80" fmla="*/ 3425861 h 4876546"/>
              <a:gd name="connsiteX81" fmla="*/ 3685527 w 3883332"/>
              <a:gd name="connsiteY81" fmla="*/ 3243519 h 4876546"/>
              <a:gd name="connsiteX82" fmla="*/ 3676851 w 3883332"/>
              <a:gd name="connsiteY82" fmla="*/ 3044221 h 4876546"/>
              <a:gd name="connsiteX83" fmla="*/ 2995003 w 3883332"/>
              <a:gd name="connsiteY83" fmla="*/ 3899256 h 4876546"/>
              <a:gd name="connsiteX84" fmla="*/ 1368183 w 3883332"/>
              <a:gd name="connsiteY84" fmla="*/ 3581675 h 4876546"/>
              <a:gd name="connsiteX85" fmla="*/ 1635534 w 3883332"/>
              <a:gd name="connsiteY85" fmla="*/ 3177337 h 4876546"/>
              <a:gd name="connsiteX86" fmla="*/ 3029130 w 3883332"/>
              <a:gd name="connsiteY86" fmla="*/ 2143100 h 4876546"/>
              <a:gd name="connsiteX87" fmla="*/ 3029161 w 3883332"/>
              <a:gd name="connsiteY87" fmla="*/ 1719133 h 4876546"/>
              <a:gd name="connsiteX88" fmla="*/ 2216361 w 3883332"/>
              <a:gd name="connsiteY88" fmla="*/ 906333 h 4876546"/>
              <a:gd name="connsiteX89" fmla="*/ 1937489 w 3883332"/>
              <a:gd name="connsiteY89" fmla="*/ 906333 h 4876546"/>
              <a:gd name="connsiteX90" fmla="*/ 1308504 w 3883332"/>
              <a:gd name="connsiteY90" fmla="*/ 1298743 h 4876546"/>
              <a:gd name="connsiteX91" fmla="*/ 1252532 w 3883332"/>
              <a:gd name="connsiteY91" fmla="*/ 1651132 h 4876546"/>
              <a:gd name="connsiteX92" fmla="*/ 802271 w 3883332"/>
              <a:gd name="connsiteY92" fmla="*/ 2175805 h 4876546"/>
              <a:gd name="connsiteX93" fmla="*/ 775480 w 3883332"/>
              <a:gd name="connsiteY93" fmla="*/ 2287585 h 4876546"/>
              <a:gd name="connsiteX94" fmla="*/ 887260 w 3883332"/>
              <a:gd name="connsiteY94" fmla="*/ 2314377 h 4876546"/>
              <a:gd name="connsiteX95" fmla="*/ 1412359 w 3883332"/>
              <a:gd name="connsiteY95" fmla="*/ 1680810 h 4876546"/>
              <a:gd name="connsiteX96" fmla="*/ 1457988 w 3883332"/>
              <a:gd name="connsiteY96" fmla="*/ 1362629 h 4876546"/>
              <a:gd name="connsiteX97" fmla="*/ 1937489 w 3883332"/>
              <a:gd name="connsiteY97" fmla="*/ 1068913 h 4876546"/>
              <a:gd name="connsiteX98" fmla="*/ 2216361 w 3883332"/>
              <a:gd name="connsiteY98" fmla="*/ 1068913 h 4876546"/>
              <a:gd name="connsiteX99" fmla="*/ 2866601 w 3883332"/>
              <a:gd name="connsiteY99" fmla="*/ 1719153 h 4876546"/>
              <a:gd name="connsiteX100" fmla="*/ 2866601 w 3883332"/>
              <a:gd name="connsiteY100" fmla="*/ 2134616 h 4876546"/>
              <a:gd name="connsiteX101" fmla="*/ 1942041 w 3883332"/>
              <a:gd name="connsiteY101" fmla="*/ 3059176 h 4876546"/>
              <a:gd name="connsiteX102" fmla="*/ 1100264 w 3883332"/>
              <a:gd name="connsiteY102" fmla="*/ 2517618 h 4876546"/>
              <a:gd name="connsiteX103" fmla="*/ 992599 w 3883332"/>
              <a:gd name="connsiteY103" fmla="*/ 2477364 h 4876546"/>
              <a:gd name="connsiteX104" fmla="*/ 952345 w 3883332"/>
              <a:gd name="connsiteY104" fmla="*/ 2585029 h 4876546"/>
              <a:gd name="connsiteX105" fmla="*/ 1474670 w 3883332"/>
              <a:gd name="connsiteY105" fmla="*/ 3115544 h 4876546"/>
              <a:gd name="connsiteX106" fmla="*/ 1474670 w 3883332"/>
              <a:gd name="connsiteY106" fmla="*/ 3137459 h 4876546"/>
              <a:gd name="connsiteX107" fmla="*/ 1135052 w 3883332"/>
              <a:gd name="connsiteY107" fmla="*/ 3476214 h 4876546"/>
              <a:gd name="connsiteX108" fmla="*/ 296110 w 3883332"/>
              <a:gd name="connsiteY108" fmla="*/ 4315135 h 4876546"/>
              <a:gd name="connsiteX109" fmla="*/ 296110 w 3883332"/>
              <a:gd name="connsiteY109" fmla="*/ 4795266 h 4876546"/>
              <a:gd name="connsiteX110" fmla="*/ 377390 w 3883332"/>
              <a:gd name="connsiteY110" fmla="*/ 4876546 h 4876546"/>
              <a:gd name="connsiteX111" fmla="*/ 458670 w 3883332"/>
              <a:gd name="connsiteY111" fmla="*/ 4795266 h 4876546"/>
              <a:gd name="connsiteX112" fmla="*/ 458670 w 3883332"/>
              <a:gd name="connsiteY112" fmla="*/ 4315135 h 4876546"/>
              <a:gd name="connsiteX113" fmla="*/ 1135052 w 3883332"/>
              <a:gd name="connsiteY113" fmla="*/ 3638774 h 4876546"/>
              <a:gd name="connsiteX114" fmla="*/ 1179421 w 3883332"/>
              <a:gd name="connsiteY114" fmla="*/ 3636752 h 4876546"/>
              <a:gd name="connsiteX115" fmla="*/ 3038579 w 3883332"/>
              <a:gd name="connsiteY115" fmla="*/ 4055892 h 4876546"/>
              <a:gd name="connsiteX116" fmla="*/ 3095099 w 3883332"/>
              <a:gd name="connsiteY116" fmla="*/ 3955796 h 4876546"/>
              <a:gd name="connsiteX117" fmla="*/ 2995003 w 3883332"/>
              <a:gd name="connsiteY117" fmla="*/ 3899256 h 48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883332" h="4876546">
                <a:moveTo>
                  <a:pt x="3587961" y="4315094"/>
                </a:moveTo>
                <a:lnTo>
                  <a:pt x="3587961" y="4795226"/>
                </a:lnTo>
                <a:cubicBezTo>
                  <a:pt x="3587961" y="4840113"/>
                  <a:pt x="3551568" y="4876506"/>
                  <a:pt x="3506681" y="4876506"/>
                </a:cubicBezTo>
                <a:cubicBezTo>
                  <a:pt x="3461794" y="4876506"/>
                  <a:pt x="3425401" y="4840113"/>
                  <a:pt x="3425401" y="4795226"/>
                </a:cubicBezTo>
                <a:lnTo>
                  <a:pt x="3425401" y="4315094"/>
                </a:lnTo>
                <a:cubicBezTo>
                  <a:pt x="3425401" y="3941257"/>
                  <a:pt x="3122887" y="3638733"/>
                  <a:pt x="2749019" y="3638733"/>
                </a:cubicBezTo>
                <a:cubicBezTo>
                  <a:pt x="2572123" y="3638733"/>
                  <a:pt x="2411615" y="3548614"/>
                  <a:pt x="2319678" y="3397646"/>
                </a:cubicBezTo>
                <a:cubicBezTo>
                  <a:pt x="2296320" y="3359313"/>
                  <a:pt x="2308471" y="3309305"/>
                  <a:pt x="2346815" y="3285957"/>
                </a:cubicBezTo>
                <a:cubicBezTo>
                  <a:pt x="2385128" y="3262579"/>
                  <a:pt x="2435146" y="3274741"/>
                  <a:pt x="2458504" y="3313095"/>
                </a:cubicBezTo>
                <a:cubicBezTo>
                  <a:pt x="2520703" y="3415213"/>
                  <a:pt x="2629314" y="3476173"/>
                  <a:pt x="2749019" y="3476173"/>
                </a:cubicBezTo>
                <a:cubicBezTo>
                  <a:pt x="3212691" y="3476153"/>
                  <a:pt x="3587961" y="3851382"/>
                  <a:pt x="3587961" y="4315094"/>
                </a:cubicBezTo>
                <a:close/>
                <a:moveTo>
                  <a:pt x="3826477" y="2822367"/>
                </a:moveTo>
                <a:cubicBezTo>
                  <a:pt x="3908346" y="2700985"/>
                  <a:pt x="3901234" y="2542977"/>
                  <a:pt x="3808798" y="2429185"/>
                </a:cubicBezTo>
                <a:lnTo>
                  <a:pt x="3653269" y="2237730"/>
                </a:lnTo>
                <a:cubicBezTo>
                  <a:pt x="3617983" y="2194306"/>
                  <a:pt x="3606482" y="2136709"/>
                  <a:pt x="3622464" y="2083653"/>
                </a:cubicBezTo>
                <a:lnTo>
                  <a:pt x="3714402" y="1778610"/>
                </a:lnTo>
                <a:cubicBezTo>
                  <a:pt x="3756444" y="1639113"/>
                  <a:pt x="3702698" y="1490177"/>
                  <a:pt x="3580676" y="1408034"/>
                </a:cubicBezTo>
                <a:lnTo>
                  <a:pt x="3397938" y="1285027"/>
                </a:lnTo>
                <a:cubicBezTo>
                  <a:pt x="3336856" y="1243909"/>
                  <a:pt x="3308764" y="1169518"/>
                  <a:pt x="3328007" y="1099891"/>
                </a:cubicBezTo>
                <a:cubicBezTo>
                  <a:pt x="3385066" y="893663"/>
                  <a:pt x="3233194" y="687863"/>
                  <a:pt x="3015302" y="678566"/>
                </a:cubicBezTo>
                <a:lnTo>
                  <a:pt x="2934490" y="675132"/>
                </a:lnTo>
                <a:cubicBezTo>
                  <a:pt x="2796456" y="669260"/>
                  <a:pt x="2681506" y="572953"/>
                  <a:pt x="2654937" y="440954"/>
                </a:cubicBezTo>
                <a:lnTo>
                  <a:pt x="2649238" y="412618"/>
                </a:lnTo>
                <a:cubicBezTo>
                  <a:pt x="2604066" y="188123"/>
                  <a:pt x="2349619" y="78872"/>
                  <a:pt x="2152678" y="189636"/>
                </a:cubicBezTo>
                <a:cubicBezTo>
                  <a:pt x="2084331" y="228072"/>
                  <a:pt x="1997789" y="216906"/>
                  <a:pt x="1942203" y="162479"/>
                </a:cubicBezTo>
                <a:lnTo>
                  <a:pt x="1874314" y="96012"/>
                </a:lnTo>
                <a:cubicBezTo>
                  <a:pt x="1743585" y="-32004"/>
                  <a:pt x="1530876" y="-32004"/>
                  <a:pt x="1400147" y="96012"/>
                </a:cubicBezTo>
                <a:lnTo>
                  <a:pt x="1251831" y="241229"/>
                </a:lnTo>
                <a:cubicBezTo>
                  <a:pt x="1226167" y="266365"/>
                  <a:pt x="1193594" y="282783"/>
                  <a:pt x="1157638" y="288737"/>
                </a:cubicBezTo>
                <a:lnTo>
                  <a:pt x="851009" y="339425"/>
                </a:lnTo>
                <a:cubicBezTo>
                  <a:pt x="590944" y="382433"/>
                  <a:pt x="426859" y="637184"/>
                  <a:pt x="496049" y="885647"/>
                </a:cubicBezTo>
                <a:lnTo>
                  <a:pt x="556278" y="1101883"/>
                </a:lnTo>
                <a:cubicBezTo>
                  <a:pt x="575348" y="1170341"/>
                  <a:pt x="547794" y="1243513"/>
                  <a:pt x="487687" y="1283960"/>
                </a:cubicBezTo>
                <a:lnTo>
                  <a:pt x="301526" y="1409294"/>
                </a:lnTo>
                <a:cubicBezTo>
                  <a:pt x="180632" y="1490696"/>
                  <a:pt x="127383" y="1638249"/>
                  <a:pt x="169039" y="1776466"/>
                </a:cubicBezTo>
                <a:lnTo>
                  <a:pt x="262064" y="2085167"/>
                </a:lnTo>
                <a:cubicBezTo>
                  <a:pt x="277761" y="2137268"/>
                  <a:pt x="266464" y="2193829"/>
                  <a:pt x="231818" y="2236480"/>
                </a:cubicBezTo>
                <a:lnTo>
                  <a:pt x="73860" y="2430922"/>
                </a:lnTo>
                <a:cubicBezTo>
                  <a:pt x="-17742" y="2543678"/>
                  <a:pt x="-24783" y="2700244"/>
                  <a:pt x="56334" y="2820508"/>
                </a:cubicBezTo>
                <a:lnTo>
                  <a:pt x="208460" y="3046070"/>
                </a:lnTo>
                <a:cubicBezTo>
                  <a:pt x="249131" y="3106380"/>
                  <a:pt x="245707" y="3185028"/>
                  <a:pt x="199946" y="3241782"/>
                </a:cubicBezTo>
                <a:lnTo>
                  <a:pt x="177421" y="3269702"/>
                </a:lnTo>
                <a:cubicBezTo>
                  <a:pt x="55186" y="3421329"/>
                  <a:pt x="68140" y="3638642"/>
                  <a:pt x="207566" y="3775162"/>
                </a:cubicBezTo>
                <a:cubicBezTo>
                  <a:pt x="223395" y="3790645"/>
                  <a:pt x="243919" y="3798367"/>
                  <a:pt x="264432" y="3798367"/>
                </a:cubicBezTo>
                <a:cubicBezTo>
                  <a:pt x="336679" y="3798367"/>
                  <a:pt x="373448" y="3710066"/>
                  <a:pt x="321317" y="3659012"/>
                </a:cubicBezTo>
                <a:cubicBezTo>
                  <a:pt x="241998" y="3581349"/>
                  <a:pt x="234561" y="3457844"/>
                  <a:pt x="303974" y="3371739"/>
                </a:cubicBezTo>
                <a:lnTo>
                  <a:pt x="326489" y="3343829"/>
                </a:lnTo>
                <a:cubicBezTo>
                  <a:pt x="417309" y="3231185"/>
                  <a:pt x="424055" y="3075005"/>
                  <a:pt x="343243" y="2955188"/>
                </a:cubicBezTo>
                <a:lnTo>
                  <a:pt x="191107" y="2729616"/>
                </a:lnTo>
                <a:cubicBezTo>
                  <a:pt x="150284" y="2669093"/>
                  <a:pt x="153870" y="2590241"/>
                  <a:pt x="200027" y="2533416"/>
                </a:cubicBezTo>
                <a:lnTo>
                  <a:pt x="357995" y="2338974"/>
                </a:lnTo>
                <a:cubicBezTo>
                  <a:pt x="426646" y="2254453"/>
                  <a:pt x="448978" y="2142043"/>
                  <a:pt x="417715" y="2038269"/>
                </a:cubicBezTo>
                <a:lnTo>
                  <a:pt x="324680" y="1729557"/>
                </a:lnTo>
                <a:cubicBezTo>
                  <a:pt x="303720" y="1660002"/>
                  <a:pt x="330898" y="1585488"/>
                  <a:pt x="392305" y="1544147"/>
                </a:cubicBezTo>
                <a:lnTo>
                  <a:pt x="578457" y="1418824"/>
                </a:lnTo>
                <a:cubicBezTo>
                  <a:pt x="696760" y="1339210"/>
                  <a:pt x="750770" y="1194308"/>
                  <a:pt x="712874" y="1058276"/>
                </a:cubicBezTo>
                <a:lnTo>
                  <a:pt x="652645" y="842040"/>
                </a:lnTo>
                <a:cubicBezTo>
                  <a:pt x="608287" y="682823"/>
                  <a:pt x="716470" y="526430"/>
                  <a:pt x="877527" y="499801"/>
                </a:cubicBezTo>
                <a:lnTo>
                  <a:pt x="1184166" y="449113"/>
                </a:lnTo>
                <a:cubicBezTo>
                  <a:pt x="1253203" y="437703"/>
                  <a:pt x="1315931" y="405983"/>
                  <a:pt x="1365562" y="357388"/>
                </a:cubicBezTo>
                <a:lnTo>
                  <a:pt x="1513878" y="212161"/>
                </a:lnTo>
                <a:cubicBezTo>
                  <a:pt x="1581889" y="145572"/>
                  <a:pt x="1692572" y="145552"/>
                  <a:pt x="1760583" y="212161"/>
                </a:cubicBezTo>
                <a:lnTo>
                  <a:pt x="1828472" y="278638"/>
                </a:lnTo>
                <a:cubicBezTo>
                  <a:pt x="1935366" y="383276"/>
                  <a:pt x="2101461" y="404957"/>
                  <a:pt x="2232373" y="331328"/>
                </a:cubicBezTo>
                <a:cubicBezTo>
                  <a:pt x="2336889" y="272501"/>
                  <a:pt x="2467262" y="332354"/>
                  <a:pt x="2489878" y="444683"/>
                </a:cubicBezTo>
                <a:lnTo>
                  <a:pt x="2495578" y="473019"/>
                </a:lnTo>
                <a:cubicBezTo>
                  <a:pt x="2536929" y="678576"/>
                  <a:pt x="2714577" y="828477"/>
                  <a:pt x="2927581" y="837560"/>
                </a:cubicBezTo>
                <a:lnTo>
                  <a:pt x="3008394" y="840994"/>
                </a:lnTo>
                <a:cubicBezTo>
                  <a:pt x="3121861" y="845820"/>
                  <a:pt x="3200489" y="951230"/>
                  <a:pt x="3171340" y="1056559"/>
                </a:cubicBezTo>
                <a:cubicBezTo>
                  <a:pt x="3133423" y="1193658"/>
                  <a:pt x="3188012" y="1339667"/>
                  <a:pt x="3307159" y="1419891"/>
                </a:cubicBezTo>
                <a:lnTo>
                  <a:pt x="3489896" y="1542898"/>
                </a:lnTo>
                <a:cubicBezTo>
                  <a:pt x="3552431" y="1584991"/>
                  <a:pt x="3580107" y="1660865"/>
                  <a:pt x="3558751" y="1731701"/>
                </a:cubicBezTo>
                <a:lnTo>
                  <a:pt x="3466813" y="2036755"/>
                </a:lnTo>
                <a:cubicBezTo>
                  <a:pt x="3435266" y="2141474"/>
                  <a:pt x="3457791" y="2254921"/>
                  <a:pt x="3527102" y="2340224"/>
                </a:cubicBezTo>
                <a:lnTo>
                  <a:pt x="3682632" y="2531679"/>
                </a:lnTo>
                <a:cubicBezTo>
                  <a:pt x="3729642" y="2589540"/>
                  <a:pt x="3733279" y="2669835"/>
                  <a:pt x="3691715" y="2731476"/>
                </a:cubicBezTo>
                <a:lnTo>
                  <a:pt x="3542088" y="2953340"/>
                </a:lnTo>
                <a:cubicBezTo>
                  <a:pt x="3460544" y="3074243"/>
                  <a:pt x="3467341" y="3231876"/>
                  <a:pt x="3559005" y="3345566"/>
                </a:cubicBezTo>
                <a:cubicBezTo>
                  <a:pt x="3583490" y="3375914"/>
                  <a:pt x="3610740" y="3405023"/>
                  <a:pt x="3622840" y="3460527"/>
                </a:cubicBezTo>
                <a:cubicBezTo>
                  <a:pt x="3632421" y="3504387"/>
                  <a:pt x="3675733" y="3532155"/>
                  <a:pt x="3719583" y="3522604"/>
                </a:cubicBezTo>
                <a:cubicBezTo>
                  <a:pt x="3763434" y="3513033"/>
                  <a:pt x="3791232" y="3469721"/>
                  <a:pt x="3781661" y="3425861"/>
                </a:cubicBezTo>
                <a:cubicBezTo>
                  <a:pt x="3760955" y="3331027"/>
                  <a:pt x="3713365" y="3278033"/>
                  <a:pt x="3685527" y="3243519"/>
                </a:cubicBezTo>
                <a:cubicBezTo>
                  <a:pt x="3638923" y="3185729"/>
                  <a:pt x="3635438" y="3105628"/>
                  <a:pt x="3676851" y="3044221"/>
                </a:cubicBezTo>
                <a:close/>
                <a:moveTo>
                  <a:pt x="2995003" y="3899256"/>
                </a:moveTo>
                <a:cubicBezTo>
                  <a:pt x="2406576" y="4062933"/>
                  <a:pt x="1822183" y="3934491"/>
                  <a:pt x="1368183" y="3581675"/>
                </a:cubicBezTo>
                <a:cubicBezTo>
                  <a:pt x="1515432" y="3504489"/>
                  <a:pt x="1621574" y="3355564"/>
                  <a:pt x="1635534" y="3177337"/>
                </a:cubicBezTo>
                <a:cubicBezTo>
                  <a:pt x="2329238" y="3382142"/>
                  <a:pt x="3023563" y="2861168"/>
                  <a:pt x="3029130" y="2143100"/>
                </a:cubicBezTo>
                <a:cubicBezTo>
                  <a:pt x="3029181" y="2141291"/>
                  <a:pt x="3029161" y="1720942"/>
                  <a:pt x="3029161" y="1719133"/>
                </a:cubicBezTo>
                <a:cubicBezTo>
                  <a:pt x="3029161" y="1270955"/>
                  <a:pt x="2664539" y="906333"/>
                  <a:pt x="2216361" y="906333"/>
                </a:cubicBezTo>
                <a:lnTo>
                  <a:pt x="1937489" y="906333"/>
                </a:lnTo>
                <a:cubicBezTo>
                  <a:pt x="1661543" y="906333"/>
                  <a:pt x="1408773" y="1064026"/>
                  <a:pt x="1308504" y="1298743"/>
                </a:cubicBezTo>
                <a:cubicBezTo>
                  <a:pt x="1247269" y="1442060"/>
                  <a:pt x="1273543" y="1537909"/>
                  <a:pt x="1252532" y="1651132"/>
                </a:cubicBezTo>
                <a:cubicBezTo>
                  <a:pt x="1217998" y="1837233"/>
                  <a:pt x="1066503" y="2013753"/>
                  <a:pt x="802271" y="2175805"/>
                </a:cubicBezTo>
                <a:cubicBezTo>
                  <a:pt x="764009" y="2199274"/>
                  <a:pt x="752010" y="2249312"/>
                  <a:pt x="775480" y="2287585"/>
                </a:cubicBezTo>
                <a:cubicBezTo>
                  <a:pt x="798949" y="2325848"/>
                  <a:pt x="848977" y="2337857"/>
                  <a:pt x="887260" y="2314377"/>
                </a:cubicBezTo>
                <a:cubicBezTo>
                  <a:pt x="1192395" y="2127260"/>
                  <a:pt x="1369067" y="1914093"/>
                  <a:pt x="1412359" y="1680810"/>
                </a:cubicBezTo>
                <a:cubicBezTo>
                  <a:pt x="1436560" y="1550548"/>
                  <a:pt x="1410876" y="1472905"/>
                  <a:pt x="1457988" y="1362629"/>
                </a:cubicBezTo>
                <a:cubicBezTo>
                  <a:pt x="1533050" y="1186952"/>
                  <a:pt x="1725744" y="1068913"/>
                  <a:pt x="1937489" y="1068913"/>
                </a:cubicBezTo>
                <a:lnTo>
                  <a:pt x="2216361" y="1068913"/>
                </a:lnTo>
                <a:cubicBezTo>
                  <a:pt x="2574907" y="1068913"/>
                  <a:pt x="2866601" y="1360607"/>
                  <a:pt x="2866601" y="1719153"/>
                </a:cubicBezTo>
                <a:lnTo>
                  <a:pt x="2866601" y="2134616"/>
                </a:lnTo>
                <a:cubicBezTo>
                  <a:pt x="2866601" y="2644425"/>
                  <a:pt x="2451849" y="3059176"/>
                  <a:pt x="1942041" y="3059176"/>
                </a:cubicBezTo>
                <a:cubicBezTo>
                  <a:pt x="1580629" y="3059176"/>
                  <a:pt x="1250206" y="2846598"/>
                  <a:pt x="1100264" y="2517618"/>
                </a:cubicBezTo>
                <a:cubicBezTo>
                  <a:pt x="1081651" y="2476764"/>
                  <a:pt x="1033442" y="2458740"/>
                  <a:pt x="992599" y="2477364"/>
                </a:cubicBezTo>
                <a:cubicBezTo>
                  <a:pt x="951745" y="2495977"/>
                  <a:pt x="933722" y="2544176"/>
                  <a:pt x="952345" y="2585029"/>
                </a:cubicBezTo>
                <a:cubicBezTo>
                  <a:pt x="1060305" y="2821900"/>
                  <a:pt x="1247909" y="3007299"/>
                  <a:pt x="1474670" y="3115544"/>
                </a:cubicBezTo>
                <a:lnTo>
                  <a:pt x="1474670" y="3137459"/>
                </a:lnTo>
                <a:cubicBezTo>
                  <a:pt x="1474670" y="3324850"/>
                  <a:pt x="1322829" y="3476214"/>
                  <a:pt x="1135052" y="3476214"/>
                </a:cubicBezTo>
                <a:cubicBezTo>
                  <a:pt x="670405" y="3476214"/>
                  <a:pt x="296110" y="3852347"/>
                  <a:pt x="296110" y="4315135"/>
                </a:cubicBezTo>
                <a:lnTo>
                  <a:pt x="296110" y="4795266"/>
                </a:lnTo>
                <a:cubicBezTo>
                  <a:pt x="296110" y="4840153"/>
                  <a:pt x="332504" y="4876546"/>
                  <a:pt x="377390" y="4876546"/>
                </a:cubicBezTo>
                <a:cubicBezTo>
                  <a:pt x="422277" y="4876546"/>
                  <a:pt x="458670" y="4840153"/>
                  <a:pt x="458670" y="4795266"/>
                </a:cubicBezTo>
                <a:lnTo>
                  <a:pt x="458670" y="4315135"/>
                </a:lnTo>
                <a:cubicBezTo>
                  <a:pt x="458670" y="3941318"/>
                  <a:pt x="761184" y="3638774"/>
                  <a:pt x="1135052" y="3638774"/>
                </a:cubicBezTo>
                <a:cubicBezTo>
                  <a:pt x="1150018" y="3638774"/>
                  <a:pt x="1164801" y="3638022"/>
                  <a:pt x="1179421" y="3636752"/>
                </a:cubicBezTo>
                <a:cubicBezTo>
                  <a:pt x="1677535" y="4071143"/>
                  <a:pt x="2354669" y="4246159"/>
                  <a:pt x="3038579" y="4055892"/>
                </a:cubicBezTo>
                <a:cubicBezTo>
                  <a:pt x="3081830" y="4043863"/>
                  <a:pt x="3107129" y="3999047"/>
                  <a:pt x="3095099" y="3955796"/>
                </a:cubicBezTo>
                <a:cubicBezTo>
                  <a:pt x="3083070" y="3912525"/>
                  <a:pt x="3038285" y="3887206"/>
                  <a:pt x="2995003" y="3899256"/>
                </a:cubicBezTo>
                <a:close/>
              </a:path>
            </a:pathLst>
          </a:custGeom>
          <a:solidFill>
            <a:schemeClr val="tx1"/>
          </a:solidFill>
          <a:ln w="1016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6A6D855-7EC8-4C40-BA95-66580B757F9E}"/>
              </a:ext>
            </a:extLst>
          </p:cNvPr>
          <p:cNvSpPr/>
          <p:nvPr/>
        </p:nvSpPr>
        <p:spPr>
          <a:xfrm>
            <a:off x="2536163" y="710921"/>
            <a:ext cx="9257315" cy="6991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/>
              <a:t>Comparação perfil de renda: Brasil e DF- Cursos selecionados</a:t>
            </a:r>
          </a:p>
        </p:txBody>
      </p:sp>
    </p:spTree>
    <p:extLst>
      <p:ext uri="{BB962C8B-B14F-4D97-AF65-F5344CB8AC3E}">
        <p14:creationId xmlns:p14="http://schemas.microsoft.com/office/powerpoint/2010/main" val="3524623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6178870-EB3F-4969-83A7-92E6404AF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42B7B65-29FF-49A5-B816-BAA2A61E7325}"/>
              </a:ext>
            </a:extLst>
          </p:cNvPr>
          <p:cNvSpPr/>
          <p:nvPr/>
        </p:nvSpPr>
        <p:spPr>
          <a:xfrm>
            <a:off x="2560845" y="679449"/>
            <a:ext cx="8335755" cy="102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do Perfil dos Estudantes da Educação Superior – Financiamento</a:t>
            </a:r>
            <a:br>
              <a:rPr lang="pt-BR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C996CB-FC0D-4C6C-B96A-FC8CA7938E0D}"/>
              </a:ext>
            </a:extLst>
          </p:cNvPr>
          <p:cNvCxnSpPr>
            <a:cxnSpLocks/>
          </p:cNvCxnSpPr>
          <p:nvPr/>
        </p:nvCxnSpPr>
        <p:spPr>
          <a:xfrm flipH="1">
            <a:off x="-923925" y="1256846"/>
            <a:ext cx="311329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40D6B95-A422-4026-A405-3F771CC25F8E}"/>
              </a:ext>
            </a:extLst>
          </p:cNvPr>
          <p:cNvCxnSpPr>
            <a:cxnSpLocks/>
          </p:cNvCxnSpPr>
          <p:nvPr/>
        </p:nvCxnSpPr>
        <p:spPr>
          <a:xfrm flipH="1">
            <a:off x="3676650" y="6381296"/>
            <a:ext cx="875209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 descr="Forma&#10;&#10;Descrição gerada automaticamente com confiança baixa">
            <a:extLst>
              <a:ext uri="{FF2B5EF4-FFF2-40B4-BE49-F238E27FC236}">
                <a16:creationId xmlns:a16="http://schemas.microsoft.com/office/drawing/2014/main" id="{9C424AF0-BF6A-404C-B191-B6FD2284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20" y="2384941"/>
            <a:ext cx="1070328" cy="2947264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D2B813AB-D1E2-41E3-B25E-A22F6649E5E9}"/>
              </a:ext>
            </a:extLst>
          </p:cNvPr>
          <p:cNvSpPr/>
          <p:nvPr/>
        </p:nvSpPr>
        <p:spPr>
          <a:xfrm>
            <a:off x="1623323" y="2791307"/>
            <a:ext cx="2201556" cy="896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Financiamento Reembolsável: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BB734FD-B63F-45A0-89C7-379412866FD2}"/>
              </a:ext>
            </a:extLst>
          </p:cNvPr>
          <p:cNvSpPr/>
          <p:nvPr/>
        </p:nvSpPr>
        <p:spPr>
          <a:xfrm>
            <a:off x="2052944" y="3629490"/>
            <a:ext cx="2201556" cy="76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FIES e Programa de Financiamento da IES </a:t>
            </a:r>
            <a:endParaRPr lang="pt-BR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66BB401-F0EC-4F6A-ABB7-00C7F83D7F6B}"/>
              </a:ext>
            </a:extLst>
          </p:cNvPr>
          <p:cNvSpPr/>
          <p:nvPr/>
        </p:nvSpPr>
        <p:spPr>
          <a:xfrm>
            <a:off x="6213350" y="2791307"/>
            <a:ext cx="2133788" cy="896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Financiamento Não Reembolsável: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40AA033-C95B-4C6E-87FA-86C5F482E52F}"/>
              </a:ext>
            </a:extLst>
          </p:cNvPr>
          <p:cNvSpPr/>
          <p:nvPr/>
        </p:nvSpPr>
        <p:spPr>
          <a:xfrm>
            <a:off x="6642969" y="3629491"/>
            <a:ext cx="1704169" cy="76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ProUni e Bolsas das IES</a:t>
            </a:r>
            <a:endParaRPr lang="pt-BR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99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408E165D-2141-4CE4-A45C-8FA23351BD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1B7F36F9-764E-4CE4-9F17-6F7EF2584FC0}"/>
              </a:ext>
            </a:extLst>
          </p:cNvPr>
          <p:cNvSpPr/>
          <p:nvPr/>
        </p:nvSpPr>
        <p:spPr>
          <a:xfrm>
            <a:off x="347444" y="1047435"/>
            <a:ext cx="11497110" cy="4800545"/>
          </a:xfrm>
          <a:prstGeom prst="roundRect">
            <a:avLst>
              <a:gd name="adj" fmla="val 50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887CCE7-B5E9-4032-8A0D-D03CB37B7240}"/>
              </a:ext>
            </a:extLst>
          </p:cNvPr>
          <p:cNvSpPr/>
          <p:nvPr/>
        </p:nvSpPr>
        <p:spPr>
          <a:xfrm>
            <a:off x="3454400" y="514036"/>
            <a:ext cx="5283200" cy="106679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952FAD-FB92-4AAA-98CD-B8C81284C7EF}"/>
              </a:ext>
            </a:extLst>
          </p:cNvPr>
          <p:cNvSpPr txBox="1"/>
          <p:nvPr/>
        </p:nvSpPr>
        <p:spPr>
          <a:xfrm>
            <a:off x="3437467" y="724269"/>
            <a:ext cx="531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 de Produtos</a:t>
            </a:r>
            <a:endParaRPr lang="pt-BR" sz="36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ED42A09-B3DB-4C14-AEC6-C0CC0741EF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6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E886A611-1FF1-492E-BD32-6BD8FF101217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955212C1-96E7-4F0B-961E-EE9939885F9B}"/>
              </a:ext>
            </a:extLst>
          </p:cNvPr>
          <p:cNvGrpSpPr/>
          <p:nvPr/>
        </p:nvGrpSpPr>
        <p:grpSpPr>
          <a:xfrm>
            <a:off x="866142" y="2844585"/>
            <a:ext cx="10459715" cy="622771"/>
            <a:chOff x="-42952" y="3693245"/>
            <a:chExt cx="10459715" cy="622771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B8C20B2-3202-4464-B249-5E8964EE0ABA}"/>
                </a:ext>
              </a:extLst>
            </p:cNvPr>
            <p:cNvSpPr/>
            <p:nvPr/>
          </p:nvSpPr>
          <p:spPr>
            <a:xfrm>
              <a:off x="804772" y="3693245"/>
              <a:ext cx="9611991" cy="6227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Pesquisa de estudos de perfil relacionado à demanda por educação superior. </a:t>
              </a:r>
            </a:p>
          </p:txBody>
        </p: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1FF0E64E-2120-4579-B6D7-D2EAFD6D12E5}"/>
                </a:ext>
              </a:extLst>
            </p:cNvPr>
            <p:cNvCxnSpPr>
              <a:cxnSpLocks/>
            </p:cNvCxnSpPr>
            <p:nvPr/>
          </p:nvCxnSpPr>
          <p:spPr>
            <a:xfrm>
              <a:off x="703173" y="3748037"/>
              <a:ext cx="0" cy="506112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A6C81799-02A4-4C27-9FD8-AF2EE691F0D9}"/>
                </a:ext>
              </a:extLst>
            </p:cNvPr>
            <p:cNvSpPr/>
            <p:nvPr/>
          </p:nvSpPr>
          <p:spPr>
            <a:xfrm>
              <a:off x="-42952" y="3693245"/>
              <a:ext cx="746126" cy="6227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F96430D2-8C5B-4D92-95F5-1F636CEE676C}"/>
              </a:ext>
            </a:extLst>
          </p:cNvPr>
          <p:cNvGrpSpPr/>
          <p:nvPr/>
        </p:nvGrpSpPr>
        <p:grpSpPr>
          <a:xfrm>
            <a:off x="866141" y="1989825"/>
            <a:ext cx="9928628" cy="1186868"/>
            <a:chOff x="-42953" y="3693245"/>
            <a:chExt cx="9928628" cy="1186868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6F1CCE1C-3E01-4807-924C-5AD39EA02E22}"/>
                </a:ext>
              </a:extLst>
            </p:cNvPr>
            <p:cNvSpPr/>
            <p:nvPr/>
          </p:nvSpPr>
          <p:spPr>
            <a:xfrm>
              <a:off x="804771" y="3693245"/>
              <a:ext cx="9080904" cy="11868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Documento técnico contendo plano de trabalho com os indicadores, categorias, fontes e instrumentos de coleta de dados. </a:t>
              </a:r>
              <a:endParaRPr lang="pt-BR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349CACB7-D859-486A-A30D-4B0374EA7D63}"/>
                </a:ext>
              </a:extLst>
            </p:cNvPr>
            <p:cNvCxnSpPr>
              <a:cxnSpLocks/>
            </p:cNvCxnSpPr>
            <p:nvPr/>
          </p:nvCxnSpPr>
          <p:spPr>
            <a:xfrm>
              <a:off x="703173" y="3748037"/>
              <a:ext cx="0" cy="701972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E155F021-A80E-498A-879F-B90C12BA8D5F}"/>
                </a:ext>
              </a:extLst>
            </p:cNvPr>
            <p:cNvSpPr/>
            <p:nvPr/>
          </p:nvSpPr>
          <p:spPr>
            <a:xfrm>
              <a:off x="-42953" y="3693245"/>
              <a:ext cx="746123" cy="9288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pt-B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1E410D1A-97DA-45D9-952D-A5C9C52564E1}"/>
              </a:ext>
            </a:extLst>
          </p:cNvPr>
          <p:cNvGrpSpPr/>
          <p:nvPr/>
        </p:nvGrpSpPr>
        <p:grpSpPr>
          <a:xfrm>
            <a:off x="866141" y="3500214"/>
            <a:ext cx="10459694" cy="1186868"/>
            <a:chOff x="-42953" y="3693245"/>
            <a:chExt cx="10459694" cy="1186868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370F785E-BB87-49FA-8E20-8AB4DB6E21CE}"/>
                </a:ext>
              </a:extLst>
            </p:cNvPr>
            <p:cNvSpPr/>
            <p:nvPr/>
          </p:nvSpPr>
          <p:spPr>
            <a:xfrm>
              <a:off x="804770" y="3693245"/>
              <a:ext cx="9611971" cy="11868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Documento técnico contendo estudos sobre a demanda por educação superior – pública e privada – no DF e RIDE, caracterizando o perfil dos estudantes e do mercado de trabalho com ênfase nas áreas relativas à inovação, às tecnologias e às engenharias. </a:t>
              </a:r>
              <a:endParaRPr lang="pt-BR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0D364A5F-2CAB-45F0-87E1-0F80D61BC94E}"/>
                </a:ext>
              </a:extLst>
            </p:cNvPr>
            <p:cNvCxnSpPr>
              <a:cxnSpLocks/>
            </p:cNvCxnSpPr>
            <p:nvPr/>
          </p:nvCxnSpPr>
          <p:spPr>
            <a:xfrm>
              <a:off x="703173" y="3748037"/>
              <a:ext cx="0" cy="1132076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BDD7C2-128F-4625-863A-A4FB445F2CE0}"/>
                </a:ext>
              </a:extLst>
            </p:cNvPr>
            <p:cNvSpPr/>
            <p:nvPr/>
          </p:nvSpPr>
          <p:spPr>
            <a:xfrm>
              <a:off x="-42953" y="3693245"/>
              <a:ext cx="746123" cy="9288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t-B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218B6EC-8E18-4700-A57F-A4404AB71178}"/>
              </a:ext>
            </a:extLst>
          </p:cNvPr>
          <p:cNvGrpSpPr/>
          <p:nvPr/>
        </p:nvGrpSpPr>
        <p:grpSpPr>
          <a:xfrm>
            <a:off x="866142" y="4789855"/>
            <a:ext cx="10459715" cy="622771"/>
            <a:chOff x="-42952" y="3693245"/>
            <a:chExt cx="10459715" cy="622771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A4A671E-CA6D-46D3-ACCE-0DD3FA215B51}"/>
                </a:ext>
              </a:extLst>
            </p:cNvPr>
            <p:cNvSpPr/>
            <p:nvPr/>
          </p:nvSpPr>
          <p:spPr>
            <a:xfrm>
              <a:off x="804772" y="3693245"/>
              <a:ext cx="9611991" cy="6227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Apresentação do estudo desenvolvido com painéis, infográficos e dados levantados.</a:t>
              </a:r>
            </a:p>
          </p:txBody>
        </p: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AD512A6F-13F4-486A-B20D-C1441A22BC81}"/>
                </a:ext>
              </a:extLst>
            </p:cNvPr>
            <p:cNvCxnSpPr>
              <a:cxnSpLocks/>
            </p:cNvCxnSpPr>
            <p:nvPr/>
          </p:nvCxnSpPr>
          <p:spPr>
            <a:xfrm>
              <a:off x="703173" y="3748037"/>
              <a:ext cx="0" cy="506112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AF11DA8-2AD8-4FA9-B81E-ED764F7A21D3}"/>
                </a:ext>
              </a:extLst>
            </p:cNvPr>
            <p:cNvSpPr/>
            <p:nvPr/>
          </p:nvSpPr>
          <p:spPr>
            <a:xfrm>
              <a:off x="-42952" y="3693245"/>
              <a:ext cx="746126" cy="6227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3306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Padrão do plano de fundo&#10;&#10;Descrição gerada automaticamente">
            <a:extLst>
              <a:ext uri="{FF2B5EF4-FFF2-40B4-BE49-F238E27FC236}">
                <a16:creationId xmlns:a16="http://schemas.microsoft.com/office/drawing/2014/main" id="{A89D9B8E-61AC-4E9D-A74B-9B19C47D72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7B0621A-83EB-471D-A1C0-0553F5FC60E6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121034" y="1485091"/>
            <a:ext cx="3324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Distribuição percentual do volume de financiamentos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76" y="2496197"/>
            <a:ext cx="5256588" cy="339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719720" y="1485091"/>
            <a:ext cx="3324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Número de financiamentos FIES e Direto na IES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719720" y="6304144"/>
            <a:ext cx="2052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Microdados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284024" y="6108946"/>
            <a:ext cx="2052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Microdados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C6A6A3E-2FA1-4798-815C-5B13B702ADA1}"/>
              </a:ext>
            </a:extLst>
          </p:cNvPr>
          <p:cNvSpPr/>
          <p:nvPr/>
        </p:nvSpPr>
        <p:spPr>
          <a:xfrm>
            <a:off x="-1292225" y="-363452"/>
            <a:ext cx="2755900" cy="27559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1" name="Gráfico 3">
            <a:extLst>
              <a:ext uri="{FF2B5EF4-FFF2-40B4-BE49-F238E27FC236}">
                <a16:creationId xmlns:a16="http://schemas.microsoft.com/office/drawing/2014/main" id="{FAC36363-CBE4-467A-BFE1-C1FB711B3DE3}"/>
              </a:ext>
            </a:extLst>
          </p:cNvPr>
          <p:cNvGrpSpPr/>
          <p:nvPr/>
        </p:nvGrpSpPr>
        <p:grpSpPr>
          <a:xfrm>
            <a:off x="303931" y="689474"/>
            <a:ext cx="835200" cy="835200"/>
            <a:chOff x="3657600" y="990600"/>
            <a:chExt cx="4876800" cy="4876800"/>
          </a:xfrm>
          <a:solidFill>
            <a:schemeClr val="tx1"/>
          </a:solidFill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84271611-936C-42F3-8D94-6573CDD212FC}"/>
                </a:ext>
              </a:extLst>
            </p:cNvPr>
            <p:cNvSpPr/>
            <p:nvPr/>
          </p:nvSpPr>
          <p:spPr>
            <a:xfrm>
              <a:off x="6514661" y="3430914"/>
              <a:ext cx="800100" cy="1556709"/>
            </a:xfrm>
            <a:custGeom>
              <a:avLst/>
              <a:gdLst>
                <a:gd name="connsiteX0" fmla="*/ 400050 w 800100"/>
                <a:gd name="connsiteY0" fmla="*/ 687296 h 1556709"/>
                <a:gd name="connsiteX1" fmla="*/ 190500 w 800100"/>
                <a:gd name="connsiteY1" fmla="*/ 505930 h 1556709"/>
                <a:gd name="connsiteX2" fmla="*/ 400050 w 800100"/>
                <a:gd name="connsiteY2" fmla="*/ 324555 h 1556709"/>
                <a:gd name="connsiteX3" fmla="*/ 609600 w 800100"/>
                <a:gd name="connsiteY3" fmla="*/ 505930 h 1556709"/>
                <a:gd name="connsiteX4" fmla="*/ 704850 w 800100"/>
                <a:gd name="connsiteY4" fmla="*/ 601180 h 1556709"/>
                <a:gd name="connsiteX5" fmla="*/ 800100 w 800100"/>
                <a:gd name="connsiteY5" fmla="*/ 505930 h 1556709"/>
                <a:gd name="connsiteX6" fmla="*/ 495300 w 800100"/>
                <a:gd name="connsiteY6" fmla="*/ 144790 h 1556709"/>
                <a:gd name="connsiteX7" fmla="*/ 495300 w 800100"/>
                <a:gd name="connsiteY7" fmla="*/ 95250 h 1556709"/>
                <a:gd name="connsiteX8" fmla="*/ 400050 w 800100"/>
                <a:gd name="connsiteY8" fmla="*/ 0 h 1556709"/>
                <a:gd name="connsiteX9" fmla="*/ 304800 w 800100"/>
                <a:gd name="connsiteY9" fmla="*/ 95250 h 1556709"/>
                <a:gd name="connsiteX10" fmla="*/ 304800 w 800100"/>
                <a:gd name="connsiteY10" fmla="*/ 144790 h 1556709"/>
                <a:gd name="connsiteX11" fmla="*/ 0 w 800100"/>
                <a:gd name="connsiteY11" fmla="*/ 505930 h 1556709"/>
                <a:gd name="connsiteX12" fmla="*/ 400050 w 800100"/>
                <a:gd name="connsiteY12" fmla="*/ 877796 h 1556709"/>
                <a:gd name="connsiteX13" fmla="*/ 609600 w 800100"/>
                <a:gd name="connsiteY13" fmla="*/ 1059171 h 1556709"/>
                <a:gd name="connsiteX14" fmla="*/ 400050 w 800100"/>
                <a:gd name="connsiteY14" fmla="*/ 1240546 h 1556709"/>
                <a:gd name="connsiteX15" fmla="*/ 190500 w 800100"/>
                <a:gd name="connsiteY15" fmla="*/ 1059171 h 1556709"/>
                <a:gd name="connsiteX16" fmla="*/ 95250 w 800100"/>
                <a:gd name="connsiteY16" fmla="*/ 963921 h 1556709"/>
                <a:gd name="connsiteX17" fmla="*/ 0 w 800100"/>
                <a:gd name="connsiteY17" fmla="*/ 1059171 h 1556709"/>
                <a:gd name="connsiteX18" fmla="*/ 304800 w 800100"/>
                <a:gd name="connsiteY18" fmla="*/ 1420311 h 1556709"/>
                <a:gd name="connsiteX19" fmla="*/ 304800 w 800100"/>
                <a:gd name="connsiteY19" fmla="*/ 1461459 h 1556709"/>
                <a:gd name="connsiteX20" fmla="*/ 400050 w 800100"/>
                <a:gd name="connsiteY20" fmla="*/ 1556709 h 1556709"/>
                <a:gd name="connsiteX21" fmla="*/ 495300 w 800100"/>
                <a:gd name="connsiteY21" fmla="*/ 1461459 h 1556709"/>
                <a:gd name="connsiteX22" fmla="*/ 495300 w 800100"/>
                <a:gd name="connsiteY22" fmla="*/ 1420311 h 1556709"/>
                <a:gd name="connsiteX23" fmla="*/ 800100 w 800100"/>
                <a:gd name="connsiteY23" fmla="*/ 1059171 h 1556709"/>
                <a:gd name="connsiteX24" fmla="*/ 400050 w 800100"/>
                <a:gd name="connsiteY24" fmla="*/ 687296 h 155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0100" h="1556709">
                  <a:moveTo>
                    <a:pt x="400050" y="687296"/>
                  </a:moveTo>
                  <a:cubicBezTo>
                    <a:pt x="284502" y="687296"/>
                    <a:pt x="190500" y="605933"/>
                    <a:pt x="190500" y="505930"/>
                  </a:cubicBezTo>
                  <a:cubicBezTo>
                    <a:pt x="190500" y="405917"/>
                    <a:pt x="284502" y="324555"/>
                    <a:pt x="400050" y="324555"/>
                  </a:cubicBezTo>
                  <a:cubicBezTo>
                    <a:pt x="515598" y="324555"/>
                    <a:pt x="609600" y="405917"/>
                    <a:pt x="609600" y="505930"/>
                  </a:cubicBezTo>
                  <a:cubicBezTo>
                    <a:pt x="609600" y="558527"/>
                    <a:pt x="652253" y="601180"/>
                    <a:pt x="704850" y="601180"/>
                  </a:cubicBezTo>
                  <a:cubicBezTo>
                    <a:pt x="757447" y="601180"/>
                    <a:pt x="800100" y="558527"/>
                    <a:pt x="800100" y="505930"/>
                  </a:cubicBezTo>
                  <a:cubicBezTo>
                    <a:pt x="800100" y="331384"/>
                    <a:pt x="670045" y="184623"/>
                    <a:pt x="495300" y="144790"/>
                  </a:cubicBezTo>
                  <a:lnTo>
                    <a:pt x="495300" y="95250"/>
                  </a:lnTo>
                  <a:cubicBezTo>
                    <a:pt x="495300" y="42653"/>
                    <a:pt x="452647" y="0"/>
                    <a:pt x="400050" y="0"/>
                  </a:cubicBezTo>
                  <a:cubicBezTo>
                    <a:pt x="347453" y="0"/>
                    <a:pt x="304800" y="42653"/>
                    <a:pt x="304800" y="95250"/>
                  </a:cubicBezTo>
                  <a:lnTo>
                    <a:pt x="304800" y="144790"/>
                  </a:lnTo>
                  <a:cubicBezTo>
                    <a:pt x="130054" y="184623"/>
                    <a:pt x="0" y="331384"/>
                    <a:pt x="0" y="505930"/>
                  </a:cubicBezTo>
                  <a:cubicBezTo>
                    <a:pt x="0" y="710975"/>
                    <a:pt x="179461" y="877796"/>
                    <a:pt x="400050" y="877796"/>
                  </a:cubicBezTo>
                  <a:cubicBezTo>
                    <a:pt x="515598" y="877796"/>
                    <a:pt x="609600" y="959158"/>
                    <a:pt x="609600" y="1059171"/>
                  </a:cubicBezTo>
                  <a:cubicBezTo>
                    <a:pt x="609600" y="1159183"/>
                    <a:pt x="515598" y="1240546"/>
                    <a:pt x="400050" y="1240546"/>
                  </a:cubicBezTo>
                  <a:cubicBezTo>
                    <a:pt x="284502" y="1240546"/>
                    <a:pt x="190500" y="1159183"/>
                    <a:pt x="190500" y="1059171"/>
                  </a:cubicBezTo>
                  <a:cubicBezTo>
                    <a:pt x="190500" y="1006573"/>
                    <a:pt x="147847" y="963921"/>
                    <a:pt x="95250" y="963921"/>
                  </a:cubicBezTo>
                  <a:cubicBezTo>
                    <a:pt x="42653" y="963921"/>
                    <a:pt x="0" y="1006573"/>
                    <a:pt x="0" y="1059171"/>
                  </a:cubicBezTo>
                  <a:cubicBezTo>
                    <a:pt x="0" y="1233716"/>
                    <a:pt x="130054" y="1380477"/>
                    <a:pt x="304800" y="1420311"/>
                  </a:cubicBezTo>
                  <a:lnTo>
                    <a:pt x="304800" y="1461459"/>
                  </a:lnTo>
                  <a:cubicBezTo>
                    <a:pt x="304800" y="1514056"/>
                    <a:pt x="347453" y="1556709"/>
                    <a:pt x="400050" y="1556709"/>
                  </a:cubicBezTo>
                  <a:cubicBezTo>
                    <a:pt x="452647" y="1556709"/>
                    <a:pt x="495300" y="1514056"/>
                    <a:pt x="495300" y="1461459"/>
                  </a:cubicBezTo>
                  <a:lnTo>
                    <a:pt x="495300" y="1420311"/>
                  </a:lnTo>
                  <a:cubicBezTo>
                    <a:pt x="670045" y="1380477"/>
                    <a:pt x="800100" y="1233716"/>
                    <a:pt x="800100" y="1059171"/>
                  </a:cubicBezTo>
                  <a:cubicBezTo>
                    <a:pt x="800100" y="854117"/>
                    <a:pt x="620639" y="687296"/>
                    <a:pt x="400050" y="687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50EF624-CAFA-4116-9762-678C43EDC1F5}"/>
                </a:ext>
              </a:extLst>
            </p:cNvPr>
            <p:cNvSpPr/>
            <p:nvPr/>
          </p:nvSpPr>
          <p:spPr>
            <a:xfrm>
              <a:off x="7314478" y="3093575"/>
              <a:ext cx="838921" cy="1757421"/>
            </a:xfrm>
            <a:custGeom>
              <a:avLst/>
              <a:gdLst>
                <a:gd name="connsiteX0" fmla="*/ 643488 w 838921"/>
                <a:gd name="connsiteY0" fmla="*/ 458069 h 1757421"/>
                <a:gd name="connsiteX1" fmla="*/ 136548 w 838921"/>
                <a:gd name="connsiteY1" fmla="*/ 9432 h 1757421"/>
                <a:gd name="connsiteX2" fmla="*/ 9428 w 838921"/>
                <a:gd name="connsiteY2" fmla="*/ 54009 h 1757421"/>
                <a:gd name="connsiteX3" fmla="*/ 54005 w 838921"/>
                <a:gd name="connsiteY3" fmla="*/ 181120 h 1757421"/>
                <a:gd name="connsiteX4" fmla="*/ 648422 w 838921"/>
                <a:gd name="connsiteY4" fmla="*/ 1126010 h 1757421"/>
                <a:gd name="connsiteX5" fmla="*/ 526302 w 838921"/>
                <a:gd name="connsiteY5" fmla="*/ 1617414 h 1757421"/>
                <a:gd name="connsiteX6" fmla="*/ 565650 w 838921"/>
                <a:gd name="connsiteY6" fmla="*/ 1746239 h 1757421"/>
                <a:gd name="connsiteX7" fmla="*/ 610303 w 838921"/>
                <a:gd name="connsiteY7" fmla="*/ 1757422 h 1757421"/>
                <a:gd name="connsiteX8" fmla="*/ 694475 w 838921"/>
                <a:gd name="connsiteY8" fmla="*/ 1706892 h 1757421"/>
                <a:gd name="connsiteX9" fmla="*/ 838922 w 838921"/>
                <a:gd name="connsiteY9" fmla="*/ 1126010 h 1757421"/>
                <a:gd name="connsiteX10" fmla="*/ 643488 w 838921"/>
                <a:gd name="connsiteY10" fmla="*/ 458069 h 175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921" h="1757421">
                  <a:moveTo>
                    <a:pt x="643488" y="458069"/>
                  </a:moveTo>
                  <a:cubicBezTo>
                    <a:pt x="519063" y="264187"/>
                    <a:pt x="343765" y="109044"/>
                    <a:pt x="136548" y="9432"/>
                  </a:cubicBezTo>
                  <a:cubicBezTo>
                    <a:pt x="89123" y="-13371"/>
                    <a:pt x="32211" y="6593"/>
                    <a:pt x="9428" y="54009"/>
                  </a:cubicBezTo>
                  <a:cubicBezTo>
                    <a:pt x="-13366" y="101424"/>
                    <a:pt x="6589" y="158327"/>
                    <a:pt x="54005" y="181120"/>
                  </a:cubicBezTo>
                  <a:cubicBezTo>
                    <a:pt x="415107" y="354703"/>
                    <a:pt x="648422" y="725598"/>
                    <a:pt x="648422" y="1126010"/>
                  </a:cubicBezTo>
                  <a:cubicBezTo>
                    <a:pt x="648422" y="1297345"/>
                    <a:pt x="606188" y="1467262"/>
                    <a:pt x="526302" y="1617414"/>
                  </a:cubicBezTo>
                  <a:cubicBezTo>
                    <a:pt x="501594" y="1663848"/>
                    <a:pt x="519206" y="1721532"/>
                    <a:pt x="565650" y="1746239"/>
                  </a:cubicBezTo>
                  <a:cubicBezTo>
                    <a:pt x="579899" y="1753821"/>
                    <a:pt x="595215" y="1757422"/>
                    <a:pt x="610303" y="1757422"/>
                  </a:cubicBezTo>
                  <a:cubicBezTo>
                    <a:pt x="644383" y="1757422"/>
                    <a:pt x="677349" y="1739077"/>
                    <a:pt x="694475" y="1706892"/>
                  </a:cubicBezTo>
                  <a:cubicBezTo>
                    <a:pt x="788973" y="1529308"/>
                    <a:pt x="838922" y="1328435"/>
                    <a:pt x="838922" y="1126010"/>
                  </a:cubicBezTo>
                  <a:cubicBezTo>
                    <a:pt x="838922" y="888265"/>
                    <a:pt x="771342" y="657294"/>
                    <a:pt x="643488" y="458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9CC6A6C1-B0C1-41CB-9644-08A0EE2F25A4}"/>
                </a:ext>
              </a:extLst>
            </p:cNvPr>
            <p:cNvSpPr/>
            <p:nvPr/>
          </p:nvSpPr>
          <p:spPr>
            <a:xfrm>
              <a:off x="6962775" y="2981334"/>
              <a:ext cx="196463" cy="190509"/>
            </a:xfrm>
            <a:custGeom>
              <a:avLst/>
              <a:gdLst>
                <a:gd name="connsiteX0" fmla="*/ 101660 w 196463"/>
                <a:gd name="connsiteY0" fmla="*/ 9 h 190509"/>
                <a:gd name="connsiteX1" fmla="*/ 95250 w 196463"/>
                <a:gd name="connsiteY1" fmla="*/ 0 h 190509"/>
                <a:gd name="connsiteX2" fmla="*/ 0 w 196463"/>
                <a:gd name="connsiteY2" fmla="*/ 95250 h 190509"/>
                <a:gd name="connsiteX3" fmla="*/ 95250 w 196463"/>
                <a:gd name="connsiteY3" fmla="*/ 190500 h 190509"/>
                <a:gd name="connsiteX4" fmla="*/ 100765 w 196463"/>
                <a:gd name="connsiteY4" fmla="*/ 190509 h 190509"/>
                <a:gd name="connsiteX5" fmla="*/ 101222 w 196463"/>
                <a:gd name="connsiteY5" fmla="*/ 190509 h 190509"/>
                <a:gd name="connsiteX6" fmla="*/ 196463 w 196463"/>
                <a:gd name="connsiteY6" fmla="*/ 95707 h 190509"/>
                <a:gd name="connsiteX7" fmla="*/ 101660 w 196463"/>
                <a:gd name="connsiteY7" fmla="*/ 9 h 19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463" h="190509">
                  <a:moveTo>
                    <a:pt x="101660" y="9"/>
                  </a:moveTo>
                  <a:lnTo>
                    <a:pt x="95250" y="0"/>
                  </a:lnTo>
                  <a:cubicBezTo>
                    <a:pt x="42653" y="0"/>
                    <a:pt x="0" y="42643"/>
                    <a:pt x="0" y="95250"/>
                  </a:cubicBezTo>
                  <a:cubicBezTo>
                    <a:pt x="0" y="147857"/>
                    <a:pt x="42653" y="190500"/>
                    <a:pt x="95250" y="190500"/>
                  </a:cubicBezTo>
                  <a:lnTo>
                    <a:pt x="100765" y="190509"/>
                  </a:lnTo>
                  <a:cubicBezTo>
                    <a:pt x="100917" y="190509"/>
                    <a:pt x="101060" y="190509"/>
                    <a:pt x="101222" y="190509"/>
                  </a:cubicBezTo>
                  <a:cubicBezTo>
                    <a:pt x="153619" y="190509"/>
                    <a:pt x="196215" y="148161"/>
                    <a:pt x="196463" y="95707"/>
                  </a:cubicBezTo>
                  <a:cubicBezTo>
                    <a:pt x="196701" y="43101"/>
                    <a:pt x="154257" y="257"/>
                    <a:pt x="101660" y="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C1E2B7F-9C8C-44F5-8827-313599FC1C73}"/>
                </a:ext>
              </a:extLst>
            </p:cNvPr>
            <p:cNvSpPr/>
            <p:nvPr/>
          </p:nvSpPr>
          <p:spPr>
            <a:xfrm>
              <a:off x="5676919" y="3588174"/>
              <a:ext cx="838911" cy="1757417"/>
            </a:xfrm>
            <a:custGeom>
              <a:avLst/>
              <a:gdLst>
                <a:gd name="connsiteX0" fmla="*/ 784908 w 838911"/>
                <a:gd name="connsiteY0" fmla="*/ 1576300 h 1757417"/>
                <a:gd name="connsiteX1" fmla="*/ 190500 w 838911"/>
                <a:gd name="connsiteY1" fmla="*/ 631410 h 1757417"/>
                <a:gd name="connsiteX2" fmla="*/ 312620 w 838911"/>
                <a:gd name="connsiteY2" fmla="*/ 140006 h 1757417"/>
                <a:gd name="connsiteX3" fmla="*/ 273272 w 838911"/>
                <a:gd name="connsiteY3" fmla="*/ 11181 h 1757417"/>
                <a:gd name="connsiteX4" fmla="*/ 144447 w 838911"/>
                <a:gd name="connsiteY4" fmla="*/ 50528 h 1757417"/>
                <a:gd name="connsiteX5" fmla="*/ 0 w 838911"/>
                <a:gd name="connsiteY5" fmla="*/ 631410 h 1757417"/>
                <a:gd name="connsiteX6" fmla="*/ 195434 w 838911"/>
                <a:gd name="connsiteY6" fmla="*/ 1299351 h 1757417"/>
                <a:gd name="connsiteX7" fmla="*/ 702374 w 838911"/>
                <a:gd name="connsiteY7" fmla="*/ 1747998 h 1757417"/>
                <a:gd name="connsiteX8" fmla="*/ 743579 w 838911"/>
                <a:gd name="connsiteY8" fmla="*/ 1757418 h 1757417"/>
                <a:gd name="connsiteX9" fmla="*/ 829494 w 838911"/>
                <a:gd name="connsiteY9" fmla="*/ 1703421 h 1757417"/>
                <a:gd name="connsiteX10" fmla="*/ 784908 w 838911"/>
                <a:gd name="connsiteY10" fmla="*/ 1576300 h 17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911" h="1757417">
                  <a:moveTo>
                    <a:pt x="784908" y="1576300"/>
                  </a:moveTo>
                  <a:cubicBezTo>
                    <a:pt x="423815" y="1402707"/>
                    <a:pt x="190500" y="1031813"/>
                    <a:pt x="190500" y="631410"/>
                  </a:cubicBezTo>
                  <a:cubicBezTo>
                    <a:pt x="190500" y="460075"/>
                    <a:pt x="232734" y="290158"/>
                    <a:pt x="312620" y="140006"/>
                  </a:cubicBezTo>
                  <a:cubicBezTo>
                    <a:pt x="337328" y="93572"/>
                    <a:pt x="319716" y="35888"/>
                    <a:pt x="273272" y="11181"/>
                  </a:cubicBezTo>
                  <a:cubicBezTo>
                    <a:pt x="226847" y="-13528"/>
                    <a:pt x="169145" y="4084"/>
                    <a:pt x="144447" y="50528"/>
                  </a:cubicBezTo>
                  <a:cubicBezTo>
                    <a:pt x="49949" y="228122"/>
                    <a:pt x="0" y="428985"/>
                    <a:pt x="0" y="631410"/>
                  </a:cubicBezTo>
                  <a:cubicBezTo>
                    <a:pt x="0" y="869154"/>
                    <a:pt x="67580" y="1100117"/>
                    <a:pt x="195434" y="1299351"/>
                  </a:cubicBezTo>
                  <a:cubicBezTo>
                    <a:pt x="319859" y="1493232"/>
                    <a:pt x="495157" y="1648376"/>
                    <a:pt x="702374" y="1747998"/>
                  </a:cubicBezTo>
                  <a:cubicBezTo>
                    <a:pt x="715680" y="1754398"/>
                    <a:pt x="729739" y="1757418"/>
                    <a:pt x="743579" y="1757418"/>
                  </a:cubicBezTo>
                  <a:cubicBezTo>
                    <a:pt x="779050" y="1757418"/>
                    <a:pt x="813092" y="1737520"/>
                    <a:pt x="829494" y="1703421"/>
                  </a:cubicBezTo>
                  <a:cubicBezTo>
                    <a:pt x="852269" y="1656005"/>
                    <a:pt x="832323" y="1599093"/>
                    <a:pt x="784908" y="1576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2DF34FF9-D89A-44A3-B95A-8090E276ACC3}"/>
                </a:ext>
              </a:extLst>
            </p:cNvPr>
            <p:cNvSpPr/>
            <p:nvPr/>
          </p:nvSpPr>
          <p:spPr>
            <a:xfrm>
              <a:off x="6671099" y="5267315"/>
              <a:ext cx="196444" cy="190519"/>
            </a:xfrm>
            <a:custGeom>
              <a:avLst/>
              <a:gdLst>
                <a:gd name="connsiteX0" fmla="*/ 101195 w 196444"/>
                <a:gd name="connsiteY0" fmla="*/ 19 h 190519"/>
                <a:gd name="connsiteX1" fmla="*/ 95680 w 196444"/>
                <a:gd name="connsiteY1" fmla="*/ 0 h 190519"/>
                <a:gd name="connsiteX2" fmla="*/ 1 w 196444"/>
                <a:gd name="connsiteY2" fmla="*/ 94803 h 190519"/>
                <a:gd name="connsiteX3" fmla="*/ 94813 w 196444"/>
                <a:gd name="connsiteY3" fmla="*/ 190500 h 190519"/>
                <a:gd name="connsiteX4" fmla="*/ 101195 w 196444"/>
                <a:gd name="connsiteY4" fmla="*/ 190519 h 190519"/>
                <a:gd name="connsiteX5" fmla="*/ 196445 w 196444"/>
                <a:gd name="connsiteY5" fmla="*/ 95269 h 190519"/>
                <a:gd name="connsiteX6" fmla="*/ 101195 w 196444"/>
                <a:gd name="connsiteY6" fmla="*/ 19 h 19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444" h="190519">
                  <a:moveTo>
                    <a:pt x="101195" y="19"/>
                  </a:moveTo>
                  <a:lnTo>
                    <a:pt x="95680" y="0"/>
                  </a:lnTo>
                  <a:cubicBezTo>
                    <a:pt x="42835" y="-95"/>
                    <a:pt x="239" y="42187"/>
                    <a:pt x="1" y="94803"/>
                  </a:cubicBezTo>
                  <a:cubicBezTo>
                    <a:pt x="-247" y="147409"/>
                    <a:pt x="42216" y="190253"/>
                    <a:pt x="94813" y="190500"/>
                  </a:cubicBezTo>
                  <a:lnTo>
                    <a:pt x="101195" y="190519"/>
                  </a:lnTo>
                  <a:cubicBezTo>
                    <a:pt x="153792" y="190519"/>
                    <a:pt x="196445" y="147866"/>
                    <a:pt x="196445" y="95269"/>
                  </a:cubicBezTo>
                  <a:cubicBezTo>
                    <a:pt x="196445" y="42672"/>
                    <a:pt x="153792" y="19"/>
                    <a:pt x="101195" y="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B547E84E-9A57-47BE-85B1-B690AD11967B}"/>
                </a:ext>
              </a:extLst>
            </p:cNvPr>
            <p:cNvSpPr/>
            <p:nvPr/>
          </p:nvSpPr>
          <p:spPr>
            <a:xfrm>
              <a:off x="3657600" y="1019175"/>
              <a:ext cx="4876809" cy="4819659"/>
            </a:xfrm>
            <a:custGeom>
              <a:avLst/>
              <a:gdLst>
                <a:gd name="connsiteX0" fmla="*/ 3690071 w 4876809"/>
                <a:gd name="connsiteY0" fmla="*/ 1639900 h 4819659"/>
                <a:gd name="connsiteX1" fmla="*/ 3647751 w 4876809"/>
                <a:gd name="connsiteY1" fmla="*/ 1562100 h 4819659"/>
                <a:gd name="connsiteX2" fmla="*/ 3895725 w 4876809"/>
                <a:gd name="connsiteY2" fmla="*/ 1562100 h 4819659"/>
                <a:gd name="connsiteX3" fmla="*/ 4333875 w 4876809"/>
                <a:gd name="connsiteY3" fmla="*/ 1123950 h 4819659"/>
                <a:gd name="connsiteX4" fmla="*/ 3895725 w 4876809"/>
                <a:gd name="connsiteY4" fmla="*/ 685800 h 4819659"/>
                <a:gd name="connsiteX5" fmla="*/ 3132963 w 4876809"/>
                <a:gd name="connsiteY5" fmla="*/ 685800 h 4819659"/>
                <a:gd name="connsiteX6" fmla="*/ 3209925 w 4876809"/>
                <a:gd name="connsiteY6" fmla="*/ 438150 h 4819659"/>
                <a:gd name="connsiteX7" fmla="*/ 2771775 w 4876809"/>
                <a:gd name="connsiteY7" fmla="*/ 0 h 4819659"/>
                <a:gd name="connsiteX8" fmla="*/ 438150 w 4876809"/>
                <a:gd name="connsiteY8" fmla="*/ 0 h 4819659"/>
                <a:gd name="connsiteX9" fmla="*/ 0 w 4876809"/>
                <a:gd name="connsiteY9" fmla="*/ 438150 h 4819659"/>
                <a:gd name="connsiteX10" fmla="*/ 438150 w 4876809"/>
                <a:gd name="connsiteY10" fmla="*/ 876300 h 4819659"/>
                <a:gd name="connsiteX11" fmla="*/ 1200912 w 4876809"/>
                <a:gd name="connsiteY11" fmla="*/ 876300 h 4819659"/>
                <a:gd name="connsiteX12" fmla="*/ 1123950 w 4876809"/>
                <a:gd name="connsiteY12" fmla="*/ 1123950 h 4819659"/>
                <a:gd name="connsiteX13" fmla="*/ 1200912 w 4876809"/>
                <a:gd name="connsiteY13" fmla="*/ 1371600 h 4819659"/>
                <a:gd name="connsiteX14" fmla="*/ 952500 w 4876809"/>
                <a:gd name="connsiteY14" fmla="*/ 1371600 h 4819659"/>
                <a:gd name="connsiteX15" fmla="*/ 514350 w 4876809"/>
                <a:gd name="connsiteY15" fmla="*/ 1809750 h 4819659"/>
                <a:gd name="connsiteX16" fmla="*/ 680228 w 4876809"/>
                <a:gd name="connsiteY16" fmla="*/ 2152650 h 4819659"/>
                <a:gd name="connsiteX17" fmla="*/ 514350 w 4876809"/>
                <a:gd name="connsiteY17" fmla="*/ 2495550 h 4819659"/>
                <a:gd name="connsiteX18" fmla="*/ 680228 w 4876809"/>
                <a:gd name="connsiteY18" fmla="*/ 2838450 h 4819659"/>
                <a:gd name="connsiteX19" fmla="*/ 514350 w 4876809"/>
                <a:gd name="connsiteY19" fmla="*/ 3181350 h 4819659"/>
                <a:gd name="connsiteX20" fmla="*/ 680228 w 4876809"/>
                <a:gd name="connsiteY20" fmla="*/ 3524250 h 4819659"/>
                <a:gd name="connsiteX21" fmla="*/ 514350 w 4876809"/>
                <a:gd name="connsiteY21" fmla="*/ 3867150 h 4819659"/>
                <a:gd name="connsiteX22" fmla="*/ 952500 w 4876809"/>
                <a:gd name="connsiteY22" fmla="*/ 4305300 h 4819659"/>
                <a:gd name="connsiteX23" fmla="*/ 2075021 w 4876809"/>
                <a:gd name="connsiteY23" fmla="*/ 4305300 h 4819659"/>
                <a:gd name="connsiteX24" fmla="*/ 3257560 w 4876809"/>
                <a:gd name="connsiteY24" fmla="*/ 4819660 h 4819659"/>
                <a:gd name="connsiteX25" fmla="*/ 4876810 w 4876809"/>
                <a:gd name="connsiteY25" fmla="*/ 3200410 h 4819659"/>
                <a:gd name="connsiteX26" fmla="*/ 3690071 w 4876809"/>
                <a:gd name="connsiteY26" fmla="*/ 1639900 h 4819659"/>
                <a:gd name="connsiteX27" fmla="*/ 3895725 w 4876809"/>
                <a:gd name="connsiteY27" fmla="*/ 876300 h 4819659"/>
                <a:gd name="connsiteX28" fmla="*/ 4143375 w 4876809"/>
                <a:gd name="connsiteY28" fmla="*/ 1123950 h 4819659"/>
                <a:gd name="connsiteX29" fmla="*/ 3895725 w 4876809"/>
                <a:gd name="connsiteY29" fmla="*/ 1371600 h 4819659"/>
                <a:gd name="connsiteX30" fmla="*/ 3286125 w 4876809"/>
                <a:gd name="connsiteY30" fmla="*/ 1371600 h 4819659"/>
                <a:gd name="connsiteX31" fmla="*/ 1562100 w 4876809"/>
                <a:gd name="connsiteY31" fmla="*/ 1371600 h 4819659"/>
                <a:gd name="connsiteX32" fmla="*/ 1314450 w 4876809"/>
                <a:gd name="connsiteY32" fmla="*/ 1123950 h 4819659"/>
                <a:gd name="connsiteX33" fmla="*/ 1562100 w 4876809"/>
                <a:gd name="connsiteY33" fmla="*/ 876300 h 4819659"/>
                <a:gd name="connsiteX34" fmla="*/ 3895725 w 4876809"/>
                <a:gd name="connsiteY34" fmla="*/ 876300 h 4819659"/>
                <a:gd name="connsiteX35" fmla="*/ 438150 w 4876809"/>
                <a:gd name="connsiteY35" fmla="*/ 685800 h 4819659"/>
                <a:gd name="connsiteX36" fmla="*/ 190500 w 4876809"/>
                <a:gd name="connsiteY36" fmla="*/ 438150 h 4819659"/>
                <a:gd name="connsiteX37" fmla="*/ 438150 w 4876809"/>
                <a:gd name="connsiteY37" fmla="*/ 190500 h 4819659"/>
                <a:gd name="connsiteX38" fmla="*/ 2771775 w 4876809"/>
                <a:gd name="connsiteY38" fmla="*/ 190500 h 4819659"/>
                <a:gd name="connsiteX39" fmla="*/ 3019425 w 4876809"/>
                <a:gd name="connsiteY39" fmla="*/ 438150 h 4819659"/>
                <a:gd name="connsiteX40" fmla="*/ 2771775 w 4876809"/>
                <a:gd name="connsiteY40" fmla="*/ 685800 h 4819659"/>
                <a:gd name="connsiteX41" fmla="*/ 438150 w 4876809"/>
                <a:gd name="connsiteY41" fmla="*/ 685800 h 4819659"/>
                <a:gd name="connsiteX42" fmla="*/ 952500 w 4876809"/>
                <a:gd name="connsiteY42" fmla="*/ 1562100 h 4819659"/>
                <a:gd name="connsiteX43" fmla="*/ 3286125 w 4876809"/>
                <a:gd name="connsiteY43" fmla="*/ 1562100 h 4819659"/>
                <a:gd name="connsiteX44" fmla="*/ 3394186 w 4876809"/>
                <a:gd name="connsiteY44" fmla="*/ 1586979 h 4819659"/>
                <a:gd name="connsiteX45" fmla="*/ 3257560 w 4876809"/>
                <a:gd name="connsiteY45" fmla="*/ 1581160 h 4819659"/>
                <a:gd name="connsiteX46" fmla="*/ 2111712 w 4876809"/>
                <a:gd name="connsiteY46" fmla="*/ 2057400 h 4819659"/>
                <a:gd name="connsiteX47" fmla="*/ 952500 w 4876809"/>
                <a:gd name="connsiteY47" fmla="*/ 2057400 h 4819659"/>
                <a:gd name="connsiteX48" fmla="*/ 704850 w 4876809"/>
                <a:gd name="connsiteY48" fmla="*/ 1809750 h 4819659"/>
                <a:gd name="connsiteX49" fmla="*/ 952500 w 4876809"/>
                <a:gd name="connsiteY49" fmla="*/ 1562100 h 4819659"/>
                <a:gd name="connsiteX50" fmla="*/ 952500 w 4876809"/>
                <a:gd name="connsiteY50" fmla="*/ 2247900 h 4819659"/>
                <a:gd name="connsiteX51" fmla="*/ 1948958 w 4876809"/>
                <a:gd name="connsiteY51" fmla="*/ 2247900 h 4819659"/>
                <a:gd name="connsiteX52" fmla="*/ 1704137 w 4876809"/>
                <a:gd name="connsiteY52" fmla="*/ 2743200 h 4819659"/>
                <a:gd name="connsiteX53" fmla="*/ 952500 w 4876809"/>
                <a:gd name="connsiteY53" fmla="*/ 2743200 h 4819659"/>
                <a:gd name="connsiteX54" fmla="*/ 704850 w 4876809"/>
                <a:gd name="connsiteY54" fmla="*/ 2495550 h 4819659"/>
                <a:gd name="connsiteX55" fmla="*/ 952500 w 4876809"/>
                <a:gd name="connsiteY55" fmla="*/ 2247900 h 4819659"/>
                <a:gd name="connsiteX56" fmla="*/ 952500 w 4876809"/>
                <a:gd name="connsiteY56" fmla="*/ 2933700 h 4819659"/>
                <a:gd name="connsiteX57" fmla="*/ 1660398 w 4876809"/>
                <a:gd name="connsiteY57" fmla="*/ 2933700 h 4819659"/>
                <a:gd name="connsiteX58" fmla="*/ 1638310 w 4876809"/>
                <a:gd name="connsiteY58" fmla="*/ 3200410 h 4819659"/>
                <a:gd name="connsiteX59" fmla="*/ 1654521 w 4876809"/>
                <a:gd name="connsiteY59" fmla="*/ 3429000 h 4819659"/>
                <a:gd name="connsiteX60" fmla="*/ 952500 w 4876809"/>
                <a:gd name="connsiteY60" fmla="*/ 3429000 h 4819659"/>
                <a:gd name="connsiteX61" fmla="*/ 704850 w 4876809"/>
                <a:gd name="connsiteY61" fmla="*/ 3181350 h 4819659"/>
                <a:gd name="connsiteX62" fmla="*/ 952500 w 4876809"/>
                <a:gd name="connsiteY62" fmla="*/ 2933700 h 4819659"/>
                <a:gd name="connsiteX63" fmla="*/ 952500 w 4876809"/>
                <a:gd name="connsiteY63" fmla="*/ 4114800 h 4819659"/>
                <a:gd name="connsiteX64" fmla="*/ 704850 w 4876809"/>
                <a:gd name="connsiteY64" fmla="*/ 3867150 h 4819659"/>
                <a:gd name="connsiteX65" fmla="*/ 952500 w 4876809"/>
                <a:gd name="connsiteY65" fmla="*/ 3619500 h 4819659"/>
                <a:gd name="connsiteX66" fmla="*/ 1693412 w 4876809"/>
                <a:gd name="connsiteY66" fmla="*/ 3619500 h 4819659"/>
                <a:gd name="connsiteX67" fmla="*/ 1921945 w 4876809"/>
                <a:gd name="connsiteY67" fmla="*/ 4114800 h 4819659"/>
                <a:gd name="connsiteX68" fmla="*/ 952500 w 4876809"/>
                <a:gd name="connsiteY68" fmla="*/ 4114800 h 4819659"/>
                <a:gd name="connsiteX69" fmla="*/ 3257560 w 4876809"/>
                <a:gd name="connsiteY69" fmla="*/ 4629160 h 4819659"/>
                <a:gd name="connsiteX70" fmla="*/ 1828810 w 4876809"/>
                <a:gd name="connsiteY70" fmla="*/ 3200410 h 4819659"/>
                <a:gd name="connsiteX71" fmla="*/ 3257560 w 4876809"/>
                <a:gd name="connsiteY71" fmla="*/ 1771660 h 4819659"/>
                <a:gd name="connsiteX72" fmla="*/ 4686310 w 4876809"/>
                <a:gd name="connsiteY72" fmla="*/ 3200410 h 4819659"/>
                <a:gd name="connsiteX73" fmla="*/ 3257560 w 4876809"/>
                <a:gd name="connsiteY73" fmla="*/ 4629160 h 48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876809" h="4819659">
                  <a:moveTo>
                    <a:pt x="3690071" y="1639900"/>
                  </a:moveTo>
                  <a:cubicBezTo>
                    <a:pt x="3678479" y="1612278"/>
                    <a:pt x="3664277" y="1586246"/>
                    <a:pt x="3647751" y="1562100"/>
                  </a:cubicBezTo>
                  <a:lnTo>
                    <a:pt x="3895725" y="1562100"/>
                  </a:lnTo>
                  <a:cubicBezTo>
                    <a:pt x="4137317" y="1562100"/>
                    <a:pt x="4333875" y="1365542"/>
                    <a:pt x="4333875" y="1123950"/>
                  </a:cubicBezTo>
                  <a:cubicBezTo>
                    <a:pt x="4333875" y="882358"/>
                    <a:pt x="4137317" y="685800"/>
                    <a:pt x="3895725" y="685800"/>
                  </a:cubicBezTo>
                  <a:lnTo>
                    <a:pt x="3132963" y="685800"/>
                  </a:lnTo>
                  <a:cubicBezTo>
                    <a:pt x="3181455" y="615296"/>
                    <a:pt x="3209925" y="530000"/>
                    <a:pt x="3209925" y="438150"/>
                  </a:cubicBezTo>
                  <a:cubicBezTo>
                    <a:pt x="3209925" y="196558"/>
                    <a:pt x="3013367" y="0"/>
                    <a:pt x="2771775" y="0"/>
                  </a:cubicBezTo>
                  <a:lnTo>
                    <a:pt x="438150" y="0"/>
                  </a:lnTo>
                  <a:cubicBezTo>
                    <a:pt x="196558" y="0"/>
                    <a:pt x="0" y="196558"/>
                    <a:pt x="0" y="438150"/>
                  </a:cubicBezTo>
                  <a:cubicBezTo>
                    <a:pt x="0" y="679742"/>
                    <a:pt x="196558" y="876300"/>
                    <a:pt x="438150" y="876300"/>
                  </a:cubicBezTo>
                  <a:lnTo>
                    <a:pt x="1200912" y="876300"/>
                  </a:lnTo>
                  <a:cubicBezTo>
                    <a:pt x="1152420" y="946804"/>
                    <a:pt x="1123950" y="1032100"/>
                    <a:pt x="1123950" y="1123950"/>
                  </a:cubicBezTo>
                  <a:cubicBezTo>
                    <a:pt x="1123950" y="1215800"/>
                    <a:pt x="1152411" y="1301096"/>
                    <a:pt x="1200912" y="1371600"/>
                  </a:cubicBezTo>
                  <a:lnTo>
                    <a:pt x="952500" y="1371600"/>
                  </a:lnTo>
                  <a:cubicBezTo>
                    <a:pt x="710908" y="1371600"/>
                    <a:pt x="514350" y="1568158"/>
                    <a:pt x="514350" y="1809750"/>
                  </a:cubicBezTo>
                  <a:cubicBezTo>
                    <a:pt x="514350" y="1948501"/>
                    <a:pt x="579253" y="2072316"/>
                    <a:pt x="680228" y="2152650"/>
                  </a:cubicBezTo>
                  <a:cubicBezTo>
                    <a:pt x="579253" y="2232984"/>
                    <a:pt x="514350" y="2356799"/>
                    <a:pt x="514350" y="2495550"/>
                  </a:cubicBezTo>
                  <a:cubicBezTo>
                    <a:pt x="514350" y="2634301"/>
                    <a:pt x="579253" y="2758116"/>
                    <a:pt x="680228" y="2838450"/>
                  </a:cubicBezTo>
                  <a:cubicBezTo>
                    <a:pt x="579253" y="2918784"/>
                    <a:pt x="514350" y="3042600"/>
                    <a:pt x="514350" y="3181350"/>
                  </a:cubicBezTo>
                  <a:cubicBezTo>
                    <a:pt x="514350" y="3320101"/>
                    <a:pt x="579253" y="3443916"/>
                    <a:pt x="680228" y="3524250"/>
                  </a:cubicBezTo>
                  <a:cubicBezTo>
                    <a:pt x="579253" y="3604584"/>
                    <a:pt x="514350" y="3728400"/>
                    <a:pt x="514350" y="3867150"/>
                  </a:cubicBezTo>
                  <a:cubicBezTo>
                    <a:pt x="514350" y="4108742"/>
                    <a:pt x="710908" y="4305300"/>
                    <a:pt x="952500" y="4305300"/>
                  </a:cubicBezTo>
                  <a:lnTo>
                    <a:pt x="2075021" y="4305300"/>
                  </a:lnTo>
                  <a:cubicBezTo>
                    <a:pt x="2370734" y="4621597"/>
                    <a:pt x="2791416" y="4819660"/>
                    <a:pt x="3257560" y="4819660"/>
                  </a:cubicBezTo>
                  <a:cubicBezTo>
                    <a:pt x="4150414" y="4819660"/>
                    <a:pt x="4876810" y="4093264"/>
                    <a:pt x="4876810" y="3200410"/>
                  </a:cubicBezTo>
                  <a:cubicBezTo>
                    <a:pt x="4876810" y="2457298"/>
                    <a:pt x="4373604" y="1829591"/>
                    <a:pt x="3690071" y="1639900"/>
                  </a:cubicBezTo>
                  <a:close/>
                  <a:moveTo>
                    <a:pt x="3895725" y="876300"/>
                  </a:moveTo>
                  <a:cubicBezTo>
                    <a:pt x="4032285" y="876300"/>
                    <a:pt x="4143375" y="987400"/>
                    <a:pt x="4143375" y="1123950"/>
                  </a:cubicBezTo>
                  <a:cubicBezTo>
                    <a:pt x="4143375" y="1260500"/>
                    <a:pt x="4032285" y="1371600"/>
                    <a:pt x="3895725" y="1371600"/>
                  </a:cubicBezTo>
                  <a:lnTo>
                    <a:pt x="3286125" y="1371600"/>
                  </a:lnTo>
                  <a:lnTo>
                    <a:pt x="1562100" y="1371600"/>
                  </a:lnTo>
                  <a:cubicBezTo>
                    <a:pt x="1425540" y="1371600"/>
                    <a:pt x="1314450" y="1260500"/>
                    <a:pt x="1314450" y="1123950"/>
                  </a:cubicBezTo>
                  <a:cubicBezTo>
                    <a:pt x="1314450" y="987400"/>
                    <a:pt x="1425540" y="876300"/>
                    <a:pt x="1562100" y="876300"/>
                  </a:cubicBezTo>
                  <a:lnTo>
                    <a:pt x="3895725" y="876300"/>
                  </a:lnTo>
                  <a:close/>
                  <a:moveTo>
                    <a:pt x="438150" y="685800"/>
                  </a:moveTo>
                  <a:cubicBezTo>
                    <a:pt x="301590" y="685800"/>
                    <a:pt x="190500" y="574700"/>
                    <a:pt x="190500" y="438150"/>
                  </a:cubicBezTo>
                  <a:cubicBezTo>
                    <a:pt x="190500" y="301600"/>
                    <a:pt x="301590" y="190500"/>
                    <a:pt x="438150" y="190500"/>
                  </a:cubicBezTo>
                  <a:lnTo>
                    <a:pt x="2771775" y="190500"/>
                  </a:lnTo>
                  <a:cubicBezTo>
                    <a:pt x="2908335" y="190500"/>
                    <a:pt x="3019425" y="301600"/>
                    <a:pt x="3019425" y="438150"/>
                  </a:cubicBezTo>
                  <a:cubicBezTo>
                    <a:pt x="3019425" y="574700"/>
                    <a:pt x="2908335" y="685800"/>
                    <a:pt x="2771775" y="685800"/>
                  </a:cubicBezTo>
                  <a:lnTo>
                    <a:pt x="438150" y="685800"/>
                  </a:lnTo>
                  <a:close/>
                  <a:moveTo>
                    <a:pt x="952500" y="1562100"/>
                  </a:moveTo>
                  <a:lnTo>
                    <a:pt x="3286125" y="1562100"/>
                  </a:lnTo>
                  <a:cubicBezTo>
                    <a:pt x="3324492" y="1562100"/>
                    <a:pt x="3361230" y="1571016"/>
                    <a:pt x="3394186" y="1586979"/>
                  </a:cubicBezTo>
                  <a:cubicBezTo>
                    <a:pt x="3349133" y="1583198"/>
                    <a:pt x="3303585" y="1581160"/>
                    <a:pt x="3257560" y="1581160"/>
                  </a:cubicBezTo>
                  <a:cubicBezTo>
                    <a:pt x="2810409" y="1581160"/>
                    <a:pt x="2405025" y="1763363"/>
                    <a:pt x="2111712" y="2057400"/>
                  </a:cubicBezTo>
                  <a:lnTo>
                    <a:pt x="952500" y="2057400"/>
                  </a:lnTo>
                  <a:cubicBezTo>
                    <a:pt x="815950" y="2057400"/>
                    <a:pt x="704850" y="1946300"/>
                    <a:pt x="704850" y="1809750"/>
                  </a:cubicBezTo>
                  <a:cubicBezTo>
                    <a:pt x="704850" y="1673200"/>
                    <a:pt x="815950" y="1562100"/>
                    <a:pt x="952500" y="1562100"/>
                  </a:cubicBezTo>
                  <a:close/>
                  <a:moveTo>
                    <a:pt x="952500" y="2247900"/>
                  </a:moveTo>
                  <a:lnTo>
                    <a:pt x="1948958" y="2247900"/>
                  </a:lnTo>
                  <a:cubicBezTo>
                    <a:pt x="1840830" y="2396042"/>
                    <a:pt x="1757229" y="2563130"/>
                    <a:pt x="1704137" y="2743200"/>
                  </a:cubicBezTo>
                  <a:lnTo>
                    <a:pt x="952500" y="2743200"/>
                  </a:lnTo>
                  <a:cubicBezTo>
                    <a:pt x="815940" y="2743200"/>
                    <a:pt x="704850" y="2632110"/>
                    <a:pt x="704850" y="2495550"/>
                  </a:cubicBezTo>
                  <a:cubicBezTo>
                    <a:pt x="704850" y="2359000"/>
                    <a:pt x="815940" y="2247900"/>
                    <a:pt x="952500" y="2247900"/>
                  </a:cubicBezTo>
                  <a:close/>
                  <a:moveTo>
                    <a:pt x="952500" y="2933700"/>
                  </a:moveTo>
                  <a:lnTo>
                    <a:pt x="1660398" y="2933700"/>
                  </a:lnTo>
                  <a:cubicBezTo>
                    <a:pt x="1645949" y="3020502"/>
                    <a:pt x="1638310" y="3109570"/>
                    <a:pt x="1638310" y="3200410"/>
                  </a:cubicBezTo>
                  <a:cubicBezTo>
                    <a:pt x="1638310" y="3278000"/>
                    <a:pt x="1643920" y="3354296"/>
                    <a:pt x="1654521" y="3429000"/>
                  </a:cubicBezTo>
                  <a:lnTo>
                    <a:pt x="952500" y="3429000"/>
                  </a:lnTo>
                  <a:cubicBezTo>
                    <a:pt x="815940" y="3429000"/>
                    <a:pt x="704850" y="3317910"/>
                    <a:pt x="704850" y="3181350"/>
                  </a:cubicBezTo>
                  <a:cubicBezTo>
                    <a:pt x="704850" y="3044790"/>
                    <a:pt x="815940" y="2933700"/>
                    <a:pt x="952500" y="2933700"/>
                  </a:cubicBezTo>
                  <a:close/>
                  <a:moveTo>
                    <a:pt x="952500" y="4114800"/>
                  </a:moveTo>
                  <a:cubicBezTo>
                    <a:pt x="815940" y="4114800"/>
                    <a:pt x="704850" y="4003710"/>
                    <a:pt x="704850" y="3867150"/>
                  </a:cubicBezTo>
                  <a:cubicBezTo>
                    <a:pt x="704850" y="3730590"/>
                    <a:pt x="815940" y="3619500"/>
                    <a:pt x="952500" y="3619500"/>
                  </a:cubicBezTo>
                  <a:lnTo>
                    <a:pt x="1693412" y="3619500"/>
                  </a:lnTo>
                  <a:cubicBezTo>
                    <a:pt x="1741475" y="3798694"/>
                    <a:pt x="1819551" y="3965696"/>
                    <a:pt x="1921945" y="4114800"/>
                  </a:cubicBezTo>
                  <a:lnTo>
                    <a:pt x="952500" y="4114800"/>
                  </a:lnTo>
                  <a:close/>
                  <a:moveTo>
                    <a:pt x="3257560" y="4629160"/>
                  </a:moveTo>
                  <a:cubicBezTo>
                    <a:pt x="2469747" y="4629160"/>
                    <a:pt x="1828810" y="3988222"/>
                    <a:pt x="1828810" y="3200410"/>
                  </a:cubicBezTo>
                  <a:cubicBezTo>
                    <a:pt x="1828810" y="2412597"/>
                    <a:pt x="2469747" y="1771660"/>
                    <a:pt x="3257560" y="1771660"/>
                  </a:cubicBezTo>
                  <a:cubicBezTo>
                    <a:pt x="4045372" y="1771660"/>
                    <a:pt x="4686310" y="2412597"/>
                    <a:pt x="4686310" y="3200410"/>
                  </a:cubicBezTo>
                  <a:cubicBezTo>
                    <a:pt x="4686310" y="3988222"/>
                    <a:pt x="4045372" y="4629160"/>
                    <a:pt x="3257560" y="4629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0" name="Título 1">
            <a:extLst>
              <a:ext uri="{FF2B5EF4-FFF2-40B4-BE49-F238E27FC236}">
                <a16:creationId xmlns:a16="http://schemas.microsoft.com/office/drawing/2014/main" id="{8E07F7B5-DD30-47A9-8872-D3C4BF882339}"/>
              </a:ext>
            </a:extLst>
          </p:cNvPr>
          <p:cNvSpPr txBox="1">
            <a:spLocks/>
          </p:cNvSpPr>
          <p:nvPr/>
        </p:nvSpPr>
        <p:spPr>
          <a:xfrm>
            <a:off x="1719720" y="410874"/>
            <a:ext cx="9205913" cy="695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2247900" algn="l"/>
              </a:tabLst>
            </a:pPr>
            <a:r>
              <a:rPr lang="pt-B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Financiamento reembolsável</a:t>
            </a:r>
          </a:p>
        </p:txBody>
      </p:sp>
      <p:pic>
        <p:nvPicPr>
          <p:cNvPr id="4" name="Imagem 3" descr="Tela de computador com texto preto sobre fundo azul&#10;&#10;Descrição gerada automaticamente com confiança média">
            <a:extLst>
              <a:ext uri="{FF2B5EF4-FFF2-40B4-BE49-F238E27FC236}">
                <a16:creationId xmlns:a16="http://schemas.microsoft.com/office/drawing/2014/main" id="{B1EAEFEE-8AC8-4F52-A3BA-326F20F2C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79" y="2285874"/>
            <a:ext cx="3338678" cy="39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5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Padrão do plano de fundo&#10;&#10;Descrição gerada automaticamente">
            <a:extLst>
              <a:ext uri="{FF2B5EF4-FFF2-40B4-BE49-F238E27FC236}">
                <a16:creationId xmlns:a16="http://schemas.microsoft.com/office/drawing/2014/main" id="{D41EA7D1-A1C2-45ED-9509-3ABB767764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tângulo 36">
            <a:extLst>
              <a:ext uri="{FF2B5EF4-FFF2-40B4-BE49-F238E27FC236}">
                <a16:creationId xmlns:a16="http://schemas.microsoft.com/office/drawing/2014/main" id="{268B0360-01F7-4768-B4F7-D62A44DF3781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018125"/>
              </p:ext>
            </p:extLst>
          </p:nvPr>
        </p:nvGraphicFramePr>
        <p:xfrm>
          <a:off x="5874327" y="2247106"/>
          <a:ext cx="5630779" cy="3814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 6"/>
          <p:cNvSpPr/>
          <p:nvPr/>
        </p:nvSpPr>
        <p:spPr>
          <a:xfrm>
            <a:off x="6420618" y="6192189"/>
            <a:ext cx="2052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Microdados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260107E-04DA-4CA9-9A85-48A838C0D78D}"/>
              </a:ext>
            </a:extLst>
          </p:cNvPr>
          <p:cNvSpPr/>
          <p:nvPr/>
        </p:nvSpPr>
        <p:spPr>
          <a:xfrm>
            <a:off x="-1292225" y="-363452"/>
            <a:ext cx="2755900" cy="27559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7" name="Gráfico 3">
            <a:extLst>
              <a:ext uri="{FF2B5EF4-FFF2-40B4-BE49-F238E27FC236}">
                <a16:creationId xmlns:a16="http://schemas.microsoft.com/office/drawing/2014/main" id="{115738D2-4396-43F3-A60E-76F67AE727C0}"/>
              </a:ext>
            </a:extLst>
          </p:cNvPr>
          <p:cNvGrpSpPr/>
          <p:nvPr/>
        </p:nvGrpSpPr>
        <p:grpSpPr>
          <a:xfrm>
            <a:off x="303931" y="689474"/>
            <a:ext cx="835200" cy="835200"/>
            <a:chOff x="3657600" y="990600"/>
            <a:chExt cx="4876800" cy="4876800"/>
          </a:xfrm>
          <a:solidFill>
            <a:schemeClr val="tx1"/>
          </a:solidFill>
        </p:grpSpPr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CFDFDFBF-7555-410A-B508-60981C7B184A}"/>
                </a:ext>
              </a:extLst>
            </p:cNvPr>
            <p:cNvSpPr/>
            <p:nvPr/>
          </p:nvSpPr>
          <p:spPr>
            <a:xfrm>
              <a:off x="6514661" y="3430914"/>
              <a:ext cx="800100" cy="1556709"/>
            </a:xfrm>
            <a:custGeom>
              <a:avLst/>
              <a:gdLst>
                <a:gd name="connsiteX0" fmla="*/ 400050 w 800100"/>
                <a:gd name="connsiteY0" fmla="*/ 687296 h 1556709"/>
                <a:gd name="connsiteX1" fmla="*/ 190500 w 800100"/>
                <a:gd name="connsiteY1" fmla="*/ 505930 h 1556709"/>
                <a:gd name="connsiteX2" fmla="*/ 400050 w 800100"/>
                <a:gd name="connsiteY2" fmla="*/ 324555 h 1556709"/>
                <a:gd name="connsiteX3" fmla="*/ 609600 w 800100"/>
                <a:gd name="connsiteY3" fmla="*/ 505930 h 1556709"/>
                <a:gd name="connsiteX4" fmla="*/ 704850 w 800100"/>
                <a:gd name="connsiteY4" fmla="*/ 601180 h 1556709"/>
                <a:gd name="connsiteX5" fmla="*/ 800100 w 800100"/>
                <a:gd name="connsiteY5" fmla="*/ 505930 h 1556709"/>
                <a:gd name="connsiteX6" fmla="*/ 495300 w 800100"/>
                <a:gd name="connsiteY6" fmla="*/ 144790 h 1556709"/>
                <a:gd name="connsiteX7" fmla="*/ 495300 w 800100"/>
                <a:gd name="connsiteY7" fmla="*/ 95250 h 1556709"/>
                <a:gd name="connsiteX8" fmla="*/ 400050 w 800100"/>
                <a:gd name="connsiteY8" fmla="*/ 0 h 1556709"/>
                <a:gd name="connsiteX9" fmla="*/ 304800 w 800100"/>
                <a:gd name="connsiteY9" fmla="*/ 95250 h 1556709"/>
                <a:gd name="connsiteX10" fmla="*/ 304800 w 800100"/>
                <a:gd name="connsiteY10" fmla="*/ 144790 h 1556709"/>
                <a:gd name="connsiteX11" fmla="*/ 0 w 800100"/>
                <a:gd name="connsiteY11" fmla="*/ 505930 h 1556709"/>
                <a:gd name="connsiteX12" fmla="*/ 400050 w 800100"/>
                <a:gd name="connsiteY12" fmla="*/ 877796 h 1556709"/>
                <a:gd name="connsiteX13" fmla="*/ 609600 w 800100"/>
                <a:gd name="connsiteY13" fmla="*/ 1059171 h 1556709"/>
                <a:gd name="connsiteX14" fmla="*/ 400050 w 800100"/>
                <a:gd name="connsiteY14" fmla="*/ 1240546 h 1556709"/>
                <a:gd name="connsiteX15" fmla="*/ 190500 w 800100"/>
                <a:gd name="connsiteY15" fmla="*/ 1059171 h 1556709"/>
                <a:gd name="connsiteX16" fmla="*/ 95250 w 800100"/>
                <a:gd name="connsiteY16" fmla="*/ 963921 h 1556709"/>
                <a:gd name="connsiteX17" fmla="*/ 0 w 800100"/>
                <a:gd name="connsiteY17" fmla="*/ 1059171 h 1556709"/>
                <a:gd name="connsiteX18" fmla="*/ 304800 w 800100"/>
                <a:gd name="connsiteY18" fmla="*/ 1420311 h 1556709"/>
                <a:gd name="connsiteX19" fmla="*/ 304800 w 800100"/>
                <a:gd name="connsiteY19" fmla="*/ 1461459 h 1556709"/>
                <a:gd name="connsiteX20" fmla="*/ 400050 w 800100"/>
                <a:gd name="connsiteY20" fmla="*/ 1556709 h 1556709"/>
                <a:gd name="connsiteX21" fmla="*/ 495300 w 800100"/>
                <a:gd name="connsiteY21" fmla="*/ 1461459 h 1556709"/>
                <a:gd name="connsiteX22" fmla="*/ 495300 w 800100"/>
                <a:gd name="connsiteY22" fmla="*/ 1420311 h 1556709"/>
                <a:gd name="connsiteX23" fmla="*/ 800100 w 800100"/>
                <a:gd name="connsiteY23" fmla="*/ 1059171 h 1556709"/>
                <a:gd name="connsiteX24" fmla="*/ 400050 w 800100"/>
                <a:gd name="connsiteY24" fmla="*/ 687296 h 155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0100" h="1556709">
                  <a:moveTo>
                    <a:pt x="400050" y="687296"/>
                  </a:moveTo>
                  <a:cubicBezTo>
                    <a:pt x="284502" y="687296"/>
                    <a:pt x="190500" y="605933"/>
                    <a:pt x="190500" y="505930"/>
                  </a:cubicBezTo>
                  <a:cubicBezTo>
                    <a:pt x="190500" y="405917"/>
                    <a:pt x="284502" y="324555"/>
                    <a:pt x="400050" y="324555"/>
                  </a:cubicBezTo>
                  <a:cubicBezTo>
                    <a:pt x="515598" y="324555"/>
                    <a:pt x="609600" y="405917"/>
                    <a:pt x="609600" y="505930"/>
                  </a:cubicBezTo>
                  <a:cubicBezTo>
                    <a:pt x="609600" y="558527"/>
                    <a:pt x="652253" y="601180"/>
                    <a:pt x="704850" y="601180"/>
                  </a:cubicBezTo>
                  <a:cubicBezTo>
                    <a:pt x="757447" y="601180"/>
                    <a:pt x="800100" y="558527"/>
                    <a:pt x="800100" y="505930"/>
                  </a:cubicBezTo>
                  <a:cubicBezTo>
                    <a:pt x="800100" y="331384"/>
                    <a:pt x="670045" y="184623"/>
                    <a:pt x="495300" y="144790"/>
                  </a:cubicBezTo>
                  <a:lnTo>
                    <a:pt x="495300" y="95250"/>
                  </a:lnTo>
                  <a:cubicBezTo>
                    <a:pt x="495300" y="42653"/>
                    <a:pt x="452647" y="0"/>
                    <a:pt x="400050" y="0"/>
                  </a:cubicBezTo>
                  <a:cubicBezTo>
                    <a:pt x="347453" y="0"/>
                    <a:pt x="304800" y="42653"/>
                    <a:pt x="304800" y="95250"/>
                  </a:cubicBezTo>
                  <a:lnTo>
                    <a:pt x="304800" y="144790"/>
                  </a:lnTo>
                  <a:cubicBezTo>
                    <a:pt x="130054" y="184623"/>
                    <a:pt x="0" y="331384"/>
                    <a:pt x="0" y="505930"/>
                  </a:cubicBezTo>
                  <a:cubicBezTo>
                    <a:pt x="0" y="710975"/>
                    <a:pt x="179461" y="877796"/>
                    <a:pt x="400050" y="877796"/>
                  </a:cubicBezTo>
                  <a:cubicBezTo>
                    <a:pt x="515598" y="877796"/>
                    <a:pt x="609600" y="959158"/>
                    <a:pt x="609600" y="1059171"/>
                  </a:cubicBezTo>
                  <a:cubicBezTo>
                    <a:pt x="609600" y="1159183"/>
                    <a:pt x="515598" y="1240546"/>
                    <a:pt x="400050" y="1240546"/>
                  </a:cubicBezTo>
                  <a:cubicBezTo>
                    <a:pt x="284502" y="1240546"/>
                    <a:pt x="190500" y="1159183"/>
                    <a:pt x="190500" y="1059171"/>
                  </a:cubicBezTo>
                  <a:cubicBezTo>
                    <a:pt x="190500" y="1006573"/>
                    <a:pt x="147847" y="963921"/>
                    <a:pt x="95250" y="963921"/>
                  </a:cubicBezTo>
                  <a:cubicBezTo>
                    <a:pt x="42653" y="963921"/>
                    <a:pt x="0" y="1006573"/>
                    <a:pt x="0" y="1059171"/>
                  </a:cubicBezTo>
                  <a:cubicBezTo>
                    <a:pt x="0" y="1233716"/>
                    <a:pt x="130054" y="1380477"/>
                    <a:pt x="304800" y="1420311"/>
                  </a:cubicBezTo>
                  <a:lnTo>
                    <a:pt x="304800" y="1461459"/>
                  </a:lnTo>
                  <a:cubicBezTo>
                    <a:pt x="304800" y="1514056"/>
                    <a:pt x="347453" y="1556709"/>
                    <a:pt x="400050" y="1556709"/>
                  </a:cubicBezTo>
                  <a:cubicBezTo>
                    <a:pt x="452647" y="1556709"/>
                    <a:pt x="495300" y="1514056"/>
                    <a:pt x="495300" y="1461459"/>
                  </a:cubicBezTo>
                  <a:lnTo>
                    <a:pt x="495300" y="1420311"/>
                  </a:lnTo>
                  <a:cubicBezTo>
                    <a:pt x="670045" y="1380477"/>
                    <a:pt x="800100" y="1233716"/>
                    <a:pt x="800100" y="1059171"/>
                  </a:cubicBezTo>
                  <a:cubicBezTo>
                    <a:pt x="800100" y="854117"/>
                    <a:pt x="620639" y="687296"/>
                    <a:pt x="400050" y="687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6D2D797E-E632-41F6-A48F-2EE25EF547C2}"/>
                </a:ext>
              </a:extLst>
            </p:cNvPr>
            <p:cNvSpPr/>
            <p:nvPr/>
          </p:nvSpPr>
          <p:spPr>
            <a:xfrm>
              <a:off x="7314478" y="3093575"/>
              <a:ext cx="838921" cy="1757421"/>
            </a:xfrm>
            <a:custGeom>
              <a:avLst/>
              <a:gdLst>
                <a:gd name="connsiteX0" fmla="*/ 643488 w 838921"/>
                <a:gd name="connsiteY0" fmla="*/ 458069 h 1757421"/>
                <a:gd name="connsiteX1" fmla="*/ 136548 w 838921"/>
                <a:gd name="connsiteY1" fmla="*/ 9432 h 1757421"/>
                <a:gd name="connsiteX2" fmla="*/ 9428 w 838921"/>
                <a:gd name="connsiteY2" fmla="*/ 54009 h 1757421"/>
                <a:gd name="connsiteX3" fmla="*/ 54005 w 838921"/>
                <a:gd name="connsiteY3" fmla="*/ 181120 h 1757421"/>
                <a:gd name="connsiteX4" fmla="*/ 648422 w 838921"/>
                <a:gd name="connsiteY4" fmla="*/ 1126010 h 1757421"/>
                <a:gd name="connsiteX5" fmla="*/ 526302 w 838921"/>
                <a:gd name="connsiteY5" fmla="*/ 1617414 h 1757421"/>
                <a:gd name="connsiteX6" fmla="*/ 565650 w 838921"/>
                <a:gd name="connsiteY6" fmla="*/ 1746239 h 1757421"/>
                <a:gd name="connsiteX7" fmla="*/ 610303 w 838921"/>
                <a:gd name="connsiteY7" fmla="*/ 1757422 h 1757421"/>
                <a:gd name="connsiteX8" fmla="*/ 694475 w 838921"/>
                <a:gd name="connsiteY8" fmla="*/ 1706892 h 1757421"/>
                <a:gd name="connsiteX9" fmla="*/ 838922 w 838921"/>
                <a:gd name="connsiteY9" fmla="*/ 1126010 h 1757421"/>
                <a:gd name="connsiteX10" fmla="*/ 643488 w 838921"/>
                <a:gd name="connsiteY10" fmla="*/ 458069 h 175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921" h="1757421">
                  <a:moveTo>
                    <a:pt x="643488" y="458069"/>
                  </a:moveTo>
                  <a:cubicBezTo>
                    <a:pt x="519063" y="264187"/>
                    <a:pt x="343765" y="109044"/>
                    <a:pt x="136548" y="9432"/>
                  </a:cubicBezTo>
                  <a:cubicBezTo>
                    <a:pt x="89123" y="-13371"/>
                    <a:pt x="32211" y="6593"/>
                    <a:pt x="9428" y="54009"/>
                  </a:cubicBezTo>
                  <a:cubicBezTo>
                    <a:pt x="-13366" y="101424"/>
                    <a:pt x="6589" y="158327"/>
                    <a:pt x="54005" y="181120"/>
                  </a:cubicBezTo>
                  <a:cubicBezTo>
                    <a:pt x="415107" y="354703"/>
                    <a:pt x="648422" y="725598"/>
                    <a:pt x="648422" y="1126010"/>
                  </a:cubicBezTo>
                  <a:cubicBezTo>
                    <a:pt x="648422" y="1297345"/>
                    <a:pt x="606188" y="1467262"/>
                    <a:pt x="526302" y="1617414"/>
                  </a:cubicBezTo>
                  <a:cubicBezTo>
                    <a:pt x="501594" y="1663848"/>
                    <a:pt x="519206" y="1721532"/>
                    <a:pt x="565650" y="1746239"/>
                  </a:cubicBezTo>
                  <a:cubicBezTo>
                    <a:pt x="579899" y="1753821"/>
                    <a:pt x="595215" y="1757422"/>
                    <a:pt x="610303" y="1757422"/>
                  </a:cubicBezTo>
                  <a:cubicBezTo>
                    <a:pt x="644383" y="1757422"/>
                    <a:pt x="677349" y="1739077"/>
                    <a:pt x="694475" y="1706892"/>
                  </a:cubicBezTo>
                  <a:cubicBezTo>
                    <a:pt x="788973" y="1529308"/>
                    <a:pt x="838922" y="1328435"/>
                    <a:pt x="838922" y="1126010"/>
                  </a:cubicBezTo>
                  <a:cubicBezTo>
                    <a:pt x="838922" y="888265"/>
                    <a:pt x="771342" y="657294"/>
                    <a:pt x="643488" y="458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EF039FDE-977C-40B2-BA69-E79514F037C2}"/>
                </a:ext>
              </a:extLst>
            </p:cNvPr>
            <p:cNvSpPr/>
            <p:nvPr/>
          </p:nvSpPr>
          <p:spPr>
            <a:xfrm>
              <a:off x="6962775" y="2981334"/>
              <a:ext cx="196463" cy="190509"/>
            </a:xfrm>
            <a:custGeom>
              <a:avLst/>
              <a:gdLst>
                <a:gd name="connsiteX0" fmla="*/ 101660 w 196463"/>
                <a:gd name="connsiteY0" fmla="*/ 9 h 190509"/>
                <a:gd name="connsiteX1" fmla="*/ 95250 w 196463"/>
                <a:gd name="connsiteY1" fmla="*/ 0 h 190509"/>
                <a:gd name="connsiteX2" fmla="*/ 0 w 196463"/>
                <a:gd name="connsiteY2" fmla="*/ 95250 h 190509"/>
                <a:gd name="connsiteX3" fmla="*/ 95250 w 196463"/>
                <a:gd name="connsiteY3" fmla="*/ 190500 h 190509"/>
                <a:gd name="connsiteX4" fmla="*/ 100765 w 196463"/>
                <a:gd name="connsiteY4" fmla="*/ 190509 h 190509"/>
                <a:gd name="connsiteX5" fmla="*/ 101222 w 196463"/>
                <a:gd name="connsiteY5" fmla="*/ 190509 h 190509"/>
                <a:gd name="connsiteX6" fmla="*/ 196463 w 196463"/>
                <a:gd name="connsiteY6" fmla="*/ 95707 h 190509"/>
                <a:gd name="connsiteX7" fmla="*/ 101660 w 196463"/>
                <a:gd name="connsiteY7" fmla="*/ 9 h 19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463" h="190509">
                  <a:moveTo>
                    <a:pt x="101660" y="9"/>
                  </a:moveTo>
                  <a:lnTo>
                    <a:pt x="95250" y="0"/>
                  </a:lnTo>
                  <a:cubicBezTo>
                    <a:pt x="42653" y="0"/>
                    <a:pt x="0" y="42643"/>
                    <a:pt x="0" y="95250"/>
                  </a:cubicBezTo>
                  <a:cubicBezTo>
                    <a:pt x="0" y="147857"/>
                    <a:pt x="42653" y="190500"/>
                    <a:pt x="95250" y="190500"/>
                  </a:cubicBezTo>
                  <a:lnTo>
                    <a:pt x="100765" y="190509"/>
                  </a:lnTo>
                  <a:cubicBezTo>
                    <a:pt x="100917" y="190509"/>
                    <a:pt x="101060" y="190509"/>
                    <a:pt x="101222" y="190509"/>
                  </a:cubicBezTo>
                  <a:cubicBezTo>
                    <a:pt x="153619" y="190509"/>
                    <a:pt x="196215" y="148161"/>
                    <a:pt x="196463" y="95707"/>
                  </a:cubicBezTo>
                  <a:cubicBezTo>
                    <a:pt x="196701" y="43101"/>
                    <a:pt x="154257" y="257"/>
                    <a:pt x="101660" y="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D005A54F-94D9-4804-ABDA-6263A51E3F22}"/>
                </a:ext>
              </a:extLst>
            </p:cNvPr>
            <p:cNvSpPr/>
            <p:nvPr/>
          </p:nvSpPr>
          <p:spPr>
            <a:xfrm>
              <a:off x="5676919" y="3588174"/>
              <a:ext cx="838911" cy="1757417"/>
            </a:xfrm>
            <a:custGeom>
              <a:avLst/>
              <a:gdLst>
                <a:gd name="connsiteX0" fmla="*/ 784908 w 838911"/>
                <a:gd name="connsiteY0" fmla="*/ 1576300 h 1757417"/>
                <a:gd name="connsiteX1" fmla="*/ 190500 w 838911"/>
                <a:gd name="connsiteY1" fmla="*/ 631410 h 1757417"/>
                <a:gd name="connsiteX2" fmla="*/ 312620 w 838911"/>
                <a:gd name="connsiteY2" fmla="*/ 140006 h 1757417"/>
                <a:gd name="connsiteX3" fmla="*/ 273272 w 838911"/>
                <a:gd name="connsiteY3" fmla="*/ 11181 h 1757417"/>
                <a:gd name="connsiteX4" fmla="*/ 144447 w 838911"/>
                <a:gd name="connsiteY4" fmla="*/ 50528 h 1757417"/>
                <a:gd name="connsiteX5" fmla="*/ 0 w 838911"/>
                <a:gd name="connsiteY5" fmla="*/ 631410 h 1757417"/>
                <a:gd name="connsiteX6" fmla="*/ 195434 w 838911"/>
                <a:gd name="connsiteY6" fmla="*/ 1299351 h 1757417"/>
                <a:gd name="connsiteX7" fmla="*/ 702374 w 838911"/>
                <a:gd name="connsiteY7" fmla="*/ 1747998 h 1757417"/>
                <a:gd name="connsiteX8" fmla="*/ 743579 w 838911"/>
                <a:gd name="connsiteY8" fmla="*/ 1757418 h 1757417"/>
                <a:gd name="connsiteX9" fmla="*/ 829494 w 838911"/>
                <a:gd name="connsiteY9" fmla="*/ 1703421 h 1757417"/>
                <a:gd name="connsiteX10" fmla="*/ 784908 w 838911"/>
                <a:gd name="connsiteY10" fmla="*/ 1576300 h 17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911" h="1757417">
                  <a:moveTo>
                    <a:pt x="784908" y="1576300"/>
                  </a:moveTo>
                  <a:cubicBezTo>
                    <a:pt x="423815" y="1402707"/>
                    <a:pt x="190500" y="1031813"/>
                    <a:pt x="190500" y="631410"/>
                  </a:cubicBezTo>
                  <a:cubicBezTo>
                    <a:pt x="190500" y="460075"/>
                    <a:pt x="232734" y="290158"/>
                    <a:pt x="312620" y="140006"/>
                  </a:cubicBezTo>
                  <a:cubicBezTo>
                    <a:pt x="337328" y="93572"/>
                    <a:pt x="319716" y="35888"/>
                    <a:pt x="273272" y="11181"/>
                  </a:cubicBezTo>
                  <a:cubicBezTo>
                    <a:pt x="226847" y="-13528"/>
                    <a:pt x="169145" y="4084"/>
                    <a:pt x="144447" y="50528"/>
                  </a:cubicBezTo>
                  <a:cubicBezTo>
                    <a:pt x="49949" y="228122"/>
                    <a:pt x="0" y="428985"/>
                    <a:pt x="0" y="631410"/>
                  </a:cubicBezTo>
                  <a:cubicBezTo>
                    <a:pt x="0" y="869154"/>
                    <a:pt x="67580" y="1100117"/>
                    <a:pt x="195434" y="1299351"/>
                  </a:cubicBezTo>
                  <a:cubicBezTo>
                    <a:pt x="319859" y="1493232"/>
                    <a:pt x="495157" y="1648376"/>
                    <a:pt x="702374" y="1747998"/>
                  </a:cubicBezTo>
                  <a:cubicBezTo>
                    <a:pt x="715680" y="1754398"/>
                    <a:pt x="729739" y="1757418"/>
                    <a:pt x="743579" y="1757418"/>
                  </a:cubicBezTo>
                  <a:cubicBezTo>
                    <a:pt x="779050" y="1757418"/>
                    <a:pt x="813092" y="1737520"/>
                    <a:pt x="829494" y="1703421"/>
                  </a:cubicBezTo>
                  <a:cubicBezTo>
                    <a:pt x="852269" y="1656005"/>
                    <a:pt x="832323" y="1599093"/>
                    <a:pt x="784908" y="1576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8ED95F39-1ECF-40CB-AF0C-AED0E117016B}"/>
                </a:ext>
              </a:extLst>
            </p:cNvPr>
            <p:cNvSpPr/>
            <p:nvPr/>
          </p:nvSpPr>
          <p:spPr>
            <a:xfrm>
              <a:off x="6671099" y="5267315"/>
              <a:ext cx="196444" cy="190519"/>
            </a:xfrm>
            <a:custGeom>
              <a:avLst/>
              <a:gdLst>
                <a:gd name="connsiteX0" fmla="*/ 101195 w 196444"/>
                <a:gd name="connsiteY0" fmla="*/ 19 h 190519"/>
                <a:gd name="connsiteX1" fmla="*/ 95680 w 196444"/>
                <a:gd name="connsiteY1" fmla="*/ 0 h 190519"/>
                <a:gd name="connsiteX2" fmla="*/ 1 w 196444"/>
                <a:gd name="connsiteY2" fmla="*/ 94803 h 190519"/>
                <a:gd name="connsiteX3" fmla="*/ 94813 w 196444"/>
                <a:gd name="connsiteY3" fmla="*/ 190500 h 190519"/>
                <a:gd name="connsiteX4" fmla="*/ 101195 w 196444"/>
                <a:gd name="connsiteY4" fmla="*/ 190519 h 190519"/>
                <a:gd name="connsiteX5" fmla="*/ 196445 w 196444"/>
                <a:gd name="connsiteY5" fmla="*/ 95269 h 190519"/>
                <a:gd name="connsiteX6" fmla="*/ 101195 w 196444"/>
                <a:gd name="connsiteY6" fmla="*/ 19 h 19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444" h="190519">
                  <a:moveTo>
                    <a:pt x="101195" y="19"/>
                  </a:moveTo>
                  <a:lnTo>
                    <a:pt x="95680" y="0"/>
                  </a:lnTo>
                  <a:cubicBezTo>
                    <a:pt x="42835" y="-95"/>
                    <a:pt x="239" y="42187"/>
                    <a:pt x="1" y="94803"/>
                  </a:cubicBezTo>
                  <a:cubicBezTo>
                    <a:pt x="-247" y="147409"/>
                    <a:pt x="42216" y="190253"/>
                    <a:pt x="94813" y="190500"/>
                  </a:cubicBezTo>
                  <a:lnTo>
                    <a:pt x="101195" y="190519"/>
                  </a:lnTo>
                  <a:cubicBezTo>
                    <a:pt x="153792" y="190519"/>
                    <a:pt x="196445" y="147866"/>
                    <a:pt x="196445" y="95269"/>
                  </a:cubicBezTo>
                  <a:cubicBezTo>
                    <a:pt x="196445" y="42672"/>
                    <a:pt x="153792" y="19"/>
                    <a:pt x="101195" y="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4A42C275-4D9C-41BF-978B-2CB7F69EA7DB}"/>
                </a:ext>
              </a:extLst>
            </p:cNvPr>
            <p:cNvSpPr/>
            <p:nvPr/>
          </p:nvSpPr>
          <p:spPr>
            <a:xfrm>
              <a:off x="3657600" y="1019175"/>
              <a:ext cx="4876809" cy="4819659"/>
            </a:xfrm>
            <a:custGeom>
              <a:avLst/>
              <a:gdLst>
                <a:gd name="connsiteX0" fmla="*/ 3690071 w 4876809"/>
                <a:gd name="connsiteY0" fmla="*/ 1639900 h 4819659"/>
                <a:gd name="connsiteX1" fmla="*/ 3647751 w 4876809"/>
                <a:gd name="connsiteY1" fmla="*/ 1562100 h 4819659"/>
                <a:gd name="connsiteX2" fmla="*/ 3895725 w 4876809"/>
                <a:gd name="connsiteY2" fmla="*/ 1562100 h 4819659"/>
                <a:gd name="connsiteX3" fmla="*/ 4333875 w 4876809"/>
                <a:gd name="connsiteY3" fmla="*/ 1123950 h 4819659"/>
                <a:gd name="connsiteX4" fmla="*/ 3895725 w 4876809"/>
                <a:gd name="connsiteY4" fmla="*/ 685800 h 4819659"/>
                <a:gd name="connsiteX5" fmla="*/ 3132963 w 4876809"/>
                <a:gd name="connsiteY5" fmla="*/ 685800 h 4819659"/>
                <a:gd name="connsiteX6" fmla="*/ 3209925 w 4876809"/>
                <a:gd name="connsiteY6" fmla="*/ 438150 h 4819659"/>
                <a:gd name="connsiteX7" fmla="*/ 2771775 w 4876809"/>
                <a:gd name="connsiteY7" fmla="*/ 0 h 4819659"/>
                <a:gd name="connsiteX8" fmla="*/ 438150 w 4876809"/>
                <a:gd name="connsiteY8" fmla="*/ 0 h 4819659"/>
                <a:gd name="connsiteX9" fmla="*/ 0 w 4876809"/>
                <a:gd name="connsiteY9" fmla="*/ 438150 h 4819659"/>
                <a:gd name="connsiteX10" fmla="*/ 438150 w 4876809"/>
                <a:gd name="connsiteY10" fmla="*/ 876300 h 4819659"/>
                <a:gd name="connsiteX11" fmla="*/ 1200912 w 4876809"/>
                <a:gd name="connsiteY11" fmla="*/ 876300 h 4819659"/>
                <a:gd name="connsiteX12" fmla="*/ 1123950 w 4876809"/>
                <a:gd name="connsiteY12" fmla="*/ 1123950 h 4819659"/>
                <a:gd name="connsiteX13" fmla="*/ 1200912 w 4876809"/>
                <a:gd name="connsiteY13" fmla="*/ 1371600 h 4819659"/>
                <a:gd name="connsiteX14" fmla="*/ 952500 w 4876809"/>
                <a:gd name="connsiteY14" fmla="*/ 1371600 h 4819659"/>
                <a:gd name="connsiteX15" fmla="*/ 514350 w 4876809"/>
                <a:gd name="connsiteY15" fmla="*/ 1809750 h 4819659"/>
                <a:gd name="connsiteX16" fmla="*/ 680228 w 4876809"/>
                <a:gd name="connsiteY16" fmla="*/ 2152650 h 4819659"/>
                <a:gd name="connsiteX17" fmla="*/ 514350 w 4876809"/>
                <a:gd name="connsiteY17" fmla="*/ 2495550 h 4819659"/>
                <a:gd name="connsiteX18" fmla="*/ 680228 w 4876809"/>
                <a:gd name="connsiteY18" fmla="*/ 2838450 h 4819659"/>
                <a:gd name="connsiteX19" fmla="*/ 514350 w 4876809"/>
                <a:gd name="connsiteY19" fmla="*/ 3181350 h 4819659"/>
                <a:gd name="connsiteX20" fmla="*/ 680228 w 4876809"/>
                <a:gd name="connsiteY20" fmla="*/ 3524250 h 4819659"/>
                <a:gd name="connsiteX21" fmla="*/ 514350 w 4876809"/>
                <a:gd name="connsiteY21" fmla="*/ 3867150 h 4819659"/>
                <a:gd name="connsiteX22" fmla="*/ 952500 w 4876809"/>
                <a:gd name="connsiteY22" fmla="*/ 4305300 h 4819659"/>
                <a:gd name="connsiteX23" fmla="*/ 2075021 w 4876809"/>
                <a:gd name="connsiteY23" fmla="*/ 4305300 h 4819659"/>
                <a:gd name="connsiteX24" fmla="*/ 3257560 w 4876809"/>
                <a:gd name="connsiteY24" fmla="*/ 4819660 h 4819659"/>
                <a:gd name="connsiteX25" fmla="*/ 4876810 w 4876809"/>
                <a:gd name="connsiteY25" fmla="*/ 3200410 h 4819659"/>
                <a:gd name="connsiteX26" fmla="*/ 3690071 w 4876809"/>
                <a:gd name="connsiteY26" fmla="*/ 1639900 h 4819659"/>
                <a:gd name="connsiteX27" fmla="*/ 3895725 w 4876809"/>
                <a:gd name="connsiteY27" fmla="*/ 876300 h 4819659"/>
                <a:gd name="connsiteX28" fmla="*/ 4143375 w 4876809"/>
                <a:gd name="connsiteY28" fmla="*/ 1123950 h 4819659"/>
                <a:gd name="connsiteX29" fmla="*/ 3895725 w 4876809"/>
                <a:gd name="connsiteY29" fmla="*/ 1371600 h 4819659"/>
                <a:gd name="connsiteX30" fmla="*/ 3286125 w 4876809"/>
                <a:gd name="connsiteY30" fmla="*/ 1371600 h 4819659"/>
                <a:gd name="connsiteX31" fmla="*/ 1562100 w 4876809"/>
                <a:gd name="connsiteY31" fmla="*/ 1371600 h 4819659"/>
                <a:gd name="connsiteX32" fmla="*/ 1314450 w 4876809"/>
                <a:gd name="connsiteY32" fmla="*/ 1123950 h 4819659"/>
                <a:gd name="connsiteX33" fmla="*/ 1562100 w 4876809"/>
                <a:gd name="connsiteY33" fmla="*/ 876300 h 4819659"/>
                <a:gd name="connsiteX34" fmla="*/ 3895725 w 4876809"/>
                <a:gd name="connsiteY34" fmla="*/ 876300 h 4819659"/>
                <a:gd name="connsiteX35" fmla="*/ 438150 w 4876809"/>
                <a:gd name="connsiteY35" fmla="*/ 685800 h 4819659"/>
                <a:gd name="connsiteX36" fmla="*/ 190500 w 4876809"/>
                <a:gd name="connsiteY36" fmla="*/ 438150 h 4819659"/>
                <a:gd name="connsiteX37" fmla="*/ 438150 w 4876809"/>
                <a:gd name="connsiteY37" fmla="*/ 190500 h 4819659"/>
                <a:gd name="connsiteX38" fmla="*/ 2771775 w 4876809"/>
                <a:gd name="connsiteY38" fmla="*/ 190500 h 4819659"/>
                <a:gd name="connsiteX39" fmla="*/ 3019425 w 4876809"/>
                <a:gd name="connsiteY39" fmla="*/ 438150 h 4819659"/>
                <a:gd name="connsiteX40" fmla="*/ 2771775 w 4876809"/>
                <a:gd name="connsiteY40" fmla="*/ 685800 h 4819659"/>
                <a:gd name="connsiteX41" fmla="*/ 438150 w 4876809"/>
                <a:gd name="connsiteY41" fmla="*/ 685800 h 4819659"/>
                <a:gd name="connsiteX42" fmla="*/ 952500 w 4876809"/>
                <a:gd name="connsiteY42" fmla="*/ 1562100 h 4819659"/>
                <a:gd name="connsiteX43" fmla="*/ 3286125 w 4876809"/>
                <a:gd name="connsiteY43" fmla="*/ 1562100 h 4819659"/>
                <a:gd name="connsiteX44" fmla="*/ 3394186 w 4876809"/>
                <a:gd name="connsiteY44" fmla="*/ 1586979 h 4819659"/>
                <a:gd name="connsiteX45" fmla="*/ 3257560 w 4876809"/>
                <a:gd name="connsiteY45" fmla="*/ 1581160 h 4819659"/>
                <a:gd name="connsiteX46" fmla="*/ 2111712 w 4876809"/>
                <a:gd name="connsiteY46" fmla="*/ 2057400 h 4819659"/>
                <a:gd name="connsiteX47" fmla="*/ 952500 w 4876809"/>
                <a:gd name="connsiteY47" fmla="*/ 2057400 h 4819659"/>
                <a:gd name="connsiteX48" fmla="*/ 704850 w 4876809"/>
                <a:gd name="connsiteY48" fmla="*/ 1809750 h 4819659"/>
                <a:gd name="connsiteX49" fmla="*/ 952500 w 4876809"/>
                <a:gd name="connsiteY49" fmla="*/ 1562100 h 4819659"/>
                <a:gd name="connsiteX50" fmla="*/ 952500 w 4876809"/>
                <a:gd name="connsiteY50" fmla="*/ 2247900 h 4819659"/>
                <a:gd name="connsiteX51" fmla="*/ 1948958 w 4876809"/>
                <a:gd name="connsiteY51" fmla="*/ 2247900 h 4819659"/>
                <a:gd name="connsiteX52" fmla="*/ 1704137 w 4876809"/>
                <a:gd name="connsiteY52" fmla="*/ 2743200 h 4819659"/>
                <a:gd name="connsiteX53" fmla="*/ 952500 w 4876809"/>
                <a:gd name="connsiteY53" fmla="*/ 2743200 h 4819659"/>
                <a:gd name="connsiteX54" fmla="*/ 704850 w 4876809"/>
                <a:gd name="connsiteY54" fmla="*/ 2495550 h 4819659"/>
                <a:gd name="connsiteX55" fmla="*/ 952500 w 4876809"/>
                <a:gd name="connsiteY55" fmla="*/ 2247900 h 4819659"/>
                <a:gd name="connsiteX56" fmla="*/ 952500 w 4876809"/>
                <a:gd name="connsiteY56" fmla="*/ 2933700 h 4819659"/>
                <a:gd name="connsiteX57" fmla="*/ 1660398 w 4876809"/>
                <a:gd name="connsiteY57" fmla="*/ 2933700 h 4819659"/>
                <a:gd name="connsiteX58" fmla="*/ 1638310 w 4876809"/>
                <a:gd name="connsiteY58" fmla="*/ 3200410 h 4819659"/>
                <a:gd name="connsiteX59" fmla="*/ 1654521 w 4876809"/>
                <a:gd name="connsiteY59" fmla="*/ 3429000 h 4819659"/>
                <a:gd name="connsiteX60" fmla="*/ 952500 w 4876809"/>
                <a:gd name="connsiteY60" fmla="*/ 3429000 h 4819659"/>
                <a:gd name="connsiteX61" fmla="*/ 704850 w 4876809"/>
                <a:gd name="connsiteY61" fmla="*/ 3181350 h 4819659"/>
                <a:gd name="connsiteX62" fmla="*/ 952500 w 4876809"/>
                <a:gd name="connsiteY62" fmla="*/ 2933700 h 4819659"/>
                <a:gd name="connsiteX63" fmla="*/ 952500 w 4876809"/>
                <a:gd name="connsiteY63" fmla="*/ 4114800 h 4819659"/>
                <a:gd name="connsiteX64" fmla="*/ 704850 w 4876809"/>
                <a:gd name="connsiteY64" fmla="*/ 3867150 h 4819659"/>
                <a:gd name="connsiteX65" fmla="*/ 952500 w 4876809"/>
                <a:gd name="connsiteY65" fmla="*/ 3619500 h 4819659"/>
                <a:gd name="connsiteX66" fmla="*/ 1693412 w 4876809"/>
                <a:gd name="connsiteY66" fmla="*/ 3619500 h 4819659"/>
                <a:gd name="connsiteX67" fmla="*/ 1921945 w 4876809"/>
                <a:gd name="connsiteY67" fmla="*/ 4114800 h 4819659"/>
                <a:gd name="connsiteX68" fmla="*/ 952500 w 4876809"/>
                <a:gd name="connsiteY68" fmla="*/ 4114800 h 4819659"/>
                <a:gd name="connsiteX69" fmla="*/ 3257560 w 4876809"/>
                <a:gd name="connsiteY69" fmla="*/ 4629160 h 4819659"/>
                <a:gd name="connsiteX70" fmla="*/ 1828810 w 4876809"/>
                <a:gd name="connsiteY70" fmla="*/ 3200410 h 4819659"/>
                <a:gd name="connsiteX71" fmla="*/ 3257560 w 4876809"/>
                <a:gd name="connsiteY71" fmla="*/ 1771660 h 4819659"/>
                <a:gd name="connsiteX72" fmla="*/ 4686310 w 4876809"/>
                <a:gd name="connsiteY72" fmla="*/ 3200410 h 4819659"/>
                <a:gd name="connsiteX73" fmla="*/ 3257560 w 4876809"/>
                <a:gd name="connsiteY73" fmla="*/ 4629160 h 48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876809" h="4819659">
                  <a:moveTo>
                    <a:pt x="3690071" y="1639900"/>
                  </a:moveTo>
                  <a:cubicBezTo>
                    <a:pt x="3678479" y="1612278"/>
                    <a:pt x="3664277" y="1586246"/>
                    <a:pt x="3647751" y="1562100"/>
                  </a:cubicBezTo>
                  <a:lnTo>
                    <a:pt x="3895725" y="1562100"/>
                  </a:lnTo>
                  <a:cubicBezTo>
                    <a:pt x="4137317" y="1562100"/>
                    <a:pt x="4333875" y="1365542"/>
                    <a:pt x="4333875" y="1123950"/>
                  </a:cubicBezTo>
                  <a:cubicBezTo>
                    <a:pt x="4333875" y="882358"/>
                    <a:pt x="4137317" y="685800"/>
                    <a:pt x="3895725" y="685800"/>
                  </a:cubicBezTo>
                  <a:lnTo>
                    <a:pt x="3132963" y="685800"/>
                  </a:lnTo>
                  <a:cubicBezTo>
                    <a:pt x="3181455" y="615296"/>
                    <a:pt x="3209925" y="530000"/>
                    <a:pt x="3209925" y="438150"/>
                  </a:cubicBezTo>
                  <a:cubicBezTo>
                    <a:pt x="3209925" y="196558"/>
                    <a:pt x="3013367" y="0"/>
                    <a:pt x="2771775" y="0"/>
                  </a:cubicBezTo>
                  <a:lnTo>
                    <a:pt x="438150" y="0"/>
                  </a:lnTo>
                  <a:cubicBezTo>
                    <a:pt x="196558" y="0"/>
                    <a:pt x="0" y="196558"/>
                    <a:pt x="0" y="438150"/>
                  </a:cubicBezTo>
                  <a:cubicBezTo>
                    <a:pt x="0" y="679742"/>
                    <a:pt x="196558" y="876300"/>
                    <a:pt x="438150" y="876300"/>
                  </a:cubicBezTo>
                  <a:lnTo>
                    <a:pt x="1200912" y="876300"/>
                  </a:lnTo>
                  <a:cubicBezTo>
                    <a:pt x="1152420" y="946804"/>
                    <a:pt x="1123950" y="1032100"/>
                    <a:pt x="1123950" y="1123950"/>
                  </a:cubicBezTo>
                  <a:cubicBezTo>
                    <a:pt x="1123950" y="1215800"/>
                    <a:pt x="1152411" y="1301096"/>
                    <a:pt x="1200912" y="1371600"/>
                  </a:cubicBezTo>
                  <a:lnTo>
                    <a:pt x="952500" y="1371600"/>
                  </a:lnTo>
                  <a:cubicBezTo>
                    <a:pt x="710908" y="1371600"/>
                    <a:pt x="514350" y="1568158"/>
                    <a:pt x="514350" y="1809750"/>
                  </a:cubicBezTo>
                  <a:cubicBezTo>
                    <a:pt x="514350" y="1948501"/>
                    <a:pt x="579253" y="2072316"/>
                    <a:pt x="680228" y="2152650"/>
                  </a:cubicBezTo>
                  <a:cubicBezTo>
                    <a:pt x="579253" y="2232984"/>
                    <a:pt x="514350" y="2356799"/>
                    <a:pt x="514350" y="2495550"/>
                  </a:cubicBezTo>
                  <a:cubicBezTo>
                    <a:pt x="514350" y="2634301"/>
                    <a:pt x="579253" y="2758116"/>
                    <a:pt x="680228" y="2838450"/>
                  </a:cubicBezTo>
                  <a:cubicBezTo>
                    <a:pt x="579253" y="2918784"/>
                    <a:pt x="514350" y="3042600"/>
                    <a:pt x="514350" y="3181350"/>
                  </a:cubicBezTo>
                  <a:cubicBezTo>
                    <a:pt x="514350" y="3320101"/>
                    <a:pt x="579253" y="3443916"/>
                    <a:pt x="680228" y="3524250"/>
                  </a:cubicBezTo>
                  <a:cubicBezTo>
                    <a:pt x="579253" y="3604584"/>
                    <a:pt x="514350" y="3728400"/>
                    <a:pt x="514350" y="3867150"/>
                  </a:cubicBezTo>
                  <a:cubicBezTo>
                    <a:pt x="514350" y="4108742"/>
                    <a:pt x="710908" y="4305300"/>
                    <a:pt x="952500" y="4305300"/>
                  </a:cubicBezTo>
                  <a:lnTo>
                    <a:pt x="2075021" y="4305300"/>
                  </a:lnTo>
                  <a:cubicBezTo>
                    <a:pt x="2370734" y="4621597"/>
                    <a:pt x="2791416" y="4819660"/>
                    <a:pt x="3257560" y="4819660"/>
                  </a:cubicBezTo>
                  <a:cubicBezTo>
                    <a:pt x="4150414" y="4819660"/>
                    <a:pt x="4876810" y="4093264"/>
                    <a:pt x="4876810" y="3200410"/>
                  </a:cubicBezTo>
                  <a:cubicBezTo>
                    <a:pt x="4876810" y="2457298"/>
                    <a:pt x="4373604" y="1829591"/>
                    <a:pt x="3690071" y="1639900"/>
                  </a:cubicBezTo>
                  <a:close/>
                  <a:moveTo>
                    <a:pt x="3895725" y="876300"/>
                  </a:moveTo>
                  <a:cubicBezTo>
                    <a:pt x="4032285" y="876300"/>
                    <a:pt x="4143375" y="987400"/>
                    <a:pt x="4143375" y="1123950"/>
                  </a:cubicBezTo>
                  <a:cubicBezTo>
                    <a:pt x="4143375" y="1260500"/>
                    <a:pt x="4032285" y="1371600"/>
                    <a:pt x="3895725" y="1371600"/>
                  </a:cubicBezTo>
                  <a:lnTo>
                    <a:pt x="3286125" y="1371600"/>
                  </a:lnTo>
                  <a:lnTo>
                    <a:pt x="1562100" y="1371600"/>
                  </a:lnTo>
                  <a:cubicBezTo>
                    <a:pt x="1425540" y="1371600"/>
                    <a:pt x="1314450" y="1260500"/>
                    <a:pt x="1314450" y="1123950"/>
                  </a:cubicBezTo>
                  <a:cubicBezTo>
                    <a:pt x="1314450" y="987400"/>
                    <a:pt x="1425540" y="876300"/>
                    <a:pt x="1562100" y="876300"/>
                  </a:cubicBezTo>
                  <a:lnTo>
                    <a:pt x="3895725" y="876300"/>
                  </a:lnTo>
                  <a:close/>
                  <a:moveTo>
                    <a:pt x="438150" y="685800"/>
                  </a:moveTo>
                  <a:cubicBezTo>
                    <a:pt x="301590" y="685800"/>
                    <a:pt x="190500" y="574700"/>
                    <a:pt x="190500" y="438150"/>
                  </a:cubicBezTo>
                  <a:cubicBezTo>
                    <a:pt x="190500" y="301600"/>
                    <a:pt x="301590" y="190500"/>
                    <a:pt x="438150" y="190500"/>
                  </a:cubicBezTo>
                  <a:lnTo>
                    <a:pt x="2771775" y="190500"/>
                  </a:lnTo>
                  <a:cubicBezTo>
                    <a:pt x="2908335" y="190500"/>
                    <a:pt x="3019425" y="301600"/>
                    <a:pt x="3019425" y="438150"/>
                  </a:cubicBezTo>
                  <a:cubicBezTo>
                    <a:pt x="3019425" y="574700"/>
                    <a:pt x="2908335" y="685800"/>
                    <a:pt x="2771775" y="685800"/>
                  </a:cubicBezTo>
                  <a:lnTo>
                    <a:pt x="438150" y="685800"/>
                  </a:lnTo>
                  <a:close/>
                  <a:moveTo>
                    <a:pt x="952500" y="1562100"/>
                  </a:moveTo>
                  <a:lnTo>
                    <a:pt x="3286125" y="1562100"/>
                  </a:lnTo>
                  <a:cubicBezTo>
                    <a:pt x="3324492" y="1562100"/>
                    <a:pt x="3361230" y="1571016"/>
                    <a:pt x="3394186" y="1586979"/>
                  </a:cubicBezTo>
                  <a:cubicBezTo>
                    <a:pt x="3349133" y="1583198"/>
                    <a:pt x="3303585" y="1581160"/>
                    <a:pt x="3257560" y="1581160"/>
                  </a:cubicBezTo>
                  <a:cubicBezTo>
                    <a:pt x="2810409" y="1581160"/>
                    <a:pt x="2405025" y="1763363"/>
                    <a:pt x="2111712" y="2057400"/>
                  </a:cubicBezTo>
                  <a:lnTo>
                    <a:pt x="952500" y="2057400"/>
                  </a:lnTo>
                  <a:cubicBezTo>
                    <a:pt x="815950" y="2057400"/>
                    <a:pt x="704850" y="1946300"/>
                    <a:pt x="704850" y="1809750"/>
                  </a:cubicBezTo>
                  <a:cubicBezTo>
                    <a:pt x="704850" y="1673200"/>
                    <a:pt x="815950" y="1562100"/>
                    <a:pt x="952500" y="1562100"/>
                  </a:cubicBezTo>
                  <a:close/>
                  <a:moveTo>
                    <a:pt x="952500" y="2247900"/>
                  </a:moveTo>
                  <a:lnTo>
                    <a:pt x="1948958" y="2247900"/>
                  </a:lnTo>
                  <a:cubicBezTo>
                    <a:pt x="1840830" y="2396042"/>
                    <a:pt x="1757229" y="2563130"/>
                    <a:pt x="1704137" y="2743200"/>
                  </a:cubicBezTo>
                  <a:lnTo>
                    <a:pt x="952500" y="2743200"/>
                  </a:lnTo>
                  <a:cubicBezTo>
                    <a:pt x="815940" y="2743200"/>
                    <a:pt x="704850" y="2632110"/>
                    <a:pt x="704850" y="2495550"/>
                  </a:cubicBezTo>
                  <a:cubicBezTo>
                    <a:pt x="704850" y="2359000"/>
                    <a:pt x="815940" y="2247900"/>
                    <a:pt x="952500" y="2247900"/>
                  </a:cubicBezTo>
                  <a:close/>
                  <a:moveTo>
                    <a:pt x="952500" y="2933700"/>
                  </a:moveTo>
                  <a:lnTo>
                    <a:pt x="1660398" y="2933700"/>
                  </a:lnTo>
                  <a:cubicBezTo>
                    <a:pt x="1645949" y="3020502"/>
                    <a:pt x="1638310" y="3109570"/>
                    <a:pt x="1638310" y="3200410"/>
                  </a:cubicBezTo>
                  <a:cubicBezTo>
                    <a:pt x="1638310" y="3278000"/>
                    <a:pt x="1643920" y="3354296"/>
                    <a:pt x="1654521" y="3429000"/>
                  </a:cubicBezTo>
                  <a:lnTo>
                    <a:pt x="952500" y="3429000"/>
                  </a:lnTo>
                  <a:cubicBezTo>
                    <a:pt x="815940" y="3429000"/>
                    <a:pt x="704850" y="3317910"/>
                    <a:pt x="704850" y="3181350"/>
                  </a:cubicBezTo>
                  <a:cubicBezTo>
                    <a:pt x="704850" y="3044790"/>
                    <a:pt x="815940" y="2933700"/>
                    <a:pt x="952500" y="2933700"/>
                  </a:cubicBezTo>
                  <a:close/>
                  <a:moveTo>
                    <a:pt x="952500" y="4114800"/>
                  </a:moveTo>
                  <a:cubicBezTo>
                    <a:pt x="815940" y="4114800"/>
                    <a:pt x="704850" y="4003710"/>
                    <a:pt x="704850" y="3867150"/>
                  </a:cubicBezTo>
                  <a:cubicBezTo>
                    <a:pt x="704850" y="3730590"/>
                    <a:pt x="815940" y="3619500"/>
                    <a:pt x="952500" y="3619500"/>
                  </a:cubicBezTo>
                  <a:lnTo>
                    <a:pt x="1693412" y="3619500"/>
                  </a:lnTo>
                  <a:cubicBezTo>
                    <a:pt x="1741475" y="3798694"/>
                    <a:pt x="1819551" y="3965696"/>
                    <a:pt x="1921945" y="4114800"/>
                  </a:cubicBezTo>
                  <a:lnTo>
                    <a:pt x="952500" y="4114800"/>
                  </a:lnTo>
                  <a:close/>
                  <a:moveTo>
                    <a:pt x="3257560" y="4629160"/>
                  </a:moveTo>
                  <a:cubicBezTo>
                    <a:pt x="2469747" y="4629160"/>
                    <a:pt x="1828810" y="3988222"/>
                    <a:pt x="1828810" y="3200410"/>
                  </a:cubicBezTo>
                  <a:cubicBezTo>
                    <a:pt x="1828810" y="2412597"/>
                    <a:pt x="2469747" y="1771660"/>
                    <a:pt x="3257560" y="1771660"/>
                  </a:cubicBezTo>
                  <a:cubicBezTo>
                    <a:pt x="4045372" y="1771660"/>
                    <a:pt x="4686310" y="2412597"/>
                    <a:pt x="4686310" y="3200410"/>
                  </a:cubicBezTo>
                  <a:cubicBezTo>
                    <a:pt x="4686310" y="3988222"/>
                    <a:pt x="4045372" y="4629160"/>
                    <a:pt x="3257560" y="4629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4" name="Título 1">
            <a:extLst>
              <a:ext uri="{FF2B5EF4-FFF2-40B4-BE49-F238E27FC236}">
                <a16:creationId xmlns:a16="http://schemas.microsoft.com/office/drawing/2014/main" id="{D11C9991-8C47-483B-A5CD-38452B0A6573}"/>
              </a:ext>
            </a:extLst>
          </p:cNvPr>
          <p:cNvSpPr txBox="1">
            <a:spLocks/>
          </p:cNvSpPr>
          <p:nvPr/>
        </p:nvSpPr>
        <p:spPr>
          <a:xfrm>
            <a:off x="1719720" y="410874"/>
            <a:ext cx="9205913" cy="695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2247900" algn="l"/>
              </a:tabLst>
            </a:pPr>
            <a:r>
              <a:rPr lang="pt-B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Financiamento Não Reembolsável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5A2EE80-E27D-4BF7-9680-C9E483DAF3AC}"/>
              </a:ext>
            </a:extLst>
          </p:cNvPr>
          <p:cNvSpPr txBox="1"/>
          <p:nvPr/>
        </p:nvSpPr>
        <p:spPr>
          <a:xfrm>
            <a:off x="6121035" y="1485091"/>
            <a:ext cx="270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Número de Bolsas ProUni e Bolsas IES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E7A46C3-1EF6-4765-889E-4C80BB085AC8}"/>
              </a:ext>
            </a:extLst>
          </p:cNvPr>
          <p:cNvSpPr txBox="1"/>
          <p:nvPr/>
        </p:nvSpPr>
        <p:spPr>
          <a:xfrm>
            <a:off x="1719721" y="1485091"/>
            <a:ext cx="309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Distribuição de Bolsas ProUni e Bolsas IES</a:t>
            </a: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CBEF2F5C-3CCF-498E-9960-293F47FA6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6879" y="2285874"/>
            <a:ext cx="3338678" cy="3949825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B16CE8D2-4E4A-47BE-A0EC-89E6DB108B10}"/>
              </a:ext>
            </a:extLst>
          </p:cNvPr>
          <p:cNvSpPr/>
          <p:nvPr/>
        </p:nvSpPr>
        <p:spPr>
          <a:xfrm>
            <a:off x="1719720" y="6304144"/>
            <a:ext cx="2052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Microdados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92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Descrição gerada automaticamente">
            <a:extLst>
              <a:ext uri="{FF2B5EF4-FFF2-40B4-BE49-F238E27FC236}">
                <a16:creationId xmlns:a16="http://schemas.microsoft.com/office/drawing/2014/main" id="{D5D6D164-39FF-4F6F-BABA-36020E1C4B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0652075D-0C3C-4B94-85B3-4E69B06F31AA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6942335"/>
              </p:ext>
            </p:extLst>
          </p:nvPr>
        </p:nvGraphicFramePr>
        <p:xfrm>
          <a:off x="7452396" y="2195556"/>
          <a:ext cx="4186150" cy="3675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2C8A8292-CDA3-4491-9F18-9E76AAE9966F}"/>
              </a:ext>
            </a:extLst>
          </p:cNvPr>
          <p:cNvSpPr/>
          <p:nvPr/>
        </p:nvSpPr>
        <p:spPr>
          <a:xfrm>
            <a:off x="-1292225" y="-363452"/>
            <a:ext cx="2755900" cy="27559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0" name="Gráfico 3">
            <a:extLst>
              <a:ext uri="{FF2B5EF4-FFF2-40B4-BE49-F238E27FC236}">
                <a16:creationId xmlns:a16="http://schemas.microsoft.com/office/drawing/2014/main" id="{5429ABBA-63A8-4E9D-8999-F62E6BC5B434}"/>
              </a:ext>
            </a:extLst>
          </p:cNvPr>
          <p:cNvGrpSpPr/>
          <p:nvPr/>
        </p:nvGrpSpPr>
        <p:grpSpPr>
          <a:xfrm>
            <a:off x="303931" y="689474"/>
            <a:ext cx="835200" cy="835200"/>
            <a:chOff x="3657600" y="990600"/>
            <a:chExt cx="4876800" cy="4876800"/>
          </a:xfrm>
          <a:solidFill>
            <a:schemeClr val="tx1"/>
          </a:solidFill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83E27C71-1E6D-4EAE-BBA4-1A431BC45572}"/>
                </a:ext>
              </a:extLst>
            </p:cNvPr>
            <p:cNvSpPr/>
            <p:nvPr/>
          </p:nvSpPr>
          <p:spPr>
            <a:xfrm>
              <a:off x="6514661" y="3430914"/>
              <a:ext cx="800100" cy="1556709"/>
            </a:xfrm>
            <a:custGeom>
              <a:avLst/>
              <a:gdLst>
                <a:gd name="connsiteX0" fmla="*/ 400050 w 800100"/>
                <a:gd name="connsiteY0" fmla="*/ 687296 h 1556709"/>
                <a:gd name="connsiteX1" fmla="*/ 190500 w 800100"/>
                <a:gd name="connsiteY1" fmla="*/ 505930 h 1556709"/>
                <a:gd name="connsiteX2" fmla="*/ 400050 w 800100"/>
                <a:gd name="connsiteY2" fmla="*/ 324555 h 1556709"/>
                <a:gd name="connsiteX3" fmla="*/ 609600 w 800100"/>
                <a:gd name="connsiteY3" fmla="*/ 505930 h 1556709"/>
                <a:gd name="connsiteX4" fmla="*/ 704850 w 800100"/>
                <a:gd name="connsiteY4" fmla="*/ 601180 h 1556709"/>
                <a:gd name="connsiteX5" fmla="*/ 800100 w 800100"/>
                <a:gd name="connsiteY5" fmla="*/ 505930 h 1556709"/>
                <a:gd name="connsiteX6" fmla="*/ 495300 w 800100"/>
                <a:gd name="connsiteY6" fmla="*/ 144790 h 1556709"/>
                <a:gd name="connsiteX7" fmla="*/ 495300 w 800100"/>
                <a:gd name="connsiteY7" fmla="*/ 95250 h 1556709"/>
                <a:gd name="connsiteX8" fmla="*/ 400050 w 800100"/>
                <a:gd name="connsiteY8" fmla="*/ 0 h 1556709"/>
                <a:gd name="connsiteX9" fmla="*/ 304800 w 800100"/>
                <a:gd name="connsiteY9" fmla="*/ 95250 h 1556709"/>
                <a:gd name="connsiteX10" fmla="*/ 304800 w 800100"/>
                <a:gd name="connsiteY10" fmla="*/ 144790 h 1556709"/>
                <a:gd name="connsiteX11" fmla="*/ 0 w 800100"/>
                <a:gd name="connsiteY11" fmla="*/ 505930 h 1556709"/>
                <a:gd name="connsiteX12" fmla="*/ 400050 w 800100"/>
                <a:gd name="connsiteY12" fmla="*/ 877796 h 1556709"/>
                <a:gd name="connsiteX13" fmla="*/ 609600 w 800100"/>
                <a:gd name="connsiteY13" fmla="*/ 1059171 h 1556709"/>
                <a:gd name="connsiteX14" fmla="*/ 400050 w 800100"/>
                <a:gd name="connsiteY14" fmla="*/ 1240546 h 1556709"/>
                <a:gd name="connsiteX15" fmla="*/ 190500 w 800100"/>
                <a:gd name="connsiteY15" fmla="*/ 1059171 h 1556709"/>
                <a:gd name="connsiteX16" fmla="*/ 95250 w 800100"/>
                <a:gd name="connsiteY16" fmla="*/ 963921 h 1556709"/>
                <a:gd name="connsiteX17" fmla="*/ 0 w 800100"/>
                <a:gd name="connsiteY17" fmla="*/ 1059171 h 1556709"/>
                <a:gd name="connsiteX18" fmla="*/ 304800 w 800100"/>
                <a:gd name="connsiteY18" fmla="*/ 1420311 h 1556709"/>
                <a:gd name="connsiteX19" fmla="*/ 304800 w 800100"/>
                <a:gd name="connsiteY19" fmla="*/ 1461459 h 1556709"/>
                <a:gd name="connsiteX20" fmla="*/ 400050 w 800100"/>
                <a:gd name="connsiteY20" fmla="*/ 1556709 h 1556709"/>
                <a:gd name="connsiteX21" fmla="*/ 495300 w 800100"/>
                <a:gd name="connsiteY21" fmla="*/ 1461459 h 1556709"/>
                <a:gd name="connsiteX22" fmla="*/ 495300 w 800100"/>
                <a:gd name="connsiteY22" fmla="*/ 1420311 h 1556709"/>
                <a:gd name="connsiteX23" fmla="*/ 800100 w 800100"/>
                <a:gd name="connsiteY23" fmla="*/ 1059171 h 1556709"/>
                <a:gd name="connsiteX24" fmla="*/ 400050 w 800100"/>
                <a:gd name="connsiteY24" fmla="*/ 687296 h 155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0100" h="1556709">
                  <a:moveTo>
                    <a:pt x="400050" y="687296"/>
                  </a:moveTo>
                  <a:cubicBezTo>
                    <a:pt x="284502" y="687296"/>
                    <a:pt x="190500" y="605933"/>
                    <a:pt x="190500" y="505930"/>
                  </a:cubicBezTo>
                  <a:cubicBezTo>
                    <a:pt x="190500" y="405917"/>
                    <a:pt x="284502" y="324555"/>
                    <a:pt x="400050" y="324555"/>
                  </a:cubicBezTo>
                  <a:cubicBezTo>
                    <a:pt x="515598" y="324555"/>
                    <a:pt x="609600" y="405917"/>
                    <a:pt x="609600" y="505930"/>
                  </a:cubicBezTo>
                  <a:cubicBezTo>
                    <a:pt x="609600" y="558527"/>
                    <a:pt x="652253" y="601180"/>
                    <a:pt x="704850" y="601180"/>
                  </a:cubicBezTo>
                  <a:cubicBezTo>
                    <a:pt x="757447" y="601180"/>
                    <a:pt x="800100" y="558527"/>
                    <a:pt x="800100" y="505930"/>
                  </a:cubicBezTo>
                  <a:cubicBezTo>
                    <a:pt x="800100" y="331384"/>
                    <a:pt x="670045" y="184623"/>
                    <a:pt x="495300" y="144790"/>
                  </a:cubicBezTo>
                  <a:lnTo>
                    <a:pt x="495300" y="95250"/>
                  </a:lnTo>
                  <a:cubicBezTo>
                    <a:pt x="495300" y="42653"/>
                    <a:pt x="452647" y="0"/>
                    <a:pt x="400050" y="0"/>
                  </a:cubicBezTo>
                  <a:cubicBezTo>
                    <a:pt x="347453" y="0"/>
                    <a:pt x="304800" y="42653"/>
                    <a:pt x="304800" y="95250"/>
                  </a:cubicBezTo>
                  <a:lnTo>
                    <a:pt x="304800" y="144790"/>
                  </a:lnTo>
                  <a:cubicBezTo>
                    <a:pt x="130054" y="184623"/>
                    <a:pt x="0" y="331384"/>
                    <a:pt x="0" y="505930"/>
                  </a:cubicBezTo>
                  <a:cubicBezTo>
                    <a:pt x="0" y="710975"/>
                    <a:pt x="179461" y="877796"/>
                    <a:pt x="400050" y="877796"/>
                  </a:cubicBezTo>
                  <a:cubicBezTo>
                    <a:pt x="515598" y="877796"/>
                    <a:pt x="609600" y="959158"/>
                    <a:pt x="609600" y="1059171"/>
                  </a:cubicBezTo>
                  <a:cubicBezTo>
                    <a:pt x="609600" y="1159183"/>
                    <a:pt x="515598" y="1240546"/>
                    <a:pt x="400050" y="1240546"/>
                  </a:cubicBezTo>
                  <a:cubicBezTo>
                    <a:pt x="284502" y="1240546"/>
                    <a:pt x="190500" y="1159183"/>
                    <a:pt x="190500" y="1059171"/>
                  </a:cubicBezTo>
                  <a:cubicBezTo>
                    <a:pt x="190500" y="1006573"/>
                    <a:pt x="147847" y="963921"/>
                    <a:pt x="95250" y="963921"/>
                  </a:cubicBezTo>
                  <a:cubicBezTo>
                    <a:pt x="42653" y="963921"/>
                    <a:pt x="0" y="1006573"/>
                    <a:pt x="0" y="1059171"/>
                  </a:cubicBezTo>
                  <a:cubicBezTo>
                    <a:pt x="0" y="1233716"/>
                    <a:pt x="130054" y="1380477"/>
                    <a:pt x="304800" y="1420311"/>
                  </a:cubicBezTo>
                  <a:lnTo>
                    <a:pt x="304800" y="1461459"/>
                  </a:lnTo>
                  <a:cubicBezTo>
                    <a:pt x="304800" y="1514056"/>
                    <a:pt x="347453" y="1556709"/>
                    <a:pt x="400050" y="1556709"/>
                  </a:cubicBezTo>
                  <a:cubicBezTo>
                    <a:pt x="452647" y="1556709"/>
                    <a:pt x="495300" y="1514056"/>
                    <a:pt x="495300" y="1461459"/>
                  </a:cubicBezTo>
                  <a:lnTo>
                    <a:pt x="495300" y="1420311"/>
                  </a:lnTo>
                  <a:cubicBezTo>
                    <a:pt x="670045" y="1380477"/>
                    <a:pt x="800100" y="1233716"/>
                    <a:pt x="800100" y="1059171"/>
                  </a:cubicBezTo>
                  <a:cubicBezTo>
                    <a:pt x="800100" y="854117"/>
                    <a:pt x="620639" y="687296"/>
                    <a:pt x="400050" y="687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AC1E9949-EF9A-4A6A-965A-0CDB8A5F4106}"/>
                </a:ext>
              </a:extLst>
            </p:cNvPr>
            <p:cNvSpPr/>
            <p:nvPr/>
          </p:nvSpPr>
          <p:spPr>
            <a:xfrm>
              <a:off x="7314478" y="3093575"/>
              <a:ext cx="838921" cy="1757421"/>
            </a:xfrm>
            <a:custGeom>
              <a:avLst/>
              <a:gdLst>
                <a:gd name="connsiteX0" fmla="*/ 643488 w 838921"/>
                <a:gd name="connsiteY0" fmla="*/ 458069 h 1757421"/>
                <a:gd name="connsiteX1" fmla="*/ 136548 w 838921"/>
                <a:gd name="connsiteY1" fmla="*/ 9432 h 1757421"/>
                <a:gd name="connsiteX2" fmla="*/ 9428 w 838921"/>
                <a:gd name="connsiteY2" fmla="*/ 54009 h 1757421"/>
                <a:gd name="connsiteX3" fmla="*/ 54005 w 838921"/>
                <a:gd name="connsiteY3" fmla="*/ 181120 h 1757421"/>
                <a:gd name="connsiteX4" fmla="*/ 648422 w 838921"/>
                <a:gd name="connsiteY4" fmla="*/ 1126010 h 1757421"/>
                <a:gd name="connsiteX5" fmla="*/ 526302 w 838921"/>
                <a:gd name="connsiteY5" fmla="*/ 1617414 h 1757421"/>
                <a:gd name="connsiteX6" fmla="*/ 565650 w 838921"/>
                <a:gd name="connsiteY6" fmla="*/ 1746239 h 1757421"/>
                <a:gd name="connsiteX7" fmla="*/ 610303 w 838921"/>
                <a:gd name="connsiteY7" fmla="*/ 1757422 h 1757421"/>
                <a:gd name="connsiteX8" fmla="*/ 694475 w 838921"/>
                <a:gd name="connsiteY8" fmla="*/ 1706892 h 1757421"/>
                <a:gd name="connsiteX9" fmla="*/ 838922 w 838921"/>
                <a:gd name="connsiteY9" fmla="*/ 1126010 h 1757421"/>
                <a:gd name="connsiteX10" fmla="*/ 643488 w 838921"/>
                <a:gd name="connsiteY10" fmla="*/ 458069 h 175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921" h="1757421">
                  <a:moveTo>
                    <a:pt x="643488" y="458069"/>
                  </a:moveTo>
                  <a:cubicBezTo>
                    <a:pt x="519063" y="264187"/>
                    <a:pt x="343765" y="109044"/>
                    <a:pt x="136548" y="9432"/>
                  </a:cubicBezTo>
                  <a:cubicBezTo>
                    <a:pt x="89123" y="-13371"/>
                    <a:pt x="32211" y="6593"/>
                    <a:pt x="9428" y="54009"/>
                  </a:cubicBezTo>
                  <a:cubicBezTo>
                    <a:pt x="-13366" y="101424"/>
                    <a:pt x="6589" y="158327"/>
                    <a:pt x="54005" y="181120"/>
                  </a:cubicBezTo>
                  <a:cubicBezTo>
                    <a:pt x="415107" y="354703"/>
                    <a:pt x="648422" y="725598"/>
                    <a:pt x="648422" y="1126010"/>
                  </a:cubicBezTo>
                  <a:cubicBezTo>
                    <a:pt x="648422" y="1297345"/>
                    <a:pt x="606188" y="1467262"/>
                    <a:pt x="526302" y="1617414"/>
                  </a:cubicBezTo>
                  <a:cubicBezTo>
                    <a:pt x="501594" y="1663848"/>
                    <a:pt x="519206" y="1721532"/>
                    <a:pt x="565650" y="1746239"/>
                  </a:cubicBezTo>
                  <a:cubicBezTo>
                    <a:pt x="579899" y="1753821"/>
                    <a:pt x="595215" y="1757422"/>
                    <a:pt x="610303" y="1757422"/>
                  </a:cubicBezTo>
                  <a:cubicBezTo>
                    <a:pt x="644383" y="1757422"/>
                    <a:pt x="677349" y="1739077"/>
                    <a:pt x="694475" y="1706892"/>
                  </a:cubicBezTo>
                  <a:cubicBezTo>
                    <a:pt x="788973" y="1529308"/>
                    <a:pt x="838922" y="1328435"/>
                    <a:pt x="838922" y="1126010"/>
                  </a:cubicBezTo>
                  <a:cubicBezTo>
                    <a:pt x="838922" y="888265"/>
                    <a:pt x="771342" y="657294"/>
                    <a:pt x="643488" y="458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FDDCB530-28EF-425E-94A7-0E0B5D467C4F}"/>
                </a:ext>
              </a:extLst>
            </p:cNvPr>
            <p:cNvSpPr/>
            <p:nvPr/>
          </p:nvSpPr>
          <p:spPr>
            <a:xfrm>
              <a:off x="6962775" y="2981334"/>
              <a:ext cx="196463" cy="190509"/>
            </a:xfrm>
            <a:custGeom>
              <a:avLst/>
              <a:gdLst>
                <a:gd name="connsiteX0" fmla="*/ 101660 w 196463"/>
                <a:gd name="connsiteY0" fmla="*/ 9 h 190509"/>
                <a:gd name="connsiteX1" fmla="*/ 95250 w 196463"/>
                <a:gd name="connsiteY1" fmla="*/ 0 h 190509"/>
                <a:gd name="connsiteX2" fmla="*/ 0 w 196463"/>
                <a:gd name="connsiteY2" fmla="*/ 95250 h 190509"/>
                <a:gd name="connsiteX3" fmla="*/ 95250 w 196463"/>
                <a:gd name="connsiteY3" fmla="*/ 190500 h 190509"/>
                <a:gd name="connsiteX4" fmla="*/ 100765 w 196463"/>
                <a:gd name="connsiteY4" fmla="*/ 190509 h 190509"/>
                <a:gd name="connsiteX5" fmla="*/ 101222 w 196463"/>
                <a:gd name="connsiteY5" fmla="*/ 190509 h 190509"/>
                <a:gd name="connsiteX6" fmla="*/ 196463 w 196463"/>
                <a:gd name="connsiteY6" fmla="*/ 95707 h 190509"/>
                <a:gd name="connsiteX7" fmla="*/ 101660 w 196463"/>
                <a:gd name="connsiteY7" fmla="*/ 9 h 19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463" h="190509">
                  <a:moveTo>
                    <a:pt x="101660" y="9"/>
                  </a:moveTo>
                  <a:lnTo>
                    <a:pt x="95250" y="0"/>
                  </a:lnTo>
                  <a:cubicBezTo>
                    <a:pt x="42653" y="0"/>
                    <a:pt x="0" y="42643"/>
                    <a:pt x="0" y="95250"/>
                  </a:cubicBezTo>
                  <a:cubicBezTo>
                    <a:pt x="0" y="147857"/>
                    <a:pt x="42653" y="190500"/>
                    <a:pt x="95250" y="190500"/>
                  </a:cubicBezTo>
                  <a:lnTo>
                    <a:pt x="100765" y="190509"/>
                  </a:lnTo>
                  <a:cubicBezTo>
                    <a:pt x="100917" y="190509"/>
                    <a:pt x="101060" y="190509"/>
                    <a:pt x="101222" y="190509"/>
                  </a:cubicBezTo>
                  <a:cubicBezTo>
                    <a:pt x="153619" y="190509"/>
                    <a:pt x="196215" y="148161"/>
                    <a:pt x="196463" y="95707"/>
                  </a:cubicBezTo>
                  <a:cubicBezTo>
                    <a:pt x="196701" y="43101"/>
                    <a:pt x="154257" y="257"/>
                    <a:pt x="101660" y="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F252BCB8-4DE3-4220-A98F-ECC6BFE1A328}"/>
                </a:ext>
              </a:extLst>
            </p:cNvPr>
            <p:cNvSpPr/>
            <p:nvPr/>
          </p:nvSpPr>
          <p:spPr>
            <a:xfrm>
              <a:off x="5676919" y="3588174"/>
              <a:ext cx="838911" cy="1757417"/>
            </a:xfrm>
            <a:custGeom>
              <a:avLst/>
              <a:gdLst>
                <a:gd name="connsiteX0" fmla="*/ 784908 w 838911"/>
                <a:gd name="connsiteY0" fmla="*/ 1576300 h 1757417"/>
                <a:gd name="connsiteX1" fmla="*/ 190500 w 838911"/>
                <a:gd name="connsiteY1" fmla="*/ 631410 h 1757417"/>
                <a:gd name="connsiteX2" fmla="*/ 312620 w 838911"/>
                <a:gd name="connsiteY2" fmla="*/ 140006 h 1757417"/>
                <a:gd name="connsiteX3" fmla="*/ 273272 w 838911"/>
                <a:gd name="connsiteY3" fmla="*/ 11181 h 1757417"/>
                <a:gd name="connsiteX4" fmla="*/ 144447 w 838911"/>
                <a:gd name="connsiteY4" fmla="*/ 50528 h 1757417"/>
                <a:gd name="connsiteX5" fmla="*/ 0 w 838911"/>
                <a:gd name="connsiteY5" fmla="*/ 631410 h 1757417"/>
                <a:gd name="connsiteX6" fmla="*/ 195434 w 838911"/>
                <a:gd name="connsiteY6" fmla="*/ 1299351 h 1757417"/>
                <a:gd name="connsiteX7" fmla="*/ 702374 w 838911"/>
                <a:gd name="connsiteY7" fmla="*/ 1747998 h 1757417"/>
                <a:gd name="connsiteX8" fmla="*/ 743579 w 838911"/>
                <a:gd name="connsiteY8" fmla="*/ 1757418 h 1757417"/>
                <a:gd name="connsiteX9" fmla="*/ 829494 w 838911"/>
                <a:gd name="connsiteY9" fmla="*/ 1703421 h 1757417"/>
                <a:gd name="connsiteX10" fmla="*/ 784908 w 838911"/>
                <a:gd name="connsiteY10" fmla="*/ 1576300 h 17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911" h="1757417">
                  <a:moveTo>
                    <a:pt x="784908" y="1576300"/>
                  </a:moveTo>
                  <a:cubicBezTo>
                    <a:pt x="423815" y="1402707"/>
                    <a:pt x="190500" y="1031813"/>
                    <a:pt x="190500" y="631410"/>
                  </a:cubicBezTo>
                  <a:cubicBezTo>
                    <a:pt x="190500" y="460075"/>
                    <a:pt x="232734" y="290158"/>
                    <a:pt x="312620" y="140006"/>
                  </a:cubicBezTo>
                  <a:cubicBezTo>
                    <a:pt x="337328" y="93572"/>
                    <a:pt x="319716" y="35888"/>
                    <a:pt x="273272" y="11181"/>
                  </a:cubicBezTo>
                  <a:cubicBezTo>
                    <a:pt x="226847" y="-13528"/>
                    <a:pt x="169145" y="4084"/>
                    <a:pt x="144447" y="50528"/>
                  </a:cubicBezTo>
                  <a:cubicBezTo>
                    <a:pt x="49949" y="228122"/>
                    <a:pt x="0" y="428985"/>
                    <a:pt x="0" y="631410"/>
                  </a:cubicBezTo>
                  <a:cubicBezTo>
                    <a:pt x="0" y="869154"/>
                    <a:pt x="67580" y="1100117"/>
                    <a:pt x="195434" y="1299351"/>
                  </a:cubicBezTo>
                  <a:cubicBezTo>
                    <a:pt x="319859" y="1493232"/>
                    <a:pt x="495157" y="1648376"/>
                    <a:pt x="702374" y="1747998"/>
                  </a:cubicBezTo>
                  <a:cubicBezTo>
                    <a:pt x="715680" y="1754398"/>
                    <a:pt x="729739" y="1757418"/>
                    <a:pt x="743579" y="1757418"/>
                  </a:cubicBezTo>
                  <a:cubicBezTo>
                    <a:pt x="779050" y="1757418"/>
                    <a:pt x="813092" y="1737520"/>
                    <a:pt x="829494" y="1703421"/>
                  </a:cubicBezTo>
                  <a:cubicBezTo>
                    <a:pt x="852269" y="1656005"/>
                    <a:pt x="832323" y="1599093"/>
                    <a:pt x="784908" y="1576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608EACCD-59F8-4010-8505-F46DD3373B92}"/>
                </a:ext>
              </a:extLst>
            </p:cNvPr>
            <p:cNvSpPr/>
            <p:nvPr/>
          </p:nvSpPr>
          <p:spPr>
            <a:xfrm>
              <a:off x="6671099" y="5267315"/>
              <a:ext cx="196444" cy="190519"/>
            </a:xfrm>
            <a:custGeom>
              <a:avLst/>
              <a:gdLst>
                <a:gd name="connsiteX0" fmla="*/ 101195 w 196444"/>
                <a:gd name="connsiteY0" fmla="*/ 19 h 190519"/>
                <a:gd name="connsiteX1" fmla="*/ 95680 w 196444"/>
                <a:gd name="connsiteY1" fmla="*/ 0 h 190519"/>
                <a:gd name="connsiteX2" fmla="*/ 1 w 196444"/>
                <a:gd name="connsiteY2" fmla="*/ 94803 h 190519"/>
                <a:gd name="connsiteX3" fmla="*/ 94813 w 196444"/>
                <a:gd name="connsiteY3" fmla="*/ 190500 h 190519"/>
                <a:gd name="connsiteX4" fmla="*/ 101195 w 196444"/>
                <a:gd name="connsiteY4" fmla="*/ 190519 h 190519"/>
                <a:gd name="connsiteX5" fmla="*/ 196445 w 196444"/>
                <a:gd name="connsiteY5" fmla="*/ 95269 h 190519"/>
                <a:gd name="connsiteX6" fmla="*/ 101195 w 196444"/>
                <a:gd name="connsiteY6" fmla="*/ 19 h 19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444" h="190519">
                  <a:moveTo>
                    <a:pt x="101195" y="19"/>
                  </a:moveTo>
                  <a:lnTo>
                    <a:pt x="95680" y="0"/>
                  </a:lnTo>
                  <a:cubicBezTo>
                    <a:pt x="42835" y="-95"/>
                    <a:pt x="239" y="42187"/>
                    <a:pt x="1" y="94803"/>
                  </a:cubicBezTo>
                  <a:cubicBezTo>
                    <a:pt x="-247" y="147409"/>
                    <a:pt x="42216" y="190253"/>
                    <a:pt x="94813" y="190500"/>
                  </a:cubicBezTo>
                  <a:lnTo>
                    <a:pt x="101195" y="190519"/>
                  </a:lnTo>
                  <a:cubicBezTo>
                    <a:pt x="153792" y="190519"/>
                    <a:pt x="196445" y="147866"/>
                    <a:pt x="196445" y="95269"/>
                  </a:cubicBezTo>
                  <a:cubicBezTo>
                    <a:pt x="196445" y="42672"/>
                    <a:pt x="153792" y="19"/>
                    <a:pt x="101195" y="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8DCEAC97-A8FA-4F49-8B5E-049903ECAF58}"/>
                </a:ext>
              </a:extLst>
            </p:cNvPr>
            <p:cNvSpPr/>
            <p:nvPr/>
          </p:nvSpPr>
          <p:spPr>
            <a:xfrm>
              <a:off x="3657600" y="1019175"/>
              <a:ext cx="4876809" cy="4819659"/>
            </a:xfrm>
            <a:custGeom>
              <a:avLst/>
              <a:gdLst>
                <a:gd name="connsiteX0" fmla="*/ 3690071 w 4876809"/>
                <a:gd name="connsiteY0" fmla="*/ 1639900 h 4819659"/>
                <a:gd name="connsiteX1" fmla="*/ 3647751 w 4876809"/>
                <a:gd name="connsiteY1" fmla="*/ 1562100 h 4819659"/>
                <a:gd name="connsiteX2" fmla="*/ 3895725 w 4876809"/>
                <a:gd name="connsiteY2" fmla="*/ 1562100 h 4819659"/>
                <a:gd name="connsiteX3" fmla="*/ 4333875 w 4876809"/>
                <a:gd name="connsiteY3" fmla="*/ 1123950 h 4819659"/>
                <a:gd name="connsiteX4" fmla="*/ 3895725 w 4876809"/>
                <a:gd name="connsiteY4" fmla="*/ 685800 h 4819659"/>
                <a:gd name="connsiteX5" fmla="*/ 3132963 w 4876809"/>
                <a:gd name="connsiteY5" fmla="*/ 685800 h 4819659"/>
                <a:gd name="connsiteX6" fmla="*/ 3209925 w 4876809"/>
                <a:gd name="connsiteY6" fmla="*/ 438150 h 4819659"/>
                <a:gd name="connsiteX7" fmla="*/ 2771775 w 4876809"/>
                <a:gd name="connsiteY7" fmla="*/ 0 h 4819659"/>
                <a:gd name="connsiteX8" fmla="*/ 438150 w 4876809"/>
                <a:gd name="connsiteY8" fmla="*/ 0 h 4819659"/>
                <a:gd name="connsiteX9" fmla="*/ 0 w 4876809"/>
                <a:gd name="connsiteY9" fmla="*/ 438150 h 4819659"/>
                <a:gd name="connsiteX10" fmla="*/ 438150 w 4876809"/>
                <a:gd name="connsiteY10" fmla="*/ 876300 h 4819659"/>
                <a:gd name="connsiteX11" fmla="*/ 1200912 w 4876809"/>
                <a:gd name="connsiteY11" fmla="*/ 876300 h 4819659"/>
                <a:gd name="connsiteX12" fmla="*/ 1123950 w 4876809"/>
                <a:gd name="connsiteY12" fmla="*/ 1123950 h 4819659"/>
                <a:gd name="connsiteX13" fmla="*/ 1200912 w 4876809"/>
                <a:gd name="connsiteY13" fmla="*/ 1371600 h 4819659"/>
                <a:gd name="connsiteX14" fmla="*/ 952500 w 4876809"/>
                <a:gd name="connsiteY14" fmla="*/ 1371600 h 4819659"/>
                <a:gd name="connsiteX15" fmla="*/ 514350 w 4876809"/>
                <a:gd name="connsiteY15" fmla="*/ 1809750 h 4819659"/>
                <a:gd name="connsiteX16" fmla="*/ 680228 w 4876809"/>
                <a:gd name="connsiteY16" fmla="*/ 2152650 h 4819659"/>
                <a:gd name="connsiteX17" fmla="*/ 514350 w 4876809"/>
                <a:gd name="connsiteY17" fmla="*/ 2495550 h 4819659"/>
                <a:gd name="connsiteX18" fmla="*/ 680228 w 4876809"/>
                <a:gd name="connsiteY18" fmla="*/ 2838450 h 4819659"/>
                <a:gd name="connsiteX19" fmla="*/ 514350 w 4876809"/>
                <a:gd name="connsiteY19" fmla="*/ 3181350 h 4819659"/>
                <a:gd name="connsiteX20" fmla="*/ 680228 w 4876809"/>
                <a:gd name="connsiteY20" fmla="*/ 3524250 h 4819659"/>
                <a:gd name="connsiteX21" fmla="*/ 514350 w 4876809"/>
                <a:gd name="connsiteY21" fmla="*/ 3867150 h 4819659"/>
                <a:gd name="connsiteX22" fmla="*/ 952500 w 4876809"/>
                <a:gd name="connsiteY22" fmla="*/ 4305300 h 4819659"/>
                <a:gd name="connsiteX23" fmla="*/ 2075021 w 4876809"/>
                <a:gd name="connsiteY23" fmla="*/ 4305300 h 4819659"/>
                <a:gd name="connsiteX24" fmla="*/ 3257560 w 4876809"/>
                <a:gd name="connsiteY24" fmla="*/ 4819660 h 4819659"/>
                <a:gd name="connsiteX25" fmla="*/ 4876810 w 4876809"/>
                <a:gd name="connsiteY25" fmla="*/ 3200410 h 4819659"/>
                <a:gd name="connsiteX26" fmla="*/ 3690071 w 4876809"/>
                <a:gd name="connsiteY26" fmla="*/ 1639900 h 4819659"/>
                <a:gd name="connsiteX27" fmla="*/ 3895725 w 4876809"/>
                <a:gd name="connsiteY27" fmla="*/ 876300 h 4819659"/>
                <a:gd name="connsiteX28" fmla="*/ 4143375 w 4876809"/>
                <a:gd name="connsiteY28" fmla="*/ 1123950 h 4819659"/>
                <a:gd name="connsiteX29" fmla="*/ 3895725 w 4876809"/>
                <a:gd name="connsiteY29" fmla="*/ 1371600 h 4819659"/>
                <a:gd name="connsiteX30" fmla="*/ 3286125 w 4876809"/>
                <a:gd name="connsiteY30" fmla="*/ 1371600 h 4819659"/>
                <a:gd name="connsiteX31" fmla="*/ 1562100 w 4876809"/>
                <a:gd name="connsiteY31" fmla="*/ 1371600 h 4819659"/>
                <a:gd name="connsiteX32" fmla="*/ 1314450 w 4876809"/>
                <a:gd name="connsiteY32" fmla="*/ 1123950 h 4819659"/>
                <a:gd name="connsiteX33" fmla="*/ 1562100 w 4876809"/>
                <a:gd name="connsiteY33" fmla="*/ 876300 h 4819659"/>
                <a:gd name="connsiteX34" fmla="*/ 3895725 w 4876809"/>
                <a:gd name="connsiteY34" fmla="*/ 876300 h 4819659"/>
                <a:gd name="connsiteX35" fmla="*/ 438150 w 4876809"/>
                <a:gd name="connsiteY35" fmla="*/ 685800 h 4819659"/>
                <a:gd name="connsiteX36" fmla="*/ 190500 w 4876809"/>
                <a:gd name="connsiteY36" fmla="*/ 438150 h 4819659"/>
                <a:gd name="connsiteX37" fmla="*/ 438150 w 4876809"/>
                <a:gd name="connsiteY37" fmla="*/ 190500 h 4819659"/>
                <a:gd name="connsiteX38" fmla="*/ 2771775 w 4876809"/>
                <a:gd name="connsiteY38" fmla="*/ 190500 h 4819659"/>
                <a:gd name="connsiteX39" fmla="*/ 3019425 w 4876809"/>
                <a:gd name="connsiteY39" fmla="*/ 438150 h 4819659"/>
                <a:gd name="connsiteX40" fmla="*/ 2771775 w 4876809"/>
                <a:gd name="connsiteY40" fmla="*/ 685800 h 4819659"/>
                <a:gd name="connsiteX41" fmla="*/ 438150 w 4876809"/>
                <a:gd name="connsiteY41" fmla="*/ 685800 h 4819659"/>
                <a:gd name="connsiteX42" fmla="*/ 952500 w 4876809"/>
                <a:gd name="connsiteY42" fmla="*/ 1562100 h 4819659"/>
                <a:gd name="connsiteX43" fmla="*/ 3286125 w 4876809"/>
                <a:gd name="connsiteY43" fmla="*/ 1562100 h 4819659"/>
                <a:gd name="connsiteX44" fmla="*/ 3394186 w 4876809"/>
                <a:gd name="connsiteY44" fmla="*/ 1586979 h 4819659"/>
                <a:gd name="connsiteX45" fmla="*/ 3257560 w 4876809"/>
                <a:gd name="connsiteY45" fmla="*/ 1581160 h 4819659"/>
                <a:gd name="connsiteX46" fmla="*/ 2111712 w 4876809"/>
                <a:gd name="connsiteY46" fmla="*/ 2057400 h 4819659"/>
                <a:gd name="connsiteX47" fmla="*/ 952500 w 4876809"/>
                <a:gd name="connsiteY47" fmla="*/ 2057400 h 4819659"/>
                <a:gd name="connsiteX48" fmla="*/ 704850 w 4876809"/>
                <a:gd name="connsiteY48" fmla="*/ 1809750 h 4819659"/>
                <a:gd name="connsiteX49" fmla="*/ 952500 w 4876809"/>
                <a:gd name="connsiteY49" fmla="*/ 1562100 h 4819659"/>
                <a:gd name="connsiteX50" fmla="*/ 952500 w 4876809"/>
                <a:gd name="connsiteY50" fmla="*/ 2247900 h 4819659"/>
                <a:gd name="connsiteX51" fmla="*/ 1948958 w 4876809"/>
                <a:gd name="connsiteY51" fmla="*/ 2247900 h 4819659"/>
                <a:gd name="connsiteX52" fmla="*/ 1704137 w 4876809"/>
                <a:gd name="connsiteY52" fmla="*/ 2743200 h 4819659"/>
                <a:gd name="connsiteX53" fmla="*/ 952500 w 4876809"/>
                <a:gd name="connsiteY53" fmla="*/ 2743200 h 4819659"/>
                <a:gd name="connsiteX54" fmla="*/ 704850 w 4876809"/>
                <a:gd name="connsiteY54" fmla="*/ 2495550 h 4819659"/>
                <a:gd name="connsiteX55" fmla="*/ 952500 w 4876809"/>
                <a:gd name="connsiteY55" fmla="*/ 2247900 h 4819659"/>
                <a:gd name="connsiteX56" fmla="*/ 952500 w 4876809"/>
                <a:gd name="connsiteY56" fmla="*/ 2933700 h 4819659"/>
                <a:gd name="connsiteX57" fmla="*/ 1660398 w 4876809"/>
                <a:gd name="connsiteY57" fmla="*/ 2933700 h 4819659"/>
                <a:gd name="connsiteX58" fmla="*/ 1638310 w 4876809"/>
                <a:gd name="connsiteY58" fmla="*/ 3200410 h 4819659"/>
                <a:gd name="connsiteX59" fmla="*/ 1654521 w 4876809"/>
                <a:gd name="connsiteY59" fmla="*/ 3429000 h 4819659"/>
                <a:gd name="connsiteX60" fmla="*/ 952500 w 4876809"/>
                <a:gd name="connsiteY60" fmla="*/ 3429000 h 4819659"/>
                <a:gd name="connsiteX61" fmla="*/ 704850 w 4876809"/>
                <a:gd name="connsiteY61" fmla="*/ 3181350 h 4819659"/>
                <a:gd name="connsiteX62" fmla="*/ 952500 w 4876809"/>
                <a:gd name="connsiteY62" fmla="*/ 2933700 h 4819659"/>
                <a:gd name="connsiteX63" fmla="*/ 952500 w 4876809"/>
                <a:gd name="connsiteY63" fmla="*/ 4114800 h 4819659"/>
                <a:gd name="connsiteX64" fmla="*/ 704850 w 4876809"/>
                <a:gd name="connsiteY64" fmla="*/ 3867150 h 4819659"/>
                <a:gd name="connsiteX65" fmla="*/ 952500 w 4876809"/>
                <a:gd name="connsiteY65" fmla="*/ 3619500 h 4819659"/>
                <a:gd name="connsiteX66" fmla="*/ 1693412 w 4876809"/>
                <a:gd name="connsiteY66" fmla="*/ 3619500 h 4819659"/>
                <a:gd name="connsiteX67" fmla="*/ 1921945 w 4876809"/>
                <a:gd name="connsiteY67" fmla="*/ 4114800 h 4819659"/>
                <a:gd name="connsiteX68" fmla="*/ 952500 w 4876809"/>
                <a:gd name="connsiteY68" fmla="*/ 4114800 h 4819659"/>
                <a:gd name="connsiteX69" fmla="*/ 3257560 w 4876809"/>
                <a:gd name="connsiteY69" fmla="*/ 4629160 h 4819659"/>
                <a:gd name="connsiteX70" fmla="*/ 1828810 w 4876809"/>
                <a:gd name="connsiteY70" fmla="*/ 3200410 h 4819659"/>
                <a:gd name="connsiteX71" fmla="*/ 3257560 w 4876809"/>
                <a:gd name="connsiteY71" fmla="*/ 1771660 h 4819659"/>
                <a:gd name="connsiteX72" fmla="*/ 4686310 w 4876809"/>
                <a:gd name="connsiteY72" fmla="*/ 3200410 h 4819659"/>
                <a:gd name="connsiteX73" fmla="*/ 3257560 w 4876809"/>
                <a:gd name="connsiteY73" fmla="*/ 4629160 h 48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876809" h="4819659">
                  <a:moveTo>
                    <a:pt x="3690071" y="1639900"/>
                  </a:moveTo>
                  <a:cubicBezTo>
                    <a:pt x="3678479" y="1612278"/>
                    <a:pt x="3664277" y="1586246"/>
                    <a:pt x="3647751" y="1562100"/>
                  </a:cubicBezTo>
                  <a:lnTo>
                    <a:pt x="3895725" y="1562100"/>
                  </a:lnTo>
                  <a:cubicBezTo>
                    <a:pt x="4137317" y="1562100"/>
                    <a:pt x="4333875" y="1365542"/>
                    <a:pt x="4333875" y="1123950"/>
                  </a:cubicBezTo>
                  <a:cubicBezTo>
                    <a:pt x="4333875" y="882358"/>
                    <a:pt x="4137317" y="685800"/>
                    <a:pt x="3895725" y="685800"/>
                  </a:cubicBezTo>
                  <a:lnTo>
                    <a:pt x="3132963" y="685800"/>
                  </a:lnTo>
                  <a:cubicBezTo>
                    <a:pt x="3181455" y="615296"/>
                    <a:pt x="3209925" y="530000"/>
                    <a:pt x="3209925" y="438150"/>
                  </a:cubicBezTo>
                  <a:cubicBezTo>
                    <a:pt x="3209925" y="196558"/>
                    <a:pt x="3013367" y="0"/>
                    <a:pt x="2771775" y="0"/>
                  </a:cubicBezTo>
                  <a:lnTo>
                    <a:pt x="438150" y="0"/>
                  </a:lnTo>
                  <a:cubicBezTo>
                    <a:pt x="196558" y="0"/>
                    <a:pt x="0" y="196558"/>
                    <a:pt x="0" y="438150"/>
                  </a:cubicBezTo>
                  <a:cubicBezTo>
                    <a:pt x="0" y="679742"/>
                    <a:pt x="196558" y="876300"/>
                    <a:pt x="438150" y="876300"/>
                  </a:cubicBezTo>
                  <a:lnTo>
                    <a:pt x="1200912" y="876300"/>
                  </a:lnTo>
                  <a:cubicBezTo>
                    <a:pt x="1152420" y="946804"/>
                    <a:pt x="1123950" y="1032100"/>
                    <a:pt x="1123950" y="1123950"/>
                  </a:cubicBezTo>
                  <a:cubicBezTo>
                    <a:pt x="1123950" y="1215800"/>
                    <a:pt x="1152411" y="1301096"/>
                    <a:pt x="1200912" y="1371600"/>
                  </a:cubicBezTo>
                  <a:lnTo>
                    <a:pt x="952500" y="1371600"/>
                  </a:lnTo>
                  <a:cubicBezTo>
                    <a:pt x="710908" y="1371600"/>
                    <a:pt x="514350" y="1568158"/>
                    <a:pt x="514350" y="1809750"/>
                  </a:cubicBezTo>
                  <a:cubicBezTo>
                    <a:pt x="514350" y="1948501"/>
                    <a:pt x="579253" y="2072316"/>
                    <a:pt x="680228" y="2152650"/>
                  </a:cubicBezTo>
                  <a:cubicBezTo>
                    <a:pt x="579253" y="2232984"/>
                    <a:pt x="514350" y="2356799"/>
                    <a:pt x="514350" y="2495550"/>
                  </a:cubicBezTo>
                  <a:cubicBezTo>
                    <a:pt x="514350" y="2634301"/>
                    <a:pt x="579253" y="2758116"/>
                    <a:pt x="680228" y="2838450"/>
                  </a:cubicBezTo>
                  <a:cubicBezTo>
                    <a:pt x="579253" y="2918784"/>
                    <a:pt x="514350" y="3042600"/>
                    <a:pt x="514350" y="3181350"/>
                  </a:cubicBezTo>
                  <a:cubicBezTo>
                    <a:pt x="514350" y="3320101"/>
                    <a:pt x="579253" y="3443916"/>
                    <a:pt x="680228" y="3524250"/>
                  </a:cubicBezTo>
                  <a:cubicBezTo>
                    <a:pt x="579253" y="3604584"/>
                    <a:pt x="514350" y="3728400"/>
                    <a:pt x="514350" y="3867150"/>
                  </a:cubicBezTo>
                  <a:cubicBezTo>
                    <a:pt x="514350" y="4108742"/>
                    <a:pt x="710908" y="4305300"/>
                    <a:pt x="952500" y="4305300"/>
                  </a:cubicBezTo>
                  <a:lnTo>
                    <a:pt x="2075021" y="4305300"/>
                  </a:lnTo>
                  <a:cubicBezTo>
                    <a:pt x="2370734" y="4621597"/>
                    <a:pt x="2791416" y="4819660"/>
                    <a:pt x="3257560" y="4819660"/>
                  </a:cubicBezTo>
                  <a:cubicBezTo>
                    <a:pt x="4150414" y="4819660"/>
                    <a:pt x="4876810" y="4093264"/>
                    <a:pt x="4876810" y="3200410"/>
                  </a:cubicBezTo>
                  <a:cubicBezTo>
                    <a:pt x="4876810" y="2457298"/>
                    <a:pt x="4373604" y="1829591"/>
                    <a:pt x="3690071" y="1639900"/>
                  </a:cubicBezTo>
                  <a:close/>
                  <a:moveTo>
                    <a:pt x="3895725" y="876300"/>
                  </a:moveTo>
                  <a:cubicBezTo>
                    <a:pt x="4032285" y="876300"/>
                    <a:pt x="4143375" y="987400"/>
                    <a:pt x="4143375" y="1123950"/>
                  </a:cubicBezTo>
                  <a:cubicBezTo>
                    <a:pt x="4143375" y="1260500"/>
                    <a:pt x="4032285" y="1371600"/>
                    <a:pt x="3895725" y="1371600"/>
                  </a:cubicBezTo>
                  <a:lnTo>
                    <a:pt x="3286125" y="1371600"/>
                  </a:lnTo>
                  <a:lnTo>
                    <a:pt x="1562100" y="1371600"/>
                  </a:lnTo>
                  <a:cubicBezTo>
                    <a:pt x="1425540" y="1371600"/>
                    <a:pt x="1314450" y="1260500"/>
                    <a:pt x="1314450" y="1123950"/>
                  </a:cubicBezTo>
                  <a:cubicBezTo>
                    <a:pt x="1314450" y="987400"/>
                    <a:pt x="1425540" y="876300"/>
                    <a:pt x="1562100" y="876300"/>
                  </a:cubicBezTo>
                  <a:lnTo>
                    <a:pt x="3895725" y="876300"/>
                  </a:lnTo>
                  <a:close/>
                  <a:moveTo>
                    <a:pt x="438150" y="685800"/>
                  </a:moveTo>
                  <a:cubicBezTo>
                    <a:pt x="301590" y="685800"/>
                    <a:pt x="190500" y="574700"/>
                    <a:pt x="190500" y="438150"/>
                  </a:cubicBezTo>
                  <a:cubicBezTo>
                    <a:pt x="190500" y="301600"/>
                    <a:pt x="301590" y="190500"/>
                    <a:pt x="438150" y="190500"/>
                  </a:cubicBezTo>
                  <a:lnTo>
                    <a:pt x="2771775" y="190500"/>
                  </a:lnTo>
                  <a:cubicBezTo>
                    <a:pt x="2908335" y="190500"/>
                    <a:pt x="3019425" y="301600"/>
                    <a:pt x="3019425" y="438150"/>
                  </a:cubicBezTo>
                  <a:cubicBezTo>
                    <a:pt x="3019425" y="574700"/>
                    <a:pt x="2908335" y="685800"/>
                    <a:pt x="2771775" y="685800"/>
                  </a:cubicBezTo>
                  <a:lnTo>
                    <a:pt x="438150" y="685800"/>
                  </a:lnTo>
                  <a:close/>
                  <a:moveTo>
                    <a:pt x="952500" y="1562100"/>
                  </a:moveTo>
                  <a:lnTo>
                    <a:pt x="3286125" y="1562100"/>
                  </a:lnTo>
                  <a:cubicBezTo>
                    <a:pt x="3324492" y="1562100"/>
                    <a:pt x="3361230" y="1571016"/>
                    <a:pt x="3394186" y="1586979"/>
                  </a:cubicBezTo>
                  <a:cubicBezTo>
                    <a:pt x="3349133" y="1583198"/>
                    <a:pt x="3303585" y="1581160"/>
                    <a:pt x="3257560" y="1581160"/>
                  </a:cubicBezTo>
                  <a:cubicBezTo>
                    <a:pt x="2810409" y="1581160"/>
                    <a:pt x="2405025" y="1763363"/>
                    <a:pt x="2111712" y="2057400"/>
                  </a:cubicBezTo>
                  <a:lnTo>
                    <a:pt x="952500" y="2057400"/>
                  </a:lnTo>
                  <a:cubicBezTo>
                    <a:pt x="815950" y="2057400"/>
                    <a:pt x="704850" y="1946300"/>
                    <a:pt x="704850" y="1809750"/>
                  </a:cubicBezTo>
                  <a:cubicBezTo>
                    <a:pt x="704850" y="1673200"/>
                    <a:pt x="815950" y="1562100"/>
                    <a:pt x="952500" y="1562100"/>
                  </a:cubicBezTo>
                  <a:close/>
                  <a:moveTo>
                    <a:pt x="952500" y="2247900"/>
                  </a:moveTo>
                  <a:lnTo>
                    <a:pt x="1948958" y="2247900"/>
                  </a:lnTo>
                  <a:cubicBezTo>
                    <a:pt x="1840830" y="2396042"/>
                    <a:pt x="1757229" y="2563130"/>
                    <a:pt x="1704137" y="2743200"/>
                  </a:cubicBezTo>
                  <a:lnTo>
                    <a:pt x="952500" y="2743200"/>
                  </a:lnTo>
                  <a:cubicBezTo>
                    <a:pt x="815940" y="2743200"/>
                    <a:pt x="704850" y="2632110"/>
                    <a:pt x="704850" y="2495550"/>
                  </a:cubicBezTo>
                  <a:cubicBezTo>
                    <a:pt x="704850" y="2359000"/>
                    <a:pt x="815940" y="2247900"/>
                    <a:pt x="952500" y="2247900"/>
                  </a:cubicBezTo>
                  <a:close/>
                  <a:moveTo>
                    <a:pt x="952500" y="2933700"/>
                  </a:moveTo>
                  <a:lnTo>
                    <a:pt x="1660398" y="2933700"/>
                  </a:lnTo>
                  <a:cubicBezTo>
                    <a:pt x="1645949" y="3020502"/>
                    <a:pt x="1638310" y="3109570"/>
                    <a:pt x="1638310" y="3200410"/>
                  </a:cubicBezTo>
                  <a:cubicBezTo>
                    <a:pt x="1638310" y="3278000"/>
                    <a:pt x="1643920" y="3354296"/>
                    <a:pt x="1654521" y="3429000"/>
                  </a:cubicBezTo>
                  <a:lnTo>
                    <a:pt x="952500" y="3429000"/>
                  </a:lnTo>
                  <a:cubicBezTo>
                    <a:pt x="815940" y="3429000"/>
                    <a:pt x="704850" y="3317910"/>
                    <a:pt x="704850" y="3181350"/>
                  </a:cubicBezTo>
                  <a:cubicBezTo>
                    <a:pt x="704850" y="3044790"/>
                    <a:pt x="815940" y="2933700"/>
                    <a:pt x="952500" y="2933700"/>
                  </a:cubicBezTo>
                  <a:close/>
                  <a:moveTo>
                    <a:pt x="952500" y="4114800"/>
                  </a:moveTo>
                  <a:cubicBezTo>
                    <a:pt x="815940" y="4114800"/>
                    <a:pt x="704850" y="4003710"/>
                    <a:pt x="704850" y="3867150"/>
                  </a:cubicBezTo>
                  <a:cubicBezTo>
                    <a:pt x="704850" y="3730590"/>
                    <a:pt x="815940" y="3619500"/>
                    <a:pt x="952500" y="3619500"/>
                  </a:cubicBezTo>
                  <a:lnTo>
                    <a:pt x="1693412" y="3619500"/>
                  </a:lnTo>
                  <a:cubicBezTo>
                    <a:pt x="1741475" y="3798694"/>
                    <a:pt x="1819551" y="3965696"/>
                    <a:pt x="1921945" y="4114800"/>
                  </a:cubicBezTo>
                  <a:lnTo>
                    <a:pt x="952500" y="4114800"/>
                  </a:lnTo>
                  <a:close/>
                  <a:moveTo>
                    <a:pt x="3257560" y="4629160"/>
                  </a:moveTo>
                  <a:cubicBezTo>
                    <a:pt x="2469747" y="4629160"/>
                    <a:pt x="1828810" y="3988222"/>
                    <a:pt x="1828810" y="3200410"/>
                  </a:cubicBezTo>
                  <a:cubicBezTo>
                    <a:pt x="1828810" y="2412597"/>
                    <a:pt x="2469747" y="1771660"/>
                    <a:pt x="3257560" y="1771660"/>
                  </a:cubicBezTo>
                  <a:cubicBezTo>
                    <a:pt x="4045372" y="1771660"/>
                    <a:pt x="4686310" y="2412597"/>
                    <a:pt x="4686310" y="3200410"/>
                  </a:cubicBezTo>
                  <a:cubicBezTo>
                    <a:pt x="4686310" y="3988222"/>
                    <a:pt x="4045372" y="4629160"/>
                    <a:pt x="3257560" y="4629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CA8B97EB-6D2C-40CD-A8A5-BA7418633743}"/>
              </a:ext>
            </a:extLst>
          </p:cNvPr>
          <p:cNvSpPr txBox="1">
            <a:spLocks/>
          </p:cNvSpPr>
          <p:nvPr/>
        </p:nvSpPr>
        <p:spPr>
          <a:xfrm>
            <a:off x="1719720" y="410874"/>
            <a:ext cx="9205913" cy="695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2247900" algn="l"/>
              </a:tabLst>
            </a:pPr>
            <a:r>
              <a:rPr lang="pt-BR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Financiamento Reembolsável e Não Reembolsável – DF/RIDE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CCF6BBB-D122-488B-8630-F884B15000CB}"/>
              </a:ext>
            </a:extLst>
          </p:cNvPr>
          <p:cNvSpPr/>
          <p:nvPr/>
        </p:nvSpPr>
        <p:spPr>
          <a:xfrm>
            <a:off x="528054" y="5978665"/>
            <a:ext cx="2052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Microdados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B571A10-28C0-48FD-8684-E5CFEB9EDEAB}"/>
              </a:ext>
            </a:extLst>
          </p:cNvPr>
          <p:cNvSpPr/>
          <p:nvPr/>
        </p:nvSpPr>
        <p:spPr>
          <a:xfrm>
            <a:off x="7525923" y="5978665"/>
            <a:ext cx="2052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Microdados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0255EAC6-7688-41A6-AC68-41751DE8D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4" y="2392449"/>
            <a:ext cx="6545846" cy="34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13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FD3272A-2214-44E4-96DD-C71F2DBB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A72D80-15D6-4302-BDA8-AFC84DE1E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2C7D6D3-8CD5-444B-923B-7C3DF1E13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2702403"/>
            <a:ext cx="8858252" cy="23876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Evasão e Permanência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5C62719-906F-40C1-8C6D-52B2E9082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18368"/>
          <a:stretch/>
        </p:blipFill>
        <p:spPr>
          <a:xfrm>
            <a:off x="3086911" y="-1"/>
            <a:ext cx="6018178" cy="2538919"/>
          </a:xfrm>
          <a:custGeom>
            <a:avLst/>
            <a:gdLst>
              <a:gd name="connsiteX0" fmla="*/ 0 w 6018178"/>
              <a:gd name="connsiteY0" fmla="*/ 0 h 2538919"/>
              <a:gd name="connsiteX1" fmla="*/ 6018178 w 6018178"/>
              <a:gd name="connsiteY1" fmla="*/ 0 h 2538919"/>
              <a:gd name="connsiteX2" fmla="*/ 6018178 w 6018178"/>
              <a:gd name="connsiteY2" fmla="*/ 2115757 h 2538919"/>
              <a:gd name="connsiteX3" fmla="*/ 5595016 w 6018178"/>
              <a:gd name="connsiteY3" fmla="*/ 2538919 h 2538919"/>
              <a:gd name="connsiteX4" fmla="*/ 423162 w 6018178"/>
              <a:gd name="connsiteY4" fmla="*/ 2538919 h 2538919"/>
              <a:gd name="connsiteX5" fmla="*/ 0 w 6018178"/>
              <a:gd name="connsiteY5" fmla="*/ 2115757 h 253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178" h="2538919">
                <a:moveTo>
                  <a:pt x="0" y="0"/>
                </a:moveTo>
                <a:lnTo>
                  <a:pt x="6018178" y="0"/>
                </a:lnTo>
                <a:lnTo>
                  <a:pt x="6018178" y="2115757"/>
                </a:lnTo>
                <a:cubicBezTo>
                  <a:pt x="6018178" y="2349463"/>
                  <a:pt x="5828722" y="2538919"/>
                  <a:pt x="5595016" y="2538919"/>
                </a:cubicBezTo>
                <a:lnTo>
                  <a:pt x="423162" y="2538919"/>
                </a:lnTo>
                <a:cubicBezTo>
                  <a:pt x="189456" y="2538919"/>
                  <a:pt x="0" y="2349463"/>
                  <a:pt x="0" y="211575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6841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8E819E14-1D9F-4AED-9F81-AAB58A5420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261E6B5-873E-452C-8357-514D2CA6E194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8903229" y="6237686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D68B6D0-D1CB-432A-809F-7B14151AAB47}"/>
              </a:ext>
            </a:extLst>
          </p:cNvPr>
          <p:cNvSpPr/>
          <p:nvPr/>
        </p:nvSpPr>
        <p:spPr>
          <a:xfrm>
            <a:off x="509334" y="474966"/>
            <a:ext cx="7758366" cy="108713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 de matrículas e tipo de evasão nos cursos das áreas de interesse – Brasil, DF e Estados selecionados. 2019</a:t>
            </a:r>
          </a:p>
        </p:txBody>
      </p:sp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E1C1E210-C389-42D5-AE16-3783AE40F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71" y="1775500"/>
            <a:ext cx="7011458" cy="475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9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D4114B63-DD16-4A82-9C64-0EC2B5601B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0BD57B7-4A71-48A8-92FF-5C22AC9932CF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79017"/>
              </p:ext>
            </p:extLst>
          </p:nvPr>
        </p:nvGraphicFramePr>
        <p:xfrm>
          <a:off x="324215" y="1783460"/>
          <a:ext cx="8530389" cy="454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tângulo 1"/>
          <p:cNvSpPr/>
          <p:nvPr/>
        </p:nvSpPr>
        <p:spPr>
          <a:xfrm>
            <a:off x="8470230" y="793267"/>
            <a:ext cx="3312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400" dirty="0"/>
          </a:p>
        </p:txBody>
      </p:sp>
      <p:sp>
        <p:nvSpPr>
          <p:cNvPr id="6" name="Retângulo 5"/>
          <p:cNvSpPr/>
          <p:nvPr/>
        </p:nvSpPr>
        <p:spPr>
          <a:xfrm>
            <a:off x="465789" y="6343657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F2069C7-F759-4B5B-A5D9-51D4E3199C6D}"/>
              </a:ext>
            </a:extLst>
          </p:cNvPr>
          <p:cNvSpPr/>
          <p:nvPr/>
        </p:nvSpPr>
        <p:spPr>
          <a:xfrm>
            <a:off x="509334" y="474966"/>
            <a:ext cx="9739566" cy="108713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percentual de matrículas trancadas, desvinculadas 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tranferências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nos cursos das áreas de interesse – Brasil, DF e Estados selecionados - 2019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4BA5FBE-895B-49DD-97CE-0E64A0112BA0}"/>
              </a:ext>
            </a:extLst>
          </p:cNvPr>
          <p:cNvSpPr/>
          <p:nvPr/>
        </p:nvSpPr>
        <p:spPr>
          <a:xfrm>
            <a:off x="8803804" y="1864204"/>
            <a:ext cx="3155585" cy="4606063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 apresentou maior número de matrículas trancadas e desvinculadas nos cursos das áreas de interesse do que nos demais Estados.  Observa-se também um aumento percentual entre 2015 e 2019. No primeiro ano, tínhamos cerca de 17,11% de matrículas trancadas e 25,24% de desvinculadas, e em 2019 estes percentuais passaram para 21,06% e 34, 8%, respectivamente. </a:t>
            </a:r>
          </a:p>
        </p:txBody>
      </p:sp>
    </p:spTree>
    <p:extLst>
      <p:ext uri="{BB962C8B-B14F-4D97-AF65-F5344CB8AC3E}">
        <p14:creationId xmlns:p14="http://schemas.microsoft.com/office/powerpoint/2010/main" val="1054517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65DFE95A-1B0A-42F7-8CD8-AC0B7CD946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6B08678-EA0F-4F16-80F1-CA1040CD5925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573558"/>
              </p:ext>
            </p:extLst>
          </p:nvPr>
        </p:nvGraphicFramePr>
        <p:xfrm>
          <a:off x="1921042" y="1823065"/>
          <a:ext cx="8349915" cy="4559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tângulo 5"/>
          <p:cNvSpPr/>
          <p:nvPr/>
        </p:nvSpPr>
        <p:spPr>
          <a:xfrm>
            <a:off x="2815036" y="6198369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CenSup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4FA2403-103C-4633-AEB7-DF668A8B5363}"/>
              </a:ext>
            </a:extLst>
          </p:cNvPr>
          <p:cNvSpPr/>
          <p:nvPr/>
        </p:nvSpPr>
        <p:spPr>
          <a:xfrm>
            <a:off x="509334" y="474966"/>
            <a:ext cx="7059866" cy="108713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Cursos nas áreas de interesse com maiores índices de matrículas trancadas e desvinculadas – DF. 2019</a:t>
            </a:r>
          </a:p>
        </p:txBody>
      </p:sp>
    </p:spTree>
    <p:extLst>
      <p:ext uri="{BB962C8B-B14F-4D97-AF65-F5344CB8AC3E}">
        <p14:creationId xmlns:p14="http://schemas.microsoft.com/office/powerpoint/2010/main" val="2101933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FD3272A-2214-44E4-96DD-C71F2DBB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A72D80-15D6-4302-BDA8-AFC84DE1E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2C7D6D3-8CD5-444B-923B-7C3DF1E13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2702403"/>
            <a:ext cx="10414002" cy="23876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do Mercado de Trabalho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09EEE83-424F-40C7-9906-E7618A34037E}"/>
              </a:ext>
            </a:extLst>
          </p:cNvPr>
          <p:cNvSpPr/>
          <p:nvPr/>
        </p:nvSpPr>
        <p:spPr>
          <a:xfrm>
            <a:off x="3909392" y="5322439"/>
            <a:ext cx="4373215" cy="64739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Distrito Federal e RIDE/DF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5C62719-906F-40C1-8C6D-52B2E9082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18368"/>
          <a:stretch/>
        </p:blipFill>
        <p:spPr>
          <a:xfrm>
            <a:off x="3086911" y="-1"/>
            <a:ext cx="6018178" cy="2538919"/>
          </a:xfrm>
          <a:custGeom>
            <a:avLst/>
            <a:gdLst>
              <a:gd name="connsiteX0" fmla="*/ 0 w 6018178"/>
              <a:gd name="connsiteY0" fmla="*/ 0 h 2538919"/>
              <a:gd name="connsiteX1" fmla="*/ 6018178 w 6018178"/>
              <a:gd name="connsiteY1" fmla="*/ 0 h 2538919"/>
              <a:gd name="connsiteX2" fmla="*/ 6018178 w 6018178"/>
              <a:gd name="connsiteY2" fmla="*/ 2115757 h 2538919"/>
              <a:gd name="connsiteX3" fmla="*/ 5595016 w 6018178"/>
              <a:gd name="connsiteY3" fmla="*/ 2538919 h 2538919"/>
              <a:gd name="connsiteX4" fmla="*/ 423162 w 6018178"/>
              <a:gd name="connsiteY4" fmla="*/ 2538919 h 2538919"/>
              <a:gd name="connsiteX5" fmla="*/ 0 w 6018178"/>
              <a:gd name="connsiteY5" fmla="*/ 2115757 h 253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178" h="2538919">
                <a:moveTo>
                  <a:pt x="0" y="0"/>
                </a:moveTo>
                <a:lnTo>
                  <a:pt x="6018178" y="0"/>
                </a:lnTo>
                <a:lnTo>
                  <a:pt x="6018178" y="2115757"/>
                </a:lnTo>
                <a:cubicBezTo>
                  <a:pt x="6018178" y="2349463"/>
                  <a:pt x="5828722" y="2538919"/>
                  <a:pt x="5595016" y="2538919"/>
                </a:cubicBezTo>
                <a:lnTo>
                  <a:pt x="423162" y="2538919"/>
                </a:lnTo>
                <a:cubicBezTo>
                  <a:pt x="189456" y="2538919"/>
                  <a:pt x="0" y="2349463"/>
                  <a:pt x="0" y="211575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7855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FD3272A-2214-44E4-96DD-C71F2DBB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A72D80-15D6-4302-BDA8-AFC84DE1E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5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28A4981-B6E3-4724-B1B6-9672285EDDF1}"/>
              </a:ext>
            </a:extLst>
          </p:cNvPr>
          <p:cNvSpPr/>
          <p:nvPr/>
        </p:nvSpPr>
        <p:spPr>
          <a:xfrm>
            <a:off x="1419225" y="1740694"/>
            <a:ext cx="8207375" cy="3376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Interno Bruto segundo os setores e as atividades econômicas - Distrito Federal - 2010-2018;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Índices de Ocupação e Desemprego - Taxas de Desemprego - por sexo, faixa etária e Grupo de Renda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Percentual da população de municípios da RIDE que trabalham no DF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7C49F0B-49AD-4C2F-B763-83B7E37EF762}"/>
              </a:ext>
            </a:extLst>
          </p:cNvPr>
          <p:cNvSpPr txBox="1">
            <a:spLocks/>
          </p:cNvSpPr>
          <p:nvPr/>
        </p:nvSpPr>
        <p:spPr>
          <a:xfrm>
            <a:off x="2768601" y="0"/>
            <a:ext cx="6654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247900" algn="l"/>
              </a:tabLst>
            </a:pPr>
            <a:r>
              <a:rPr lang="pt-BR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|  Caracterização do Mercado de Trabalho  |</a:t>
            </a:r>
            <a:endParaRPr lang="pt-BR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354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B51A8E9C-7BCC-4B07-8172-C0AC2C6D09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35630DA-7EDD-4457-9D31-88109B474CFF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074837" y="6241489"/>
            <a:ext cx="12282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/>
              <a:t>Fonte: Codeplan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206DE2C-95CB-4FAA-8F42-D2BA25EC798C}"/>
              </a:ext>
            </a:extLst>
          </p:cNvPr>
          <p:cNvSpPr txBox="1">
            <a:spLocks/>
          </p:cNvSpPr>
          <p:nvPr/>
        </p:nvSpPr>
        <p:spPr>
          <a:xfrm>
            <a:off x="2768601" y="0"/>
            <a:ext cx="6654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247900" algn="l"/>
              </a:tabLst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|  Caracterização do Mercado de Trabalho  |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AE0DE05-90E1-42A2-893C-0B5B9E32FC42}"/>
              </a:ext>
            </a:extLst>
          </p:cNvPr>
          <p:cNvSpPr/>
          <p:nvPr/>
        </p:nvSpPr>
        <p:spPr>
          <a:xfrm>
            <a:off x="509334" y="973428"/>
            <a:ext cx="1048886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Estimativa de ocupação, por Setor de atividade – DF. 2010 a 2021 (em 1000 pessoas)</a:t>
            </a:r>
          </a:p>
        </p:txBody>
      </p:sp>
      <p:pic>
        <p:nvPicPr>
          <p:cNvPr id="17" name="Imagem 16" descr="Tabela&#10;&#10;Descrição gerada automaticamente">
            <a:extLst>
              <a:ext uri="{FF2B5EF4-FFF2-40B4-BE49-F238E27FC236}">
                <a16:creationId xmlns:a16="http://schemas.microsoft.com/office/drawing/2014/main" id="{E8FC4A53-D59A-4084-BFA4-43A34CAEB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910100"/>
            <a:ext cx="10007600" cy="42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1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6178870-EB3F-4969-83A7-92E6404AF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42B7B65-29FF-49A5-B816-BAA2A61E7325}"/>
              </a:ext>
            </a:extLst>
          </p:cNvPr>
          <p:cNvSpPr/>
          <p:nvPr/>
        </p:nvSpPr>
        <p:spPr>
          <a:xfrm>
            <a:off x="2560845" y="525663"/>
            <a:ext cx="5449679" cy="102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Geral</a:t>
            </a:r>
            <a:endParaRPr lang="pt-BR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C996CB-FC0D-4C6C-B96A-FC8CA7938E0D}"/>
              </a:ext>
            </a:extLst>
          </p:cNvPr>
          <p:cNvCxnSpPr>
            <a:cxnSpLocks/>
          </p:cNvCxnSpPr>
          <p:nvPr/>
        </p:nvCxnSpPr>
        <p:spPr>
          <a:xfrm flipH="1">
            <a:off x="-923925" y="1256846"/>
            <a:ext cx="311329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40D6B95-A422-4026-A405-3F771CC25F8E}"/>
              </a:ext>
            </a:extLst>
          </p:cNvPr>
          <p:cNvCxnSpPr>
            <a:cxnSpLocks/>
          </p:cNvCxnSpPr>
          <p:nvPr/>
        </p:nvCxnSpPr>
        <p:spPr>
          <a:xfrm flipH="1">
            <a:off x="3676650" y="6381296"/>
            <a:ext cx="875209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 descr="Forma&#10;&#10;Descrição gerada automaticamente com confiança baixa">
            <a:extLst>
              <a:ext uri="{FF2B5EF4-FFF2-40B4-BE49-F238E27FC236}">
                <a16:creationId xmlns:a16="http://schemas.microsoft.com/office/drawing/2014/main" id="{9C424AF0-BF6A-404C-B191-B6FD2284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95" y="2031133"/>
            <a:ext cx="1070328" cy="3743478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D2B813AB-D1E2-41E3-B25E-A22F6649E5E9}"/>
              </a:ext>
            </a:extLst>
          </p:cNvPr>
          <p:cNvSpPr/>
          <p:nvPr/>
        </p:nvSpPr>
        <p:spPr>
          <a:xfrm>
            <a:off x="632723" y="2437499"/>
            <a:ext cx="2838836" cy="1222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do Ensino Médio e Perfil dos estudantes– RIDE e DF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BB734FD-B63F-45A0-89C7-379412866FD2}"/>
              </a:ext>
            </a:extLst>
          </p:cNvPr>
          <p:cNvSpPr/>
          <p:nvPr/>
        </p:nvSpPr>
        <p:spPr>
          <a:xfrm>
            <a:off x="1062344" y="3659545"/>
            <a:ext cx="1828800" cy="1357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Dados do Censo Escolar e Relatórios ENEM</a:t>
            </a:r>
            <a:endParaRPr lang="pt-BR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66BB401-F0EC-4F6A-ABB7-00C7F83D7F6B}"/>
              </a:ext>
            </a:extLst>
          </p:cNvPr>
          <p:cNvSpPr/>
          <p:nvPr/>
        </p:nvSpPr>
        <p:spPr>
          <a:xfrm>
            <a:off x="4457512" y="2437499"/>
            <a:ext cx="3469324" cy="1222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da Educação Superior e Perfil dos Estudantes - RIDE e Distrito Federal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40AA033-C95B-4C6E-87FA-86C5F482E52F}"/>
              </a:ext>
            </a:extLst>
          </p:cNvPr>
          <p:cNvSpPr/>
          <p:nvPr/>
        </p:nvSpPr>
        <p:spPr>
          <a:xfrm>
            <a:off x="4887131" y="3659545"/>
            <a:ext cx="2422425" cy="1357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Perfil Geral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Perfil de Renda: por tipo de financiamento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 Evasão e Permanência</a:t>
            </a:r>
            <a:endParaRPr lang="pt-BR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Forma&#10;&#10;Descrição gerada automaticamente com confiança baixa">
            <a:extLst>
              <a:ext uri="{FF2B5EF4-FFF2-40B4-BE49-F238E27FC236}">
                <a16:creationId xmlns:a16="http://schemas.microsoft.com/office/drawing/2014/main" id="{48EE70F4-1ADE-4956-9C19-4391B2AE9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42" y="2031133"/>
            <a:ext cx="1070328" cy="3743478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268523E-11A9-4D5C-9540-A81A66D08254}"/>
              </a:ext>
            </a:extLst>
          </p:cNvPr>
          <p:cNvSpPr/>
          <p:nvPr/>
        </p:nvSpPr>
        <p:spPr>
          <a:xfrm>
            <a:off x="8895842" y="2437499"/>
            <a:ext cx="1365456" cy="833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 de Trabalho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D89CAD2-DE82-4669-9437-88D9BCD27439}"/>
              </a:ext>
            </a:extLst>
          </p:cNvPr>
          <p:cNvSpPr/>
          <p:nvPr/>
        </p:nvSpPr>
        <p:spPr>
          <a:xfrm>
            <a:off x="9325462" y="3271386"/>
            <a:ext cx="1672104" cy="1357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Mercado de Trabalho x Oferta da ES DF/RIDE</a:t>
            </a:r>
            <a:endParaRPr lang="pt-BR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19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BA4370CD-993A-4C7B-A1D8-CF9947B7977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A488A19-CB3A-4FA6-B49D-A45F03C7B6D0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046309"/>
              </p:ext>
            </p:extLst>
          </p:nvPr>
        </p:nvGraphicFramePr>
        <p:xfrm>
          <a:off x="1275348" y="1773991"/>
          <a:ext cx="8939464" cy="4716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tângulo 3"/>
          <p:cNvSpPr/>
          <p:nvPr/>
        </p:nvSpPr>
        <p:spPr>
          <a:xfrm>
            <a:off x="1989239" y="5954138"/>
            <a:ext cx="1317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Codeplan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27E4722-E63C-4DB5-9019-EFF9F2052623}"/>
              </a:ext>
            </a:extLst>
          </p:cNvPr>
          <p:cNvSpPr/>
          <p:nvPr/>
        </p:nvSpPr>
        <p:spPr>
          <a:xfrm>
            <a:off x="509334" y="474966"/>
            <a:ext cx="868546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Percentual da população de municípios da RIDE que trabalham no DF</a:t>
            </a:r>
          </a:p>
        </p:txBody>
      </p:sp>
    </p:spTree>
    <p:extLst>
      <p:ext uri="{BB962C8B-B14F-4D97-AF65-F5344CB8AC3E}">
        <p14:creationId xmlns:p14="http://schemas.microsoft.com/office/powerpoint/2010/main" val="459604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C2F99D0-D534-4FB3-9129-26B96584C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CD9D171-1454-4703-9B09-524EC42280DF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046110"/>
              </p:ext>
            </p:extLst>
          </p:nvPr>
        </p:nvGraphicFramePr>
        <p:xfrm>
          <a:off x="665078" y="1560190"/>
          <a:ext cx="5576637" cy="3219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ângulo 7"/>
          <p:cNvSpPr/>
          <p:nvPr/>
        </p:nvSpPr>
        <p:spPr>
          <a:xfrm>
            <a:off x="858937" y="4590223"/>
            <a:ext cx="12282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/>
              <a:t>Fonte: Codeplan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6846356-3C6E-4CDB-8850-7994FF195102}"/>
              </a:ext>
            </a:extLst>
          </p:cNvPr>
          <p:cNvSpPr/>
          <p:nvPr/>
        </p:nvSpPr>
        <p:spPr>
          <a:xfrm>
            <a:off x="509334" y="474966"/>
            <a:ext cx="721226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Taxa de desemprego DF e Periferia Metropolitana - 2020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041FC8C-D49A-4E3A-AD93-9CB7F0F3BB32}"/>
              </a:ext>
            </a:extLst>
          </p:cNvPr>
          <p:cNvSpPr/>
          <p:nvPr/>
        </p:nvSpPr>
        <p:spPr>
          <a:xfrm>
            <a:off x="1917701" y="5258828"/>
            <a:ext cx="7353300" cy="1110517"/>
          </a:xfrm>
          <a:prstGeom prst="roundRect">
            <a:avLst>
              <a:gd name="adj" fmla="val 181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Quanto menor a renda, maior o índice de desemprego</a:t>
            </a: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mesma forma, quanto menor a escolaridade, maiores os índices de desemprego</a:t>
            </a:r>
          </a:p>
        </p:txBody>
      </p:sp>
    </p:spTree>
    <p:extLst>
      <p:ext uri="{BB962C8B-B14F-4D97-AF65-F5344CB8AC3E}">
        <p14:creationId xmlns:p14="http://schemas.microsoft.com/office/powerpoint/2010/main" val="3475952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23A6F387-BBAA-435C-BF7B-DC9B563F97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2C5B4A7-759F-49BB-99C2-3AD30F8E26B4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04519" y="1409814"/>
            <a:ext cx="5497095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1025525" algn="l"/>
              </a:tabLst>
            </a:pPr>
            <a:r>
              <a:rPr lang="pt-PT" dirty="0">
                <a:latin typeface="Arial" panose="020B0604020202020204" pitchFamily="34" charset="0"/>
                <a:ea typeface="Calibri Light"/>
                <a:cs typeface="Arial" panose="020B0604020202020204" pitchFamily="34" charset="0"/>
              </a:rPr>
              <a:t>Distribuição dos cursos nas áreas de Engenharias, Tecnologias e Inovação – Brasil e UFs</a:t>
            </a:r>
            <a:endParaRPr lang="pt-BR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75217018"/>
              </p:ext>
            </p:extLst>
          </p:nvPr>
        </p:nvGraphicFramePr>
        <p:xfrm>
          <a:off x="372310" y="2550028"/>
          <a:ext cx="7323890" cy="361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tângulo 5"/>
          <p:cNvSpPr/>
          <p:nvPr/>
        </p:nvSpPr>
        <p:spPr>
          <a:xfrm>
            <a:off x="509334" y="6106035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CenSup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B8D8BED-7AD6-4E5E-9B81-A9015DFFEB14}"/>
              </a:ext>
            </a:extLst>
          </p:cNvPr>
          <p:cNvSpPr/>
          <p:nvPr/>
        </p:nvSpPr>
        <p:spPr>
          <a:xfrm>
            <a:off x="509334" y="474966"/>
            <a:ext cx="500246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Mercado de Trabalho x Oferta de ES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3E7C108-2137-4670-8742-F3302C55CC92}"/>
              </a:ext>
            </a:extLst>
          </p:cNvPr>
          <p:cNvSpPr/>
          <p:nvPr/>
        </p:nvSpPr>
        <p:spPr>
          <a:xfrm>
            <a:off x="8205534" y="809147"/>
            <a:ext cx="3124200" cy="5374481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série histórica observamos crescimento dessas áreas entre 2015 e 2017. A partir de 2018 movimento de queda.</a:t>
            </a: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DF: movimento de crescimento 2016 : 15,2%</a:t>
            </a: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20,6</a:t>
            </a: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Poderia ser uma resposta imediata à Lei Complementar nº 923, de 10 de Janeiro de 2017 – Criação do parque Tecnológico.</a:t>
            </a: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Hipótese não confirmada: 2018: 16,7%</a:t>
            </a: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2019:15,5% </a:t>
            </a:r>
          </a:p>
        </p:txBody>
      </p:sp>
    </p:spTree>
    <p:extLst>
      <p:ext uri="{BB962C8B-B14F-4D97-AF65-F5344CB8AC3E}">
        <p14:creationId xmlns:p14="http://schemas.microsoft.com/office/powerpoint/2010/main" val="1229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33E46E1-464D-4A2C-AB17-127B4D09DC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27013D9-1E9C-4FAB-B665-DD39778319D5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137992" y="5917350"/>
            <a:ext cx="1806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Fonte: Codeplan - MMT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100AFCB-2FB5-46BD-AE2A-FDB2CEAC9B96}"/>
              </a:ext>
            </a:extLst>
          </p:cNvPr>
          <p:cNvSpPr/>
          <p:nvPr/>
        </p:nvSpPr>
        <p:spPr>
          <a:xfrm>
            <a:off x="509334" y="474966"/>
            <a:ext cx="1055236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Síntese da Plataforma “Monitor do Mercado de Trabalho”. DF. 2016 a 2019 -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Codeplan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Imagem 8" descr="Tabela&#10;&#10;Descrição gerada automaticamente">
            <a:extLst>
              <a:ext uri="{FF2B5EF4-FFF2-40B4-BE49-F238E27FC236}">
                <a16:creationId xmlns:a16="http://schemas.microsoft.com/office/drawing/2014/main" id="{F828EFAA-4278-4C4F-8B5E-E32D2820E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92" y="1618295"/>
            <a:ext cx="9916016" cy="41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32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D2FE280F-C19F-44C2-8167-6C43ECDE36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0FF40671-1463-4C9F-94FB-8AC8186F2913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FC17C80-99F4-435A-86CE-0ED07BE164B2}"/>
              </a:ext>
            </a:extLst>
          </p:cNvPr>
          <p:cNvSpPr/>
          <p:nvPr/>
        </p:nvSpPr>
        <p:spPr>
          <a:xfrm>
            <a:off x="1121442" y="1205947"/>
            <a:ext cx="10143457" cy="4674153"/>
          </a:xfrm>
          <a:prstGeom prst="roundRect">
            <a:avLst>
              <a:gd name="adj" fmla="val 38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t"/>
          <a:lstStyle/>
          <a:p>
            <a:pPr>
              <a:spcAft>
                <a:spcPts val="600"/>
              </a:spcAft>
            </a:pPr>
            <a:endParaRPr lang="pt-BR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dependência de financiamento dos estudantes das IES privadas ( 76%, em 2019);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oferta de cursos voltados para as áreas das engenharias, tecnologias e de inovação – reflexo do perfil produtivo da Região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economia do 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está fortemente relacionada ao setor de Serviços (94,3% do PIB). A indústria representa cerca 5,4%, e o 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Agropecuário responde por 0,3% da estrutura produtiva do DF.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 da Ride dependem das atividades desenvolvidas em Brasília. Disparidade socioeconômica e de formação: possibilidade de pensarmos em cotas regionalizadas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endParaRPr lang="pt-BR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endParaRPr lang="pt-BR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AD47DDF-A270-4787-B80E-75BF9F01B72C}"/>
              </a:ext>
            </a:extLst>
          </p:cNvPr>
          <p:cNvSpPr/>
          <p:nvPr/>
        </p:nvSpPr>
        <p:spPr>
          <a:xfrm>
            <a:off x="673769" y="474965"/>
            <a:ext cx="2983832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Considerações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320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1E2F306B-364B-4F03-A975-0C0E8D82F03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9B4CC39-7389-4EA6-8E14-D9AE38990392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Interface gráfica do usuário, Aplicativo, Tabela&#10;&#10;Descrição gerada automaticamente">
            <a:extLst>
              <a:ext uri="{FF2B5EF4-FFF2-40B4-BE49-F238E27FC236}">
                <a16:creationId xmlns:a16="http://schemas.microsoft.com/office/drawing/2014/main" id="{44508595-2E5F-4425-B2D0-5387EA120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69" y="751833"/>
            <a:ext cx="2680823" cy="5815326"/>
          </a:xfrm>
          <a:prstGeom prst="rect">
            <a:avLst/>
          </a:prstGeom>
        </p:spPr>
      </p:pic>
      <p:pic>
        <p:nvPicPr>
          <p:cNvPr id="13" name="Imagem 1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F9DA41B-2ED1-4240-BE24-380EE7311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2168493"/>
            <a:ext cx="3710589" cy="1092789"/>
          </a:xfrm>
          <a:prstGeom prst="rect">
            <a:avLst/>
          </a:prstGeom>
        </p:spPr>
      </p:pic>
      <p:pic>
        <p:nvPicPr>
          <p:cNvPr id="16" name="Imagem 15" descr="Interface gráfica do usuário, Tabela&#10;&#10;Descrição gerada automaticamente">
            <a:extLst>
              <a:ext uri="{FF2B5EF4-FFF2-40B4-BE49-F238E27FC236}">
                <a16:creationId xmlns:a16="http://schemas.microsoft.com/office/drawing/2014/main" id="{48DF7E58-8C6E-4366-BC82-7DA19C8C6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71" y="2377864"/>
            <a:ext cx="2680824" cy="297107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7AA268E-2BC1-4702-B654-72A25C4B19B7}"/>
              </a:ext>
            </a:extLst>
          </p:cNvPr>
          <p:cNvSpPr txBox="1"/>
          <p:nvPr/>
        </p:nvSpPr>
        <p:spPr>
          <a:xfrm>
            <a:off x="5080970" y="280969"/>
            <a:ext cx="332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Regiões Administrativas - DF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DB28818-66E3-4B29-8A1A-9320954FD1D2}"/>
              </a:ext>
            </a:extLst>
          </p:cNvPr>
          <p:cNvSpPr txBox="1"/>
          <p:nvPr/>
        </p:nvSpPr>
        <p:spPr>
          <a:xfrm>
            <a:off x="8404772" y="1627136"/>
            <a:ext cx="252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Periferia Metropolitana de Brasília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96ACA80-2C77-475E-AF58-B5885C2B118F}"/>
              </a:ext>
            </a:extLst>
          </p:cNvPr>
          <p:cNvSpPr/>
          <p:nvPr/>
        </p:nvSpPr>
        <p:spPr>
          <a:xfrm>
            <a:off x="8480971" y="5453332"/>
            <a:ext cx="1317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Codeplan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1C9BE1C2-192D-42B3-A647-ED83F9E04B46}"/>
              </a:ext>
            </a:extLst>
          </p:cNvPr>
          <p:cNvSpPr/>
          <p:nvPr/>
        </p:nvSpPr>
        <p:spPr>
          <a:xfrm>
            <a:off x="673768" y="474965"/>
            <a:ext cx="3710589" cy="1171079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Índices de escolarização da população – DF e RIDE</a:t>
            </a:r>
          </a:p>
        </p:txBody>
      </p:sp>
    </p:spTree>
    <p:extLst>
      <p:ext uri="{BB962C8B-B14F-4D97-AF65-F5344CB8AC3E}">
        <p14:creationId xmlns:p14="http://schemas.microsoft.com/office/powerpoint/2010/main" val="2206097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0B14F8FB-55D7-4DD5-BA62-2B8CDFFB25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B61611A-A658-4E7A-B1D1-EEE11F268EC7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8956064" y="6244534"/>
            <a:ext cx="1329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>
                <a:solidFill>
                  <a:srgbClr val="064370"/>
                </a:solidFill>
                <a:latin typeface="Arial" panose="020B0604020202020204" pitchFamily="34" charset="0"/>
                <a:ea typeface="Calibri Light"/>
                <a:cs typeface="Arial" panose="020B0604020202020204" pitchFamily="34" charset="0"/>
              </a:rPr>
              <a:t>Fonte: LinkedIn </a:t>
            </a:r>
            <a:endParaRPr lang="pt-BR" sz="1200" dirty="0">
              <a:solidFill>
                <a:srgbClr val="0643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FF98402-63DC-4410-A44D-135169CB0A43}"/>
              </a:ext>
            </a:extLst>
          </p:cNvPr>
          <p:cNvSpPr/>
          <p:nvPr/>
        </p:nvSpPr>
        <p:spPr>
          <a:xfrm>
            <a:off x="509333" y="474966"/>
            <a:ext cx="8012367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Profissões com maior demanda no mercado Mundial e Brasileiro </a:t>
            </a:r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BC5575AF-BCFA-4D99-A777-91402410C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26" y="1310536"/>
            <a:ext cx="6932474" cy="53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61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01D9455F-FF6D-4286-B5E5-6097A8F46F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10CD6F5-9128-4B21-B537-CACB7D7518D5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546F231-A841-4A07-B984-F718A47FA5A5}"/>
              </a:ext>
            </a:extLst>
          </p:cNvPr>
          <p:cNvSpPr/>
          <p:nvPr/>
        </p:nvSpPr>
        <p:spPr>
          <a:xfrm>
            <a:off x="723900" y="589212"/>
            <a:ext cx="10744200" cy="3149156"/>
          </a:xfrm>
          <a:prstGeom prst="roundRect">
            <a:avLst>
              <a:gd name="adj" fmla="val 67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das áreas diretas ligadas ao desenvolvimento científico, tecnológico e de inovação, não podemos deixar de ponderar a importância da formação de professores e tutores para atuação na 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modalidade ensino cresceu cerca de 375% entre 2008 e 2018, enquanto a educação presencial registrou aumento de 33,8% (INEP).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B561E75-B411-49C7-923C-569D652DB899}"/>
              </a:ext>
            </a:extLst>
          </p:cNvPr>
          <p:cNvSpPr/>
          <p:nvPr/>
        </p:nvSpPr>
        <p:spPr>
          <a:xfrm>
            <a:off x="1524000" y="4095081"/>
            <a:ext cx="4114800" cy="2228628"/>
          </a:xfrm>
          <a:prstGeom prst="roundRect">
            <a:avLst>
              <a:gd name="adj" fmla="val 6739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básica na área específica, o profissional que atua em </a:t>
            </a:r>
            <a:r>
              <a:rPr lang="pt-BR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precisa lidar com diferentes aspectos técnicos e comportamentais.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6209A63-D652-4C16-A7CD-EC7C346B77D5}"/>
              </a:ext>
            </a:extLst>
          </p:cNvPr>
          <p:cNvSpPr/>
          <p:nvPr/>
        </p:nvSpPr>
        <p:spPr>
          <a:xfrm>
            <a:off x="6210301" y="4095081"/>
            <a:ext cx="4457700" cy="2228628"/>
          </a:xfrm>
          <a:prstGeom prst="roundRect">
            <a:avLst>
              <a:gd name="adj" fmla="val 6739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diferença entre o professor conteudista e o tutor;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profissionais nas áreas de designer instrucional e animador digital. </a:t>
            </a:r>
          </a:p>
        </p:txBody>
      </p:sp>
    </p:spTree>
    <p:extLst>
      <p:ext uri="{BB962C8B-B14F-4D97-AF65-F5344CB8AC3E}">
        <p14:creationId xmlns:p14="http://schemas.microsoft.com/office/powerpoint/2010/main" val="3036543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D83D7C29-E3D9-41F1-9413-E0C0DFEBF2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1F1CFCD-7633-404C-9411-4842BC41EF1E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719D7D3-E746-4FC9-9936-4F1D05DDA405}"/>
              </a:ext>
            </a:extLst>
          </p:cNvPr>
          <p:cNvSpPr/>
          <p:nvPr/>
        </p:nvSpPr>
        <p:spPr>
          <a:xfrm>
            <a:off x="5234756" y="1711414"/>
            <a:ext cx="1006386" cy="10063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C9E8370-4F5A-4F7A-82EF-11B9257B9EFF}"/>
              </a:ext>
            </a:extLst>
          </p:cNvPr>
          <p:cNvSpPr/>
          <p:nvPr/>
        </p:nvSpPr>
        <p:spPr>
          <a:xfrm>
            <a:off x="8052876" y="1711414"/>
            <a:ext cx="1006386" cy="10063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06F3D49-43EF-44DE-8A78-5AB3A335D734}"/>
              </a:ext>
            </a:extLst>
          </p:cNvPr>
          <p:cNvSpPr/>
          <p:nvPr/>
        </p:nvSpPr>
        <p:spPr>
          <a:xfrm>
            <a:off x="907142" y="1711414"/>
            <a:ext cx="1006386" cy="10063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D50E62A-9A29-4CD6-83B3-0C89E29FC1C2}"/>
              </a:ext>
            </a:extLst>
          </p:cNvPr>
          <p:cNvGrpSpPr/>
          <p:nvPr/>
        </p:nvGrpSpPr>
        <p:grpSpPr>
          <a:xfrm>
            <a:off x="8260296" y="2764462"/>
            <a:ext cx="3125154" cy="2557955"/>
            <a:chOff x="9655328" y="2318396"/>
            <a:chExt cx="3125154" cy="2557955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5C08E8C-F143-4639-90EA-7F883F7EF1A5}"/>
                </a:ext>
              </a:extLst>
            </p:cNvPr>
            <p:cNvSpPr/>
            <p:nvPr/>
          </p:nvSpPr>
          <p:spPr>
            <a:xfrm>
              <a:off x="9756927" y="2318397"/>
              <a:ext cx="3023555" cy="25579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Existe a estimativa crescente de profissionais nestas áreas. Mesmo que os dados ( até 2019) demonstraram a baixa demanda, certamente a partir de 2020 esse quadro passará por mudanças significativas.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4B40557E-9CAF-492B-A017-BC0631288156}"/>
                </a:ext>
              </a:extLst>
            </p:cNvPr>
            <p:cNvCxnSpPr>
              <a:cxnSpLocks/>
            </p:cNvCxnSpPr>
            <p:nvPr/>
          </p:nvCxnSpPr>
          <p:spPr>
            <a:xfrm>
              <a:off x="9655328" y="2318396"/>
              <a:ext cx="0" cy="2446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440FD26-C6EC-4467-9EF6-A17910145328}"/>
              </a:ext>
            </a:extLst>
          </p:cNvPr>
          <p:cNvGrpSpPr/>
          <p:nvPr/>
        </p:nvGrpSpPr>
        <p:grpSpPr>
          <a:xfrm>
            <a:off x="5439207" y="2764462"/>
            <a:ext cx="1529828" cy="2446167"/>
            <a:chOff x="3553134" y="2318396"/>
            <a:chExt cx="1529828" cy="2446167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8346041-D4DD-4EBE-BD6E-1775AAEAA020}"/>
                </a:ext>
              </a:extLst>
            </p:cNvPr>
            <p:cNvSpPr/>
            <p:nvPr/>
          </p:nvSpPr>
          <p:spPr>
            <a:xfrm>
              <a:off x="3643468" y="2318397"/>
              <a:ext cx="1439494" cy="23759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aumento no uso e na dependência das tecnologias ficou evidente, especialmente em 2020. 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1118F317-E247-45DE-824F-3BDF262F9ECD}"/>
                </a:ext>
              </a:extLst>
            </p:cNvPr>
            <p:cNvCxnSpPr>
              <a:cxnSpLocks/>
            </p:cNvCxnSpPr>
            <p:nvPr/>
          </p:nvCxnSpPr>
          <p:spPr>
            <a:xfrm>
              <a:off x="3553134" y="2318396"/>
              <a:ext cx="0" cy="2446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92BE143-8473-4A3B-9737-0F84B8F70146}"/>
              </a:ext>
            </a:extLst>
          </p:cNvPr>
          <p:cNvGrpSpPr/>
          <p:nvPr/>
        </p:nvGrpSpPr>
        <p:grpSpPr>
          <a:xfrm>
            <a:off x="1195312" y="2764462"/>
            <a:ext cx="3536336" cy="2446167"/>
            <a:chOff x="1050170" y="2318396"/>
            <a:chExt cx="3536336" cy="2446167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CA079B7-538D-47E8-A5A9-9D1CDB054C95}"/>
                </a:ext>
              </a:extLst>
            </p:cNvPr>
            <p:cNvSpPr/>
            <p:nvPr/>
          </p:nvSpPr>
          <p:spPr>
            <a:xfrm>
              <a:off x="1161141" y="2318396"/>
              <a:ext cx="3425365" cy="24461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</a:pPr>
              <a:r>
                <a:rPr lang="pt-BR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criação da Universidade Distrital vocacionada para as áreas de desenvolvimento científico, tecnológico e de inovação, não necessariamente atenderia a demanda do mercado de trabalho atual, mas estimularia a mudança no perfil produtivo da região.</a:t>
              </a:r>
            </a:p>
          </p:txBody>
        </p: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B90A281E-5B9E-42B0-950F-B011415DA01F}"/>
                </a:ext>
              </a:extLst>
            </p:cNvPr>
            <p:cNvCxnSpPr>
              <a:cxnSpLocks/>
            </p:cNvCxnSpPr>
            <p:nvPr/>
          </p:nvCxnSpPr>
          <p:spPr>
            <a:xfrm>
              <a:off x="1050170" y="2318396"/>
              <a:ext cx="0" cy="2446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áfico 39">
            <a:extLst>
              <a:ext uri="{FF2B5EF4-FFF2-40B4-BE49-F238E27FC236}">
                <a16:creationId xmlns:a16="http://schemas.microsoft.com/office/drawing/2014/main" id="{7A501DCE-A2C4-49AA-9AF3-EE75C1BFA297}"/>
              </a:ext>
            </a:extLst>
          </p:cNvPr>
          <p:cNvGrpSpPr/>
          <p:nvPr/>
        </p:nvGrpSpPr>
        <p:grpSpPr>
          <a:xfrm>
            <a:off x="5438184" y="1899483"/>
            <a:ext cx="655387" cy="655387"/>
            <a:chOff x="3190875" y="2333625"/>
            <a:chExt cx="4876800" cy="4876799"/>
          </a:xfrm>
          <a:solidFill>
            <a:schemeClr val="tx1"/>
          </a:solidFill>
        </p:grpSpPr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0CBF08B5-638E-4684-9D4E-568CC77986C5}"/>
                </a:ext>
              </a:extLst>
            </p:cNvPr>
            <p:cNvSpPr/>
            <p:nvPr/>
          </p:nvSpPr>
          <p:spPr>
            <a:xfrm>
              <a:off x="3190875" y="3990974"/>
              <a:ext cx="3390901" cy="3219450"/>
            </a:xfrm>
            <a:custGeom>
              <a:avLst/>
              <a:gdLst>
                <a:gd name="connsiteX0" fmla="*/ 1695469 w 3390900"/>
                <a:gd name="connsiteY0" fmla="*/ 3219450 h 3219450"/>
                <a:gd name="connsiteX1" fmla="*/ 1628099 w 3390900"/>
                <a:gd name="connsiteY1" fmla="*/ 3191551 h 3219450"/>
                <a:gd name="connsiteX2" fmla="*/ 1236898 w 3390900"/>
                <a:gd name="connsiteY2" fmla="*/ 2800350 h 3219450"/>
                <a:gd name="connsiteX3" fmla="*/ 666750 w 3390900"/>
                <a:gd name="connsiteY3" fmla="*/ 2800350 h 3219450"/>
                <a:gd name="connsiteX4" fmla="*/ 0 w 3390900"/>
                <a:gd name="connsiteY4" fmla="*/ 2133600 h 3219450"/>
                <a:gd name="connsiteX5" fmla="*/ 0 w 3390900"/>
                <a:gd name="connsiteY5" fmla="*/ 666750 h 3219450"/>
                <a:gd name="connsiteX6" fmla="*/ 666750 w 3390900"/>
                <a:gd name="connsiteY6" fmla="*/ 0 h 3219450"/>
                <a:gd name="connsiteX7" fmla="*/ 1628775 w 3390900"/>
                <a:gd name="connsiteY7" fmla="*/ 0 h 3219450"/>
                <a:gd name="connsiteX8" fmla="*/ 1724025 w 3390900"/>
                <a:gd name="connsiteY8" fmla="*/ 95250 h 3219450"/>
                <a:gd name="connsiteX9" fmla="*/ 1628775 w 3390900"/>
                <a:gd name="connsiteY9" fmla="*/ 190500 h 3219450"/>
                <a:gd name="connsiteX10" fmla="*/ 666750 w 3390900"/>
                <a:gd name="connsiteY10" fmla="*/ 190500 h 3219450"/>
                <a:gd name="connsiteX11" fmla="*/ 190500 w 3390900"/>
                <a:gd name="connsiteY11" fmla="*/ 666750 h 3219450"/>
                <a:gd name="connsiteX12" fmla="*/ 190500 w 3390900"/>
                <a:gd name="connsiteY12" fmla="*/ 2133600 h 3219450"/>
                <a:gd name="connsiteX13" fmla="*/ 666750 w 3390900"/>
                <a:gd name="connsiteY13" fmla="*/ 2609850 h 3219450"/>
                <a:gd name="connsiteX14" fmla="*/ 1285675 w 3390900"/>
                <a:gd name="connsiteY14" fmla="*/ 2609850 h 3219450"/>
                <a:gd name="connsiteX15" fmla="*/ 1373029 w 3390900"/>
                <a:gd name="connsiteY15" fmla="*/ 2667076 h 3219450"/>
                <a:gd name="connsiteX16" fmla="*/ 1600371 w 3390900"/>
                <a:gd name="connsiteY16" fmla="*/ 2894410 h 3219450"/>
                <a:gd name="connsiteX17" fmla="*/ 1600505 w 3390900"/>
                <a:gd name="connsiteY17" fmla="*/ 2705033 h 3219450"/>
                <a:gd name="connsiteX18" fmla="*/ 1695755 w 3390900"/>
                <a:gd name="connsiteY18" fmla="*/ 2609850 h 3219450"/>
                <a:gd name="connsiteX19" fmla="*/ 2724150 w 3390900"/>
                <a:gd name="connsiteY19" fmla="*/ 2609850 h 3219450"/>
                <a:gd name="connsiteX20" fmla="*/ 3200400 w 3390900"/>
                <a:gd name="connsiteY20" fmla="*/ 2133600 h 3219450"/>
                <a:gd name="connsiteX21" fmla="*/ 3200400 w 3390900"/>
                <a:gd name="connsiteY21" fmla="*/ 1476375 h 3219450"/>
                <a:gd name="connsiteX22" fmla="*/ 3295650 w 3390900"/>
                <a:gd name="connsiteY22" fmla="*/ 1381125 h 3219450"/>
                <a:gd name="connsiteX23" fmla="*/ 3390900 w 3390900"/>
                <a:gd name="connsiteY23" fmla="*/ 1476375 h 3219450"/>
                <a:gd name="connsiteX24" fmla="*/ 3390900 w 3390900"/>
                <a:gd name="connsiteY24" fmla="*/ 2133600 h 3219450"/>
                <a:gd name="connsiteX25" fmla="*/ 2724150 w 3390900"/>
                <a:gd name="connsiteY25" fmla="*/ 2800350 h 3219450"/>
                <a:gd name="connsiteX26" fmla="*/ 1790929 w 3390900"/>
                <a:gd name="connsiteY26" fmla="*/ 2800350 h 3219450"/>
                <a:gd name="connsiteX27" fmla="*/ 1790700 w 3390900"/>
                <a:gd name="connsiteY27" fmla="*/ 3124267 h 3219450"/>
                <a:gd name="connsiteX28" fmla="*/ 1731864 w 3390900"/>
                <a:gd name="connsiteY28" fmla="*/ 3212211 h 3219450"/>
                <a:gd name="connsiteX29" fmla="*/ 1695469 w 3390900"/>
                <a:gd name="connsiteY29" fmla="*/ 3219450 h 321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90900" h="3219450">
                  <a:moveTo>
                    <a:pt x="1695469" y="3219450"/>
                  </a:moveTo>
                  <a:cubicBezTo>
                    <a:pt x="1670676" y="3219450"/>
                    <a:pt x="1646320" y="3209773"/>
                    <a:pt x="1628099" y="3191551"/>
                  </a:cubicBezTo>
                  <a:lnTo>
                    <a:pt x="1236898" y="2800350"/>
                  </a:lnTo>
                  <a:lnTo>
                    <a:pt x="666750" y="2800350"/>
                  </a:lnTo>
                  <a:cubicBezTo>
                    <a:pt x="299104" y="2800350"/>
                    <a:pt x="0" y="2501246"/>
                    <a:pt x="0" y="2133600"/>
                  </a:cubicBezTo>
                  <a:lnTo>
                    <a:pt x="0" y="666750"/>
                  </a:lnTo>
                  <a:cubicBezTo>
                    <a:pt x="0" y="299104"/>
                    <a:pt x="299104" y="0"/>
                    <a:pt x="666750" y="0"/>
                  </a:cubicBezTo>
                  <a:lnTo>
                    <a:pt x="1628775" y="0"/>
                  </a:lnTo>
                  <a:cubicBezTo>
                    <a:pt x="1681372" y="0"/>
                    <a:pt x="1724025" y="42643"/>
                    <a:pt x="1724025" y="95250"/>
                  </a:cubicBezTo>
                  <a:cubicBezTo>
                    <a:pt x="1724025" y="147857"/>
                    <a:pt x="1681372" y="190500"/>
                    <a:pt x="1628775" y="190500"/>
                  </a:cubicBezTo>
                  <a:lnTo>
                    <a:pt x="666750" y="190500"/>
                  </a:lnTo>
                  <a:cubicBezTo>
                    <a:pt x="404146" y="190500"/>
                    <a:pt x="190500" y="404146"/>
                    <a:pt x="190500" y="666750"/>
                  </a:cubicBezTo>
                  <a:lnTo>
                    <a:pt x="190500" y="2133600"/>
                  </a:lnTo>
                  <a:cubicBezTo>
                    <a:pt x="190500" y="2396204"/>
                    <a:pt x="404146" y="2609850"/>
                    <a:pt x="666750" y="2609850"/>
                  </a:cubicBezTo>
                  <a:lnTo>
                    <a:pt x="1285675" y="2609850"/>
                  </a:lnTo>
                  <a:cubicBezTo>
                    <a:pt x="1324632" y="2609850"/>
                    <a:pt x="1358313" y="2633291"/>
                    <a:pt x="1373029" y="2667076"/>
                  </a:cubicBezTo>
                  <a:lnTo>
                    <a:pt x="1600371" y="2894410"/>
                  </a:lnTo>
                  <a:lnTo>
                    <a:pt x="1600505" y="2705033"/>
                  </a:lnTo>
                  <a:cubicBezTo>
                    <a:pt x="1600543" y="2652456"/>
                    <a:pt x="1643167" y="2609850"/>
                    <a:pt x="1695755" y="2609850"/>
                  </a:cubicBezTo>
                  <a:lnTo>
                    <a:pt x="2724150" y="2609850"/>
                  </a:lnTo>
                  <a:cubicBezTo>
                    <a:pt x="2986754" y="2609850"/>
                    <a:pt x="3200400" y="2396204"/>
                    <a:pt x="3200400" y="2133600"/>
                  </a:cubicBezTo>
                  <a:lnTo>
                    <a:pt x="3200400" y="1476375"/>
                  </a:lnTo>
                  <a:cubicBezTo>
                    <a:pt x="3200400" y="1423768"/>
                    <a:pt x="3243053" y="1381125"/>
                    <a:pt x="3295650" y="1381125"/>
                  </a:cubicBezTo>
                  <a:cubicBezTo>
                    <a:pt x="3348247" y="1381125"/>
                    <a:pt x="3390900" y="1423768"/>
                    <a:pt x="3390900" y="1476375"/>
                  </a:cubicBezTo>
                  <a:lnTo>
                    <a:pt x="3390900" y="2133600"/>
                  </a:lnTo>
                  <a:cubicBezTo>
                    <a:pt x="3390900" y="2501246"/>
                    <a:pt x="3091796" y="2800350"/>
                    <a:pt x="2724150" y="2800350"/>
                  </a:cubicBezTo>
                  <a:lnTo>
                    <a:pt x="1790929" y="2800350"/>
                  </a:lnTo>
                  <a:lnTo>
                    <a:pt x="1790700" y="3124267"/>
                  </a:lnTo>
                  <a:cubicBezTo>
                    <a:pt x="1790671" y="3162776"/>
                    <a:pt x="1767459" y="3197485"/>
                    <a:pt x="1731864" y="3212211"/>
                  </a:cubicBezTo>
                  <a:cubicBezTo>
                    <a:pt x="1720101" y="3217078"/>
                    <a:pt x="1707728" y="3219450"/>
                    <a:pt x="1695469" y="32194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7E16CA65-1E69-4B1E-BD8F-03CA31648F0B}"/>
                </a:ext>
              </a:extLst>
            </p:cNvPr>
            <p:cNvSpPr/>
            <p:nvPr/>
          </p:nvSpPr>
          <p:spPr>
            <a:xfrm>
              <a:off x="5057775" y="2333625"/>
              <a:ext cx="3009900" cy="3107578"/>
            </a:xfrm>
            <a:custGeom>
              <a:avLst/>
              <a:gdLst>
                <a:gd name="connsiteX0" fmla="*/ 2400319 w 3009900"/>
                <a:gd name="connsiteY0" fmla="*/ 3107579 h 3107578"/>
                <a:gd name="connsiteX1" fmla="*/ 2332968 w 3009900"/>
                <a:gd name="connsiteY1" fmla="*/ 3079699 h 3107578"/>
                <a:gd name="connsiteX2" fmla="*/ 1976857 w 3009900"/>
                <a:gd name="connsiteY2" fmla="*/ 2723788 h 3107578"/>
                <a:gd name="connsiteX3" fmla="*/ 1625479 w 3009900"/>
                <a:gd name="connsiteY3" fmla="*/ 2768832 h 3107578"/>
                <a:gd name="connsiteX4" fmla="*/ 1384411 w 3009900"/>
                <a:gd name="connsiteY4" fmla="*/ 2768832 h 3107578"/>
                <a:gd name="connsiteX5" fmla="*/ 0 w 3009900"/>
                <a:gd name="connsiteY5" fmla="*/ 1384421 h 3107578"/>
                <a:gd name="connsiteX6" fmla="*/ 1384421 w 3009900"/>
                <a:gd name="connsiteY6" fmla="*/ 0 h 3107578"/>
                <a:gd name="connsiteX7" fmla="*/ 1625489 w 3009900"/>
                <a:gd name="connsiteY7" fmla="*/ 0 h 3107578"/>
                <a:gd name="connsiteX8" fmla="*/ 3009900 w 3009900"/>
                <a:gd name="connsiteY8" fmla="*/ 1384421 h 3107578"/>
                <a:gd name="connsiteX9" fmla="*/ 2859462 w 3009900"/>
                <a:gd name="connsiteY9" fmla="*/ 2012604 h 3107578"/>
                <a:gd name="connsiteX10" fmla="*/ 2495550 w 3009900"/>
                <a:gd name="connsiteY10" fmla="*/ 2461250 h 3107578"/>
                <a:gd name="connsiteX11" fmla="*/ 2495550 w 3009900"/>
                <a:gd name="connsiteY11" fmla="*/ 3012329 h 3107578"/>
                <a:gd name="connsiteX12" fmla="*/ 2436762 w 3009900"/>
                <a:gd name="connsiteY12" fmla="*/ 3100321 h 3107578"/>
                <a:gd name="connsiteX13" fmla="*/ 2400319 w 3009900"/>
                <a:gd name="connsiteY13" fmla="*/ 3107579 h 3107578"/>
                <a:gd name="connsiteX14" fmla="*/ 2004622 w 3009900"/>
                <a:gd name="connsiteY14" fmla="*/ 2521630 h 3107578"/>
                <a:gd name="connsiteX15" fmla="*/ 2071964 w 3009900"/>
                <a:gd name="connsiteY15" fmla="*/ 2549509 h 3107578"/>
                <a:gd name="connsiteX16" fmla="*/ 2305050 w 3009900"/>
                <a:gd name="connsiteY16" fmla="*/ 2782472 h 3107578"/>
                <a:gd name="connsiteX17" fmla="*/ 2305050 w 3009900"/>
                <a:gd name="connsiteY17" fmla="*/ 2414807 h 3107578"/>
                <a:gd name="connsiteX18" fmla="*/ 2342988 w 3009900"/>
                <a:gd name="connsiteY18" fmla="*/ 2338721 h 3107578"/>
                <a:gd name="connsiteX19" fmla="*/ 2819400 w 3009900"/>
                <a:gd name="connsiteY19" fmla="*/ 1384421 h 3107578"/>
                <a:gd name="connsiteX20" fmla="*/ 1625489 w 3009900"/>
                <a:gd name="connsiteY20" fmla="*/ 190500 h 3107578"/>
                <a:gd name="connsiteX21" fmla="*/ 1384421 w 3009900"/>
                <a:gd name="connsiteY21" fmla="*/ 190500 h 3107578"/>
                <a:gd name="connsiteX22" fmla="*/ 190500 w 3009900"/>
                <a:gd name="connsiteY22" fmla="*/ 1384421 h 3107578"/>
                <a:gd name="connsiteX23" fmla="*/ 1384421 w 3009900"/>
                <a:gd name="connsiteY23" fmla="*/ 2578341 h 3107578"/>
                <a:gd name="connsiteX24" fmla="*/ 1625489 w 3009900"/>
                <a:gd name="connsiteY24" fmla="*/ 2578341 h 3107578"/>
                <a:gd name="connsiteX25" fmla="*/ 1976657 w 3009900"/>
                <a:gd name="connsiteY25" fmla="*/ 2525840 h 3107578"/>
                <a:gd name="connsiteX26" fmla="*/ 2004622 w 3009900"/>
                <a:gd name="connsiteY26" fmla="*/ 2521630 h 310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09900" h="3107578">
                  <a:moveTo>
                    <a:pt x="2400319" y="3107579"/>
                  </a:moveTo>
                  <a:cubicBezTo>
                    <a:pt x="2375535" y="3107579"/>
                    <a:pt x="2351189" y="3097902"/>
                    <a:pt x="2332968" y="3079699"/>
                  </a:cubicBezTo>
                  <a:lnTo>
                    <a:pt x="1976857" y="2723788"/>
                  </a:lnTo>
                  <a:cubicBezTo>
                    <a:pt x="1862557" y="2753697"/>
                    <a:pt x="1744628" y="2768832"/>
                    <a:pt x="1625479" y="2768832"/>
                  </a:cubicBezTo>
                  <a:lnTo>
                    <a:pt x="1384411" y="2768832"/>
                  </a:lnTo>
                  <a:cubicBezTo>
                    <a:pt x="621049" y="2768832"/>
                    <a:pt x="0" y="2147792"/>
                    <a:pt x="0" y="1384421"/>
                  </a:cubicBezTo>
                  <a:cubicBezTo>
                    <a:pt x="0" y="621049"/>
                    <a:pt x="621049" y="0"/>
                    <a:pt x="1384421" y="0"/>
                  </a:cubicBezTo>
                  <a:lnTo>
                    <a:pt x="1625489" y="0"/>
                  </a:lnTo>
                  <a:cubicBezTo>
                    <a:pt x="2388851" y="0"/>
                    <a:pt x="3009900" y="621049"/>
                    <a:pt x="3009900" y="1384421"/>
                  </a:cubicBezTo>
                  <a:cubicBezTo>
                    <a:pt x="3009900" y="1605553"/>
                    <a:pt x="2959294" y="1816903"/>
                    <a:pt x="2859462" y="2012604"/>
                  </a:cubicBezTo>
                  <a:cubicBezTo>
                    <a:pt x="2771566" y="2184911"/>
                    <a:pt x="2646321" y="2339149"/>
                    <a:pt x="2495550" y="2461250"/>
                  </a:cubicBezTo>
                  <a:lnTo>
                    <a:pt x="2495550" y="3012329"/>
                  </a:lnTo>
                  <a:cubicBezTo>
                    <a:pt x="2495550" y="3050848"/>
                    <a:pt x="2472347" y="3085576"/>
                    <a:pt x="2436762" y="3100321"/>
                  </a:cubicBezTo>
                  <a:cubicBezTo>
                    <a:pt x="2424979" y="3105207"/>
                    <a:pt x="2412597" y="3107579"/>
                    <a:pt x="2400319" y="3107579"/>
                  </a:cubicBezTo>
                  <a:close/>
                  <a:moveTo>
                    <a:pt x="2004622" y="2521630"/>
                  </a:moveTo>
                  <a:cubicBezTo>
                    <a:pt x="2029501" y="2521630"/>
                    <a:pt x="2053828" y="2531393"/>
                    <a:pt x="2071964" y="2549509"/>
                  </a:cubicBezTo>
                  <a:lnTo>
                    <a:pt x="2305050" y="2782472"/>
                  </a:lnTo>
                  <a:lnTo>
                    <a:pt x="2305050" y="2414807"/>
                  </a:lnTo>
                  <a:cubicBezTo>
                    <a:pt x="2305050" y="2384889"/>
                    <a:pt x="2319109" y="2356714"/>
                    <a:pt x="2342988" y="2338721"/>
                  </a:cubicBezTo>
                  <a:cubicBezTo>
                    <a:pt x="2645759" y="2110693"/>
                    <a:pt x="2819400" y="1762858"/>
                    <a:pt x="2819400" y="1384421"/>
                  </a:cubicBezTo>
                  <a:cubicBezTo>
                    <a:pt x="2819400" y="726091"/>
                    <a:pt x="2283819" y="190500"/>
                    <a:pt x="1625489" y="190500"/>
                  </a:cubicBezTo>
                  <a:lnTo>
                    <a:pt x="1384421" y="190500"/>
                  </a:lnTo>
                  <a:cubicBezTo>
                    <a:pt x="726091" y="190500"/>
                    <a:pt x="190500" y="726091"/>
                    <a:pt x="190500" y="1384421"/>
                  </a:cubicBezTo>
                  <a:cubicBezTo>
                    <a:pt x="190500" y="2042751"/>
                    <a:pt x="726081" y="2578341"/>
                    <a:pt x="1384421" y="2578341"/>
                  </a:cubicBezTo>
                  <a:lnTo>
                    <a:pt x="1625489" y="2578341"/>
                  </a:lnTo>
                  <a:cubicBezTo>
                    <a:pt x="1745132" y="2578341"/>
                    <a:pt x="1863281" y="2560682"/>
                    <a:pt x="1976657" y="2525840"/>
                  </a:cubicBezTo>
                  <a:cubicBezTo>
                    <a:pt x="1985858" y="2523011"/>
                    <a:pt x="1995288" y="2521630"/>
                    <a:pt x="2004622" y="25216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13513EBC-D139-4C4D-B6F5-76E862A3FE8E}"/>
                </a:ext>
              </a:extLst>
            </p:cNvPr>
            <p:cNvSpPr/>
            <p:nvPr/>
          </p:nvSpPr>
          <p:spPr>
            <a:xfrm>
              <a:off x="6186125" y="3000976"/>
              <a:ext cx="806531" cy="1111670"/>
            </a:xfrm>
            <a:custGeom>
              <a:avLst/>
              <a:gdLst>
                <a:gd name="connsiteX0" fmla="*/ 403269 w 806531"/>
                <a:gd name="connsiteY0" fmla="*/ 1111671 h 1111670"/>
                <a:gd name="connsiteX1" fmla="*/ 308019 w 806531"/>
                <a:gd name="connsiteY1" fmla="*/ 1016421 h 1111670"/>
                <a:gd name="connsiteX2" fmla="*/ 308019 w 806531"/>
                <a:gd name="connsiteY2" fmla="*/ 787583 h 1111670"/>
                <a:gd name="connsiteX3" fmla="*/ 450018 w 806531"/>
                <a:gd name="connsiteY3" fmla="*/ 610904 h 1111670"/>
                <a:gd name="connsiteX4" fmla="*/ 615496 w 806531"/>
                <a:gd name="connsiteY4" fmla="*/ 387990 h 1111670"/>
                <a:gd name="connsiteX5" fmla="*/ 418547 w 806531"/>
                <a:gd name="connsiteY5" fmla="*/ 191051 h 1111670"/>
                <a:gd name="connsiteX6" fmla="*/ 258128 w 806531"/>
                <a:gd name="connsiteY6" fmla="*/ 247706 h 1111670"/>
                <a:gd name="connsiteX7" fmla="*/ 190500 w 806531"/>
                <a:gd name="connsiteY7" fmla="*/ 403277 h 1111670"/>
                <a:gd name="connsiteX8" fmla="*/ 95250 w 806531"/>
                <a:gd name="connsiteY8" fmla="*/ 498528 h 1111670"/>
                <a:gd name="connsiteX9" fmla="*/ 0 w 806531"/>
                <a:gd name="connsiteY9" fmla="*/ 403277 h 1111670"/>
                <a:gd name="connsiteX10" fmla="*/ 128140 w 806531"/>
                <a:gd name="connsiteY10" fmla="*/ 108441 h 1111670"/>
                <a:gd name="connsiteX11" fmla="*/ 431635 w 806531"/>
                <a:gd name="connsiteY11" fmla="*/ 989 h 1111670"/>
                <a:gd name="connsiteX12" fmla="*/ 805539 w 806531"/>
                <a:gd name="connsiteY12" fmla="*/ 374883 h 1111670"/>
                <a:gd name="connsiteX13" fmla="*/ 498510 w 806531"/>
                <a:gd name="connsiteY13" fmla="*/ 795193 h 1111670"/>
                <a:gd name="connsiteX14" fmla="*/ 498510 w 806531"/>
                <a:gd name="connsiteY14" fmla="*/ 1016421 h 1111670"/>
                <a:gd name="connsiteX15" fmla="*/ 403269 w 806531"/>
                <a:gd name="connsiteY15" fmla="*/ 1111671 h 111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6531" h="1111670">
                  <a:moveTo>
                    <a:pt x="403269" y="1111671"/>
                  </a:moveTo>
                  <a:cubicBezTo>
                    <a:pt x="350673" y="1111671"/>
                    <a:pt x="308019" y="1069027"/>
                    <a:pt x="308019" y="1016421"/>
                  </a:cubicBezTo>
                  <a:lnTo>
                    <a:pt x="308019" y="787583"/>
                  </a:lnTo>
                  <a:cubicBezTo>
                    <a:pt x="308019" y="702267"/>
                    <a:pt x="366408" y="629611"/>
                    <a:pt x="450018" y="610904"/>
                  </a:cubicBezTo>
                  <a:cubicBezTo>
                    <a:pt x="553212" y="587815"/>
                    <a:pt x="622811" y="494070"/>
                    <a:pt x="615496" y="387990"/>
                  </a:cubicBezTo>
                  <a:cubicBezTo>
                    <a:pt x="608257" y="282958"/>
                    <a:pt x="523589" y="198290"/>
                    <a:pt x="418547" y="191051"/>
                  </a:cubicBezTo>
                  <a:cubicBezTo>
                    <a:pt x="358635" y="186917"/>
                    <a:pt x="301695" y="207043"/>
                    <a:pt x="258128" y="247706"/>
                  </a:cubicBezTo>
                  <a:cubicBezTo>
                    <a:pt x="214522" y="288406"/>
                    <a:pt x="190500" y="343660"/>
                    <a:pt x="190500" y="403277"/>
                  </a:cubicBezTo>
                  <a:cubicBezTo>
                    <a:pt x="190500" y="455884"/>
                    <a:pt x="147847" y="498528"/>
                    <a:pt x="95250" y="498528"/>
                  </a:cubicBezTo>
                  <a:cubicBezTo>
                    <a:pt x="42653" y="498528"/>
                    <a:pt x="0" y="455884"/>
                    <a:pt x="0" y="403277"/>
                  </a:cubicBezTo>
                  <a:cubicBezTo>
                    <a:pt x="0" y="291921"/>
                    <a:pt x="46701" y="184460"/>
                    <a:pt x="128140" y="108441"/>
                  </a:cubicBezTo>
                  <a:cubicBezTo>
                    <a:pt x="210712" y="31355"/>
                    <a:pt x="318592" y="-6774"/>
                    <a:pt x="431635" y="989"/>
                  </a:cubicBezTo>
                  <a:cubicBezTo>
                    <a:pt x="631050" y="14734"/>
                    <a:pt x="791794" y="175477"/>
                    <a:pt x="805539" y="374883"/>
                  </a:cubicBezTo>
                  <a:cubicBezTo>
                    <a:pt x="819207" y="573203"/>
                    <a:pt x="690439" y="748825"/>
                    <a:pt x="498510" y="795193"/>
                  </a:cubicBezTo>
                  <a:lnTo>
                    <a:pt x="498510" y="1016421"/>
                  </a:lnTo>
                  <a:cubicBezTo>
                    <a:pt x="498519" y="1069027"/>
                    <a:pt x="455876" y="1111671"/>
                    <a:pt x="403269" y="1111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B669BDB0-D157-41BA-B2F6-DB579DED8528}"/>
                </a:ext>
              </a:extLst>
            </p:cNvPr>
            <p:cNvSpPr/>
            <p:nvPr/>
          </p:nvSpPr>
          <p:spPr>
            <a:xfrm>
              <a:off x="6494144" y="4298918"/>
              <a:ext cx="190500" cy="190500"/>
            </a:xfrm>
            <a:custGeom>
              <a:avLst/>
              <a:gdLst>
                <a:gd name="connsiteX0" fmla="*/ 95250 w 190500"/>
                <a:gd name="connsiteY0" fmla="*/ 190500 h 190500"/>
                <a:gd name="connsiteX1" fmla="*/ 27908 w 190500"/>
                <a:gd name="connsiteY1" fmla="*/ 162687 h 190500"/>
                <a:gd name="connsiteX2" fmla="*/ 0 w 190500"/>
                <a:gd name="connsiteY2" fmla="*/ 95250 h 190500"/>
                <a:gd name="connsiteX3" fmla="*/ 27908 w 190500"/>
                <a:gd name="connsiteY3" fmla="*/ 27908 h 190500"/>
                <a:gd name="connsiteX4" fmla="*/ 95250 w 190500"/>
                <a:gd name="connsiteY4" fmla="*/ 0 h 190500"/>
                <a:gd name="connsiteX5" fmla="*/ 162592 w 190500"/>
                <a:gd name="connsiteY5" fmla="*/ 27908 h 190500"/>
                <a:gd name="connsiteX6" fmla="*/ 190500 w 190500"/>
                <a:gd name="connsiteY6" fmla="*/ 95250 h 190500"/>
                <a:gd name="connsiteX7" fmla="*/ 162592 w 190500"/>
                <a:gd name="connsiteY7" fmla="*/ 162687 h 190500"/>
                <a:gd name="connsiteX8" fmla="*/ 95250 w 190500"/>
                <a:gd name="connsiteY8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95250" y="190500"/>
                  </a:moveTo>
                  <a:cubicBezTo>
                    <a:pt x="70199" y="190500"/>
                    <a:pt x="45625" y="180404"/>
                    <a:pt x="27908" y="162687"/>
                  </a:cubicBezTo>
                  <a:cubicBezTo>
                    <a:pt x="10201" y="144971"/>
                    <a:pt x="0" y="120396"/>
                    <a:pt x="0" y="95250"/>
                  </a:cubicBezTo>
                  <a:cubicBezTo>
                    <a:pt x="0" y="70199"/>
                    <a:pt x="10192" y="45625"/>
                    <a:pt x="27908" y="27908"/>
                  </a:cubicBezTo>
                  <a:cubicBezTo>
                    <a:pt x="45625" y="10192"/>
                    <a:pt x="70199" y="0"/>
                    <a:pt x="95250" y="0"/>
                  </a:cubicBezTo>
                  <a:cubicBezTo>
                    <a:pt x="120301" y="0"/>
                    <a:pt x="144875" y="10192"/>
                    <a:pt x="162592" y="27908"/>
                  </a:cubicBezTo>
                  <a:cubicBezTo>
                    <a:pt x="180299" y="45625"/>
                    <a:pt x="190500" y="70199"/>
                    <a:pt x="190500" y="95250"/>
                  </a:cubicBezTo>
                  <a:cubicBezTo>
                    <a:pt x="190500" y="120396"/>
                    <a:pt x="180308" y="144875"/>
                    <a:pt x="162592" y="162687"/>
                  </a:cubicBezTo>
                  <a:cubicBezTo>
                    <a:pt x="144875" y="180404"/>
                    <a:pt x="120301" y="190500"/>
                    <a:pt x="95250" y="19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0B6692CE-F35E-4223-B395-429EC9D4ABB2}"/>
                </a:ext>
              </a:extLst>
            </p:cNvPr>
            <p:cNvSpPr/>
            <p:nvPr/>
          </p:nvSpPr>
          <p:spPr>
            <a:xfrm>
              <a:off x="3705225" y="5286375"/>
              <a:ext cx="2200275" cy="190500"/>
            </a:xfrm>
            <a:custGeom>
              <a:avLst/>
              <a:gdLst>
                <a:gd name="connsiteX0" fmla="*/ 2105025 w 2200275"/>
                <a:gd name="connsiteY0" fmla="*/ 190500 h 190500"/>
                <a:gd name="connsiteX1" fmla="*/ 95250 w 2200275"/>
                <a:gd name="connsiteY1" fmla="*/ 190500 h 190500"/>
                <a:gd name="connsiteX2" fmla="*/ 0 w 2200275"/>
                <a:gd name="connsiteY2" fmla="*/ 95250 h 190500"/>
                <a:gd name="connsiteX3" fmla="*/ 95250 w 2200275"/>
                <a:gd name="connsiteY3" fmla="*/ 0 h 190500"/>
                <a:gd name="connsiteX4" fmla="*/ 2105025 w 2200275"/>
                <a:gd name="connsiteY4" fmla="*/ 0 h 190500"/>
                <a:gd name="connsiteX5" fmla="*/ 2200275 w 2200275"/>
                <a:gd name="connsiteY5" fmla="*/ 95250 h 190500"/>
                <a:gd name="connsiteX6" fmla="*/ 2105025 w 2200275"/>
                <a:gd name="connsiteY6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275" h="190500">
                  <a:moveTo>
                    <a:pt x="2105025" y="190500"/>
                  </a:moveTo>
                  <a:lnTo>
                    <a:pt x="95250" y="190500"/>
                  </a:lnTo>
                  <a:cubicBezTo>
                    <a:pt x="42653" y="190500"/>
                    <a:pt x="0" y="147857"/>
                    <a:pt x="0" y="95250"/>
                  </a:cubicBezTo>
                  <a:cubicBezTo>
                    <a:pt x="0" y="42643"/>
                    <a:pt x="42653" y="0"/>
                    <a:pt x="95250" y="0"/>
                  </a:cubicBezTo>
                  <a:lnTo>
                    <a:pt x="2105025" y="0"/>
                  </a:lnTo>
                  <a:cubicBezTo>
                    <a:pt x="2157622" y="0"/>
                    <a:pt x="2200275" y="42643"/>
                    <a:pt x="2200275" y="95250"/>
                  </a:cubicBezTo>
                  <a:cubicBezTo>
                    <a:pt x="2200275" y="147857"/>
                    <a:pt x="2157632" y="190500"/>
                    <a:pt x="2105025" y="19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34A1B77A-059E-489E-9C48-E742E5A88E8C}"/>
                </a:ext>
              </a:extLst>
            </p:cNvPr>
            <p:cNvSpPr/>
            <p:nvPr/>
          </p:nvSpPr>
          <p:spPr>
            <a:xfrm>
              <a:off x="5715000" y="5819775"/>
              <a:ext cx="190500" cy="190500"/>
            </a:xfrm>
            <a:custGeom>
              <a:avLst/>
              <a:gdLst>
                <a:gd name="connsiteX0" fmla="*/ 95250 w 190500"/>
                <a:gd name="connsiteY0" fmla="*/ 190500 h 190500"/>
                <a:gd name="connsiteX1" fmla="*/ 27908 w 190500"/>
                <a:gd name="connsiteY1" fmla="*/ 162592 h 190500"/>
                <a:gd name="connsiteX2" fmla="*/ 0 w 190500"/>
                <a:gd name="connsiteY2" fmla="*/ 95250 h 190500"/>
                <a:gd name="connsiteX3" fmla="*/ 27908 w 190500"/>
                <a:gd name="connsiteY3" fmla="*/ 27908 h 190500"/>
                <a:gd name="connsiteX4" fmla="*/ 95250 w 190500"/>
                <a:gd name="connsiteY4" fmla="*/ 0 h 190500"/>
                <a:gd name="connsiteX5" fmla="*/ 162582 w 190500"/>
                <a:gd name="connsiteY5" fmla="*/ 27908 h 190500"/>
                <a:gd name="connsiteX6" fmla="*/ 190500 w 190500"/>
                <a:gd name="connsiteY6" fmla="*/ 95250 h 190500"/>
                <a:gd name="connsiteX7" fmla="*/ 162582 w 190500"/>
                <a:gd name="connsiteY7" fmla="*/ 162592 h 190500"/>
                <a:gd name="connsiteX8" fmla="*/ 95250 w 190500"/>
                <a:gd name="connsiteY8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95250" y="190500"/>
                  </a:moveTo>
                  <a:cubicBezTo>
                    <a:pt x="70199" y="190500"/>
                    <a:pt x="45625" y="180308"/>
                    <a:pt x="27908" y="162592"/>
                  </a:cubicBezTo>
                  <a:cubicBezTo>
                    <a:pt x="10192" y="144875"/>
                    <a:pt x="0" y="120301"/>
                    <a:pt x="0" y="95250"/>
                  </a:cubicBezTo>
                  <a:cubicBezTo>
                    <a:pt x="0" y="70199"/>
                    <a:pt x="10182" y="45625"/>
                    <a:pt x="27908" y="27908"/>
                  </a:cubicBezTo>
                  <a:cubicBezTo>
                    <a:pt x="45625" y="10192"/>
                    <a:pt x="70199" y="0"/>
                    <a:pt x="95250" y="0"/>
                  </a:cubicBezTo>
                  <a:cubicBezTo>
                    <a:pt x="120301" y="0"/>
                    <a:pt x="144875" y="10192"/>
                    <a:pt x="162582" y="27908"/>
                  </a:cubicBezTo>
                  <a:cubicBezTo>
                    <a:pt x="180299" y="45625"/>
                    <a:pt x="190500" y="70199"/>
                    <a:pt x="190500" y="95250"/>
                  </a:cubicBezTo>
                  <a:cubicBezTo>
                    <a:pt x="190500" y="120396"/>
                    <a:pt x="180308" y="144875"/>
                    <a:pt x="162582" y="162592"/>
                  </a:cubicBezTo>
                  <a:cubicBezTo>
                    <a:pt x="144875" y="180308"/>
                    <a:pt x="120301" y="190500"/>
                    <a:pt x="95250" y="19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A080FA13-A517-471E-9CCC-36382BD0C6BD}"/>
                </a:ext>
              </a:extLst>
            </p:cNvPr>
            <p:cNvSpPr/>
            <p:nvPr/>
          </p:nvSpPr>
          <p:spPr>
            <a:xfrm>
              <a:off x="3705225" y="5819775"/>
              <a:ext cx="1825628" cy="190500"/>
            </a:xfrm>
            <a:custGeom>
              <a:avLst/>
              <a:gdLst>
                <a:gd name="connsiteX0" fmla="*/ 1730378 w 1825628"/>
                <a:gd name="connsiteY0" fmla="*/ 190500 h 190500"/>
                <a:gd name="connsiteX1" fmla="*/ 95250 w 1825628"/>
                <a:gd name="connsiteY1" fmla="*/ 190500 h 190500"/>
                <a:gd name="connsiteX2" fmla="*/ 0 w 1825628"/>
                <a:gd name="connsiteY2" fmla="*/ 95250 h 190500"/>
                <a:gd name="connsiteX3" fmla="*/ 95250 w 1825628"/>
                <a:gd name="connsiteY3" fmla="*/ 0 h 190500"/>
                <a:gd name="connsiteX4" fmla="*/ 1730378 w 1825628"/>
                <a:gd name="connsiteY4" fmla="*/ 0 h 190500"/>
                <a:gd name="connsiteX5" fmla="*/ 1825628 w 1825628"/>
                <a:gd name="connsiteY5" fmla="*/ 95250 h 190500"/>
                <a:gd name="connsiteX6" fmla="*/ 1730378 w 1825628"/>
                <a:gd name="connsiteY6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5628" h="190500">
                  <a:moveTo>
                    <a:pt x="1730378" y="190500"/>
                  </a:moveTo>
                  <a:lnTo>
                    <a:pt x="95250" y="190500"/>
                  </a:lnTo>
                  <a:cubicBezTo>
                    <a:pt x="42653" y="190500"/>
                    <a:pt x="0" y="147857"/>
                    <a:pt x="0" y="95250"/>
                  </a:cubicBezTo>
                  <a:cubicBezTo>
                    <a:pt x="0" y="42643"/>
                    <a:pt x="42653" y="0"/>
                    <a:pt x="95250" y="0"/>
                  </a:cubicBezTo>
                  <a:lnTo>
                    <a:pt x="1730378" y="0"/>
                  </a:lnTo>
                  <a:cubicBezTo>
                    <a:pt x="1782975" y="0"/>
                    <a:pt x="1825628" y="42643"/>
                    <a:pt x="1825628" y="95250"/>
                  </a:cubicBezTo>
                  <a:cubicBezTo>
                    <a:pt x="1825628" y="147857"/>
                    <a:pt x="1782985" y="190500"/>
                    <a:pt x="1730378" y="19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DB3916B5-A496-4D2A-8829-EB9F74BB0B1A}"/>
                </a:ext>
              </a:extLst>
            </p:cNvPr>
            <p:cNvSpPr/>
            <p:nvPr/>
          </p:nvSpPr>
          <p:spPr>
            <a:xfrm>
              <a:off x="3705225" y="4752975"/>
              <a:ext cx="1581150" cy="190500"/>
            </a:xfrm>
            <a:custGeom>
              <a:avLst/>
              <a:gdLst>
                <a:gd name="connsiteX0" fmla="*/ 1485900 w 1581150"/>
                <a:gd name="connsiteY0" fmla="*/ 190500 h 190500"/>
                <a:gd name="connsiteX1" fmla="*/ 95250 w 1581150"/>
                <a:gd name="connsiteY1" fmla="*/ 190500 h 190500"/>
                <a:gd name="connsiteX2" fmla="*/ 0 w 1581150"/>
                <a:gd name="connsiteY2" fmla="*/ 95250 h 190500"/>
                <a:gd name="connsiteX3" fmla="*/ 95250 w 1581150"/>
                <a:gd name="connsiteY3" fmla="*/ 0 h 190500"/>
                <a:gd name="connsiteX4" fmla="*/ 1485900 w 1581150"/>
                <a:gd name="connsiteY4" fmla="*/ 0 h 190500"/>
                <a:gd name="connsiteX5" fmla="*/ 1581150 w 1581150"/>
                <a:gd name="connsiteY5" fmla="*/ 95250 h 190500"/>
                <a:gd name="connsiteX6" fmla="*/ 1485900 w 1581150"/>
                <a:gd name="connsiteY6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1150" h="190500">
                  <a:moveTo>
                    <a:pt x="1485900" y="190500"/>
                  </a:moveTo>
                  <a:lnTo>
                    <a:pt x="95250" y="190500"/>
                  </a:lnTo>
                  <a:cubicBezTo>
                    <a:pt x="42653" y="190500"/>
                    <a:pt x="0" y="147857"/>
                    <a:pt x="0" y="95250"/>
                  </a:cubicBezTo>
                  <a:cubicBezTo>
                    <a:pt x="0" y="42643"/>
                    <a:pt x="42653" y="0"/>
                    <a:pt x="95250" y="0"/>
                  </a:cubicBezTo>
                  <a:lnTo>
                    <a:pt x="1485900" y="0"/>
                  </a:lnTo>
                  <a:cubicBezTo>
                    <a:pt x="1538497" y="0"/>
                    <a:pt x="1581150" y="42643"/>
                    <a:pt x="1581150" y="95250"/>
                  </a:cubicBezTo>
                  <a:cubicBezTo>
                    <a:pt x="1581150" y="147857"/>
                    <a:pt x="1538507" y="190500"/>
                    <a:pt x="1485900" y="19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2" name="Gráfico 41">
            <a:extLst>
              <a:ext uri="{FF2B5EF4-FFF2-40B4-BE49-F238E27FC236}">
                <a16:creationId xmlns:a16="http://schemas.microsoft.com/office/drawing/2014/main" id="{FE104D87-0D0B-4A94-97DF-74A94933011F}"/>
              </a:ext>
            </a:extLst>
          </p:cNvPr>
          <p:cNvGrpSpPr/>
          <p:nvPr/>
        </p:nvGrpSpPr>
        <p:grpSpPr>
          <a:xfrm>
            <a:off x="1195312" y="1920032"/>
            <a:ext cx="542746" cy="614288"/>
            <a:chOff x="5086350" y="2286000"/>
            <a:chExt cx="2019323" cy="2285499"/>
          </a:xfrm>
          <a:solidFill>
            <a:schemeClr val="tx1"/>
          </a:solidFill>
        </p:grpSpPr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4F1E0812-421D-400A-9CE8-B6D20248FD88}"/>
                </a:ext>
              </a:extLst>
            </p:cNvPr>
            <p:cNvSpPr/>
            <p:nvPr/>
          </p:nvSpPr>
          <p:spPr>
            <a:xfrm>
              <a:off x="5505450" y="2705100"/>
              <a:ext cx="914400" cy="76200"/>
            </a:xfrm>
            <a:custGeom>
              <a:avLst/>
              <a:gdLst>
                <a:gd name="connsiteX0" fmla="*/ 38100 w 914400"/>
                <a:gd name="connsiteY0" fmla="*/ 76200 h 76200"/>
                <a:gd name="connsiteX1" fmla="*/ 876300 w 914400"/>
                <a:gd name="connsiteY1" fmla="*/ 76200 h 76200"/>
                <a:gd name="connsiteX2" fmla="*/ 914400 w 914400"/>
                <a:gd name="connsiteY2" fmla="*/ 38100 h 76200"/>
                <a:gd name="connsiteX3" fmla="*/ 876300 w 914400"/>
                <a:gd name="connsiteY3" fmla="*/ 0 h 76200"/>
                <a:gd name="connsiteX4" fmla="*/ 38100 w 914400"/>
                <a:gd name="connsiteY4" fmla="*/ 0 h 76200"/>
                <a:gd name="connsiteX5" fmla="*/ 0 w 914400"/>
                <a:gd name="connsiteY5" fmla="*/ 38100 h 76200"/>
                <a:gd name="connsiteX6" fmla="*/ 38100 w 914400"/>
                <a:gd name="connsiteY6" fmla="*/ 76200 h 76200"/>
                <a:gd name="connsiteX7" fmla="*/ 38100 w 914400"/>
                <a:gd name="connsiteY7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" h="76200">
                  <a:moveTo>
                    <a:pt x="38100" y="76200"/>
                  </a:moveTo>
                  <a:lnTo>
                    <a:pt x="876300" y="76200"/>
                  </a:lnTo>
                  <a:cubicBezTo>
                    <a:pt x="897255" y="76200"/>
                    <a:pt x="914400" y="59055"/>
                    <a:pt x="914400" y="38100"/>
                  </a:cubicBezTo>
                  <a:cubicBezTo>
                    <a:pt x="914400" y="17145"/>
                    <a:pt x="897255" y="0"/>
                    <a:pt x="87630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cubicBezTo>
                    <a:pt x="0" y="59055"/>
                    <a:pt x="17145" y="76200"/>
                    <a:pt x="38100" y="76200"/>
                  </a:cubicBezTo>
                  <a:lnTo>
                    <a:pt x="38100" y="7620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6DCF8550-027B-4850-9778-8B0DB13506A1}"/>
                </a:ext>
              </a:extLst>
            </p:cNvPr>
            <p:cNvSpPr/>
            <p:nvPr/>
          </p:nvSpPr>
          <p:spPr>
            <a:xfrm>
              <a:off x="5505450" y="2933700"/>
              <a:ext cx="914400" cy="76200"/>
            </a:xfrm>
            <a:custGeom>
              <a:avLst/>
              <a:gdLst>
                <a:gd name="connsiteX0" fmla="*/ 38100 w 914400"/>
                <a:gd name="connsiteY0" fmla="*/ 76200 h 76200"/>
                <a:gd name="connsiteX1" fmla="*/ 876300 w 914400"/>
                <a:gd name="connsiteY1" fmla="*/ 76200 h 76200"/>
                <a:gd name="connsiteX2" fmla="*/ 914400 w 914400"/>
                <a:gd name="connsiteY2" fmla="*/ 38100 h 76200"/>
                <a:gd name="connsiteX3" fmla="*/ 876300 w 914400"/>
                <a:gd name="connsiteY3" fmla="*/ 0 h 76200"/>
                <a:gd name="connsiteX4" fmla="*/ 38100 w 914400"/>
                <a:gd name="connsiteY4" fmla="*/ 0 h 76200"/>
                <a:gd name="connsiteX5" fmla="*/ 0 w 914400"/>
                <a:gd name="connsiteY5" fmla="*/ 38100 h 76200"/>
                <a:gd name="connsiteX6" fmla="*/ 38100 w 914400"/>
                <a:gd name="connsiteY6" fmla="*/ 76200 h 76200"/>
                <a:gd name="connsiteX7" fmla="*/ 38100 w 914400"/>
                <a:gd name="connsiteY7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" h="76200">
                  <a:moveTo>
                    <a:pt x="38100" y="76200"/>
                  </a:moveTo>
                  <a:lnTo>
                    <a:pt x="876300" y="76200"/>
                  </a:lnTo>
                  <a:cubicBezTo>
                    <a:pt x="897255" y="76200"/>
                    <a:pt x="914400" y="59055"/>
                    <a:pt x="914400" y="38100"/>
                  </a:cubicBezTo>
                  <a:cubicBezTo>
                    <a:pt x="914400" y="17145"/>
                    <a:pt x="897255" y="0"/>
                    <a:pt x="87630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cubicBezTo>
                    <a:pt x="0" y="59055"/>
                    <a:pt x="17145" y="76200"/>
                    <a:pt x="38100" y="76200"/>
                  </a:cubicBezTo>
                  <a:lnTo>
                    <a:pt x="38100" y="7620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CDCD108B-D095-4E33-B393-A1563AB25C45}"/>
                </a:ext>
              </a:extLst>
            </p:cNvPr>
            <p:cNvSpPr/>
            <p:nvPr/>
          </p:nvSpPr>
          <p:spPr>
            <a:xfrm>
              <a:off x="5505450" y="3162300"/>
              <a:ext cx="914400" cy="76200"/>
            </a:xfrm>
            <a:custGeom>
              <a:avLst/>
              <a:gdLst>
                <a:gd name="connsiteX0" fmla="*/ 38100 w 914400"/>
                <a:gd name="connsiteY0" fmla="*/ 76200 h 76200"/>
                <a:gd name="connsiteX1" fmla="*/ 876300 w 914400"/>
                <a:gd name="connsiteY1" fmla="*/ 76200 h 76200"/>
                <a:gd name="connsiteX2" fmla="*/ 914400 w 914400"/>
                <a:gd name="connsiteY2" fmla="*/ 38100 h 76200"/>
                <a:gd name="connsiteX3" fmla="*/ 876300 w 914400"/>
                <a:gd name="connsiteY3" fmla="*/ 0 h 76200"/>
                <a:gd name="connsiteX4" fmla="*/ 38100 w 914400"/>
                <a:gd name="connsiteY4" fmla="*/ 0 h 76200"/>
                <a:gd name="connsiteX5" fmla="*/ 0 w 914400"/>
                <a:gd name="connsiteY5" fmla="*/ 38100 h 76200"/>
                <a:gd name="connsiteX6" fmla="*/ 38100 w 914400"/>
                <a:gd name="connsiteY6" fmla="*/ 76200 h 76200"/>
                <a:gd name="connsiteX7" fmla="*/ 38100 w 914400"/>
                <a:gd name="connsiteY7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" h="76200">
                  <a:moveTo>
                    <a:pt x="38100" y="76200"/>
                  </a:moveTo>
                  <a:lnTo>
                    <a:pt x="876300" y="76200"/>
                  </a:lnTo>
                  <a:cubicBezTo>
                    <a:pt x="897255" y="76200"/>
                    <a:pt x="914400" y="59055"/>
                    <a:pt x="914400" y="38100"/>
                  </a:cubicBezTo>
                  <a:cubicBezTo>
                    <a:pt x="914400" y="17145"/>
                    <a:pt x="897255" y="0"/>
                    <a:pt x="87630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cubicBezTo>
                    <a:pt x="0" y="59055"/>
                    <a:pt x="17145" y="76200"/>
                    <a:pt x="38100" y="76200"/>
                  </a:cubicBezTo>
                  <a:lnTo>
                    <a:pt x="38100" y="7620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125351AE-CB51-41F7-AC2A-16AB02D0E3AD}"/>
                </a:ext>
              </a:extLst>
            </p:cNvPr>
            <p:cNvSpPr/>
            <p:nvPr/>
          </p:nvSpPr>
          <p:spPr>
            <a:xfrm>
              <a:off x="5505450" y="3390900"/>
              <a:ext cx="914400" cy="76200"/>
            </a:xfrm>
            <a:custGeom>
              <a:avLst/>
              <a:gdLst>
                <a:gd name="connsiteX0" fmla="*/ 38100 w 914400"/>
                <a:gd name="connsiteY0" fmla="*/ 76200 h 76200"/>
                <a:gd name="connsiteX1" fmla="*/ 876300 w 914400"/>
                <a:gd name="connsiteY1" fmla="*/ 76200 h 76200"/>
                <a:gd name="connsiteX2" fmla="*/ 914400 w 914400"/>
                <a:gd name="connsiteY2" fmla="*/ 38100 h 76200"/>
                <a:gd name="connsiteX3" fmla="*/ 876300 w 914400"/>
                <a:gd name="connsiteY3" fmla="*/ 0 h 76200"/>
                <a:gd name="connsiteX4" fmla="*/ 38100 w 914400"/>
                <a:gd name="connsiteY4" fmla="*/ 0 h 76200"/>
                <a:gd name="connsiteX5" fmla="*/ 0 w 914400"/>
                <a:gd name="connsiteY5" fmla="*/ 38100 h 76200"/>
                <a:gd name="connsiteX6" fmla="*/ 38100 w 914400"/>
                <a:gd name="connsiteY6" fmla="*/ 76200 h 76200"/>
                <a:gd name="connsiteX7" fmla="*/ 38100 w 914400"/>
                <a:gd name="connsiteY7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400" h="76200">
                  <a:moveTo>
                    <a:pt x="38100" y="76200"/>
                  </a:moveTo>
                  <a:lnTo>
                    <a:pt x="876300" y="76200"/>
                  </a:lnTo>
                  <a:cubicBezTo>
                    <a:pt x="897255" y="76200"/>
                    <a:pt x="914400" y="59055"/>
                    <a:pt x="914400" y="38100"/>
                  </a:cubicBezTo>
                  <a:cubicBezTo>
                    <a:pt x="914400" y="17145"/>
                    <a:pt x="897255" y="0"/>
                    <a:pt x="876300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cubicBezTo>
                    <a:pt x="0" y="59055"/>
                    <a:pt x="17145" y="76200"/>
                    <a:pt x="38100" y="76200"/>
                  </a:cubicBezTo>
                  <a:lnTo>
                    <a:pt x="38100" y="7620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7" name="Gráfico 41">
              <a:extLst>
                <a:ext uri="{FF2B5EF4-FFF2-40B4-BE49-F238E27FC236}">
                  <a16:creationId xmlns:a16="http://schemas.microsoft.com/office/drawing/2014/main" id="{E573C839-636C-4B42-BA78-A79071DA59D2}"/>
                </a:ext>
              </a:extLst>
            </p:cNvPr>
            <p:cNvGrpSpPr/>
            <p:nvPr/>
          </p:nvGrpSpPr>
          <p:grpSpPr>
            <a:xfrm>
              <a:off x="5086350" y="2286000"/>
              <a:ext cx="2019323" cy="2285499"/>
              <a:chOff x="5086350" y="2286000"/>
              <a:chExt cx="2019323" cy="2285499"/>
            </a:xfrm>
            <a:grpFill/>
          </p:grpSpPr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41929FBC-49A2-49A2-9DDF-EC224446BAE3}"/>
                  </a:ext>
                </a:extLst>
              </p:cNvPr>
              <p:cNvSpPr/>
              <p:nvPr/>
            </p:nvSpPr>
            <p:spPr>
              <a:xfrm>
                <a:off x="5505450" y="3619500"/>
                <a:ext cx="381000" cy="76200"/>
              </a:xfrm>
              <a:custGeom>
                <a:avLst/>
                <a:gdLst>
                  <a:gd name="connsiteX0" fmla="*/ 38100 w 381000"/>
                  <a:gd name="connsiteY0" fmla="*/ 76200 h 76200"/>
                  <a:gd name="connsiteX1" fmla="*/ 342900 w 381000"/>
                  <a:gd name="connsiteY1" fmla="*/ 76200 h 76200"/>
                  <a:gd name="connsiteX2" fmla="*/ 381000 w 381000"/>
                  <a:gd name="connsiteY2" fmla="*/ 38100 h 76200"/>
                  <a:gd name="connsiteX3" fmla="*/ 342900 w 381000"/>
                  <a:gd name="connsiteY3" fmla="*/ 0 h 76200"/>
                  <a:gd name="connsiteX4" fmla="*/ 38100 w 381000"/>
                  <a:gd name="connsiteY4" fmla="*/ 0 h 76200"/>
                  <a:gd name="connsiteX5" fmla="*/ 0 w 381000"/>
                  <a:gd name="connsiteY5" fmla="*/ 38100 h 76200"/>
                  <a:gd name="connsiteX6" fmla="*/ 38100 w 381000"/>
                  <a:gd name="connsiteY6" fmla="*/ 76200 h 76200"/>
                  <a:gd name="connsiteX7" fmla="*/ 38100 w 381000"/>
                  <a:gd name="connsiteY7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0" h="76200">
                    <a:moveTo>
                      <a:pt x="38100" y="76200"/>
                    </a:moveTo>
                    <a:lnTo>
                      <a:pt x="342900" y="76200"/>
                    </a:lnTo>
                    <a:cubicBezTo>
                      <a:pt x="363855" y="76200"/>
                      <a:pt x="381000" y="59055"/>
                      <a:pt x="381000" y="38100"/>
                    </a:cubicBezTo>
                    <a:cubicBezTo>
                      <a:pt x="381000" y="17145"/>
                      <a:pt x="363855" y="0"/>
                      <a:pt x="342900" y="0"/>
                    </a:cubicBezTo>
                    <a:lnTo>
                      <a:pt x="38100" y="0"/>
                    </a:lnTo>
                    <a:cubicBezTo>
                      <a:pt x="17145" y="0"/>
                      <a:pt x="0" y="17145"/>
                      <a:pt x="0" y="38100"/>
                    </a:cubicBezTo>
                    <a:cubicBezTo>
                      <a:pt x="0" y="59055"/>
                      <a:pt x="17145" y="76200"/>
                      <a:pt x="38100" y="76200"/>
                    </a:cubicBezTo>
                    <a:lnTo>
                      <a:pt x="38100" y="7620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2F220497-1021-4496-A81A-29031D5AD005}"/>
                  </a:ext>
                </a:extLst>
              </p:cNvPr>
              <p:cNvSpPr/>
              <p:nvPr/>
            </p:nvSpPr>
            <p:spPr>
              <a:xfrm>
                <a:off x="5086350" y="2286000"/>
                <a:ext cx="2019323" cy="2285499"/>
              </a:xfrm>
              <a:custGeom>
                <a:avLst/>
                <a:gdLst>
                  <a:gd name="connsiteX0" fmla="*/ 1962785 w 2019323"/>
                  <a:gd name="connsiteY0" fmla="*/ 900430 h 2285499"/>
                  <a:gd name="connsiteX1" fmla="*/ 1806575 w 2019323"/>
                  <a:gd name="connsiteY1" fmla="*/ 941070 h 2285499"/>
                  <a:gd name="connsiteX2" fmla="*/ 1714500 w 2019323"/>
                  <a:gd name="connsiteY2" fmla="*/ 1097915 h 2285499"/>
                  <a:gd name="connsiteX3" fmla="*/ 1714500 w 2019323"/>
                  <a:gd name="connsiteY3" fmla="*/ 152400 h 2285499"/>
                  <a:gd name="connsiteX4" fmla="*/ 1676400 w 2019323"/>
                  <a:gd name="connsiteY4" fmla="*/ 114300 h 2285499"/>
                  <a:gd name="connsiteX5" fmla="*/ 1387475 w 2019323"/>
                  <a:gd name="connsiteY5" fmla="*/ 114300 h 2285499"/>
                  <a:gd name="connsiteX6" fmla="*/ 1268095 w 2019323"/>
                  <a:gd name="connsiteY6" fmla="*/ 1905 h 2285499"/>
                  <a:gd name="connsiteX7" fmla="*/ 1257300 w 2019323"/>
                  <a:gd name="connsiteY7" fmla="*/ 0 h 2285499"/>
                  <a:gd name="connsiteX8" fmla="*/ 152400 w 2019323"/>
                  <a:gd name="connsiteY8" fmla="*/ 0 h 2285499"/>
                  <a:gd name="connsiteX9" fmla="*/ 114300 w 2019323"/>
                  <a:gd name="connsiteY9" fmla="*/ 38100 h 2285499"/>
                  <a:gd name="connsiteX10" fmla="*/ 114300 w 2019323"/>
                  <a:gd name="connsiteY10" fmla="*/ 157480 h 2285499"/>
                  <a:gd name="connsiteX11" fmla="*/ 0 w 2019323"/>
                  <a:gd name="connsiteY11" fmla="*/ 304800 h 2285499"/>
                  <a:gd name="connsiteX12" fmla="*/ 114300 w 2019323"/>
                  <a:gd name="connsiteY12" fmla="*/ 452120 h 2285499"/>
                  <a:gd name="connsiteX13" fmla="*/ 114300 w 2019323"/>
                  <a:gd name="connsiteY13" fmla="*/ 537845 h 2285499"/>
                  <a:gd name="connsiteX14" fmla="*/ 0 w 2019323"/>
                  <a:gd name="connsiteY14" fmla="*/ 685165 h 2285499"/>
                  <a:gd name="connsiteX15" fmla="*/ 114300 w 2019323"/>
                  <a:gd name="connsiteY15" fmla="*/ 832485 h 2285499"/>
                  <a:gd name="connsiteX16" fmla="*/ 114300 w 2019323"/>
                  <a:gd name="connsiteY16" fmla="*/ 918210 h 2285499"/>
                  <a:gd name="connsiteX17" fmla="*/ 0 w 2019323"/>
                  <a:gd name="connsiteY17" fmla="*/ 1065530 h 2285499"/>
                  <a:gd name="connsiteX18" fmla="*/ 114300 w 2019323"/>
                  <a:gd name="connsiteY18" fmla="*/ 1212850 h 2285499"/>
                  <a:gd name="connsiteX19" fmla="*/ 114300 w 2019323"/>
                  <a:gd name="connsiteY19" fmla="*/ 1260475 h 2285499"/>
                  <a:gd name="connsiteX20" fmla="*/ 0 w 2019323"/>
                  <a:gd name="connsiteY20" fmla="*/ 1407795 h 2285499"/>
                  <a:gd name="connsiteX21" fmla="*/ 114300 w 2019323"/>
                  <a:gd name="connsiteY21" fmla="*/ 1555115 h 2285499"/>
                  <a:gd name="connsiteX22" fmla="*/ 114300 w 2019323"/>
                  <a:gd name="connsiteY22" fmla="*/ 1790700 h 2285499"/>
                  <a:gd name="connsiteX23" fmla="*/ 152400 w 2019323"/>
                  <a:gd name="connsiteY23" fmla="*/ 1828800 h 2285499"/>
                  <a:gd name="connsiteX24" fmla="*/ 190500 w 2019323"/>
                  <a:gd name="connsiteY24" fmla="*/ 1828800 h 2285499"/>
                  <a:gd name="connsiteX25" fmla="*/ 190500 w 2019323"/>
                  <a:gd name="connsiteY25" fmla="*/ 1943100 h 2285499"/>
                  <a:gd name="connsiteX26" fmla="*/ 228600 w 2019323"/>
                  <a:gd name="connsiteY26" fmla="*/ 1981200 h 2285499"/>
                  <a:gd name="connsiteX27" fmla="*/ 1196975 w 2019323"/>
                  <a:gd name="connsiteY27" fmla="*/ 1981200 h 2285499"/>
                  <a:gd name="connsiteX28" fmla="*/ 1170940 w 2019323"/>
                  <a:gd name="connsiteY28" fmla="*/ 2025650 h 2285499"/>
                  <a:gd name="connsiteX29" fmla="*/ 1166495 w 2019323"/>
                  <a:gd name="connsiteY29" fmla="*/ 2038350 h 2285499"/>
                  <a:gd name="connsiteX30" fmla="*/ 1166495 w 2019323"/>
                  <a:gd name="connsiteY30" fmla="*/ 2038985 h 2285499"/>
                  <a:gd name="connsiteX31" fmla="*/ 1166495 w 2019323"/>
                  <a:gd name="connsiteY31" fmla="*/ 2039620 h 2285499"/>
                  <a:gd name="connsiteX32" fmla="*/ 1166495 w 2019323"/>
                  <a:gd name="connsiteY32" fmla="*/ 2039620 h 2285499"/>
                  <a:gd name="connsiteX33" fmla="*/ 1136015 w 2019323"/>
                  <a:gd name="connsiteY33" fmla="*/ 2241550 h 2285499"/>
                  <a:gd name="connsiteX34" fmla="*/ 1154430 w 2019323"/>
                  <a:gd name="connsiteY34" fmla="*/ 2280285 h 2285499"/>
                  <a:gd name="connsiteX35" fmla="*/ 1196975 w 2019323"/>
                  <a:gd name="connsiteY35" fmla="*/ 2277745 h 2285499"/>
                  <a:gd name="connsiteX36" fmla="*/ 1358900 w 2019323"/>
                  <a:gd name="connsiteY36" fmla="*/ 2152015 h 2285499"/>
                  <a:gd name="connsiteX37" fmla="*/ 1373505 w 2019323"/>
                  <a:gd name="connsiteY37" fmla="*/ 2132330 h 2285499"/>
                  <a:gd name="connsiteX38" fmla="*/ 1462405 w 2019323"/>
                  <a:gd name="connsiteY38" fmla="*/ 1981200 h 2285499"/>
                  <a:gd name="connsiteX39" fmla="*/ 1677035 w 2019323"/>
                  <a:gd name="connsiteY39" fmla="*/ 1981200 h 2285499"/>
                  <a:gd name="connsiteX40" fmla="*/ 1715135 w 2019323"/>
                  <a:gd name="connsiteY40" fmla="*/ 1943100 h 2285499"/>
                  <a:gd name="connsiteX41" fmla="*/ 1715135 w 2019323"/>
                  <a:gd name="connsiteY41" fmla="*/ 1550035 h 2285499"/>
                  <a:gd name="connsiteX42" fmla="*/ 2004060 w 2019323"/>
                  <a:gd name="connsiteY42" fmla="*/ 1056640 h 2285499"/>
                  <a:gd name="connsiteX43" fmla="*/ 1962785 w 2019323"/>
                  <a:gd name="connsiteY43" fmla="*/ 900430 h 2285499"/>
                  <a:gd name="connsiteX44" fmla="*/ 1962785 w 2019323"/>
                  <a:gd name="connsiteY44" fmla="*/ 900430 h 2285499"/>
                  <a:gd name="connsiteX45" fmla="*/ 1895475 w 2019323"/>
                  <a:gd name="connsiteY45" fmla="*/ 962025 h 2285499"/>
                  <a:gd name="connsiteX46" fmla="*/ 1935480 w 2019323"/>
                  <a:gd name="connsiteY46" fmla="*/ 975995 h 2285499"/>
                  <a:gd name="connsiteX47" fmla="*/ 1938020 w 2019323"/>
                  <a:gd name="connsiteY47" fmla="*/ 1018540 h 2285499"/>
                  <a:gd name="connsiteX48" fmla="*/ 1918970 w 2019323"/>
                  <a:gd name="connsiteY48" fmla="*/ 1051560 h 2285499"/>
                  <a:gd name="connsiteX49" fmla="*/ 1852930 w 2019323"/>
                  <a:gd name="connsiteY49" fmla="*/ 1012825 h 2285499"/>
                  <a:gd name="connsiteX50" fmla="*/ 1871980 w 2019323"/>
                  <a:gd name="connsiteY50" fmla="*/ 979805 h 2285499"/>
                  <a:gd name="connsiteX51" fmla="*/ 1895475 w 2019323"/>
                  <a:gd name="connsiteY51" fmla="*/ 962025 h 2285499"/>
                  <a:gd name="connsiteX52" fmla="*/ 1895475 w 2019323"/>
                  <a:gd name="connsiteY52" fmla="*/ 962025 h 2285499"/>
                  <a:gd name="connsiteX53" fmla="*/ 1321435 w 2019323"/>
                  <a:gd name="connsiteY53" fmla="*/ 2070100 h 2285499"/>
                  <a:gd name="connsiteX54" fmla="*/ 1255395 w 2019323"/>
                  <a:gd name="connsiteY54" fmla="*/ 2031365 h 2285499"/>
                  <a:gd name="connsiteX55" fmla="*/ 1756410 w 2019323"/>
                  <a:gd name="connsiteY55" fmla="*/ 1176655 h 2285499"/>
                  <a:gd name="connsiteX56" fmla="*/ 1821815 w 2019323"/>
                  <a:gd name="connsiteY56" fmla="*/ 1215390 h 2285499"/>
                  <a:gd name="connsiteX57" fmla="*/ 1321435 w 2019323"/>
                  <a:gd name="connsiteY57" fmla="*/ 2070100 h 2285499"/>
                  <a:gd name="connsiteX58" fmla="*/ 1295400 w 2019323"/>
                  <a:gd name="connsiteY58" fmla="*/ 130175 h 2285499"/>
                  <a:gd name="connsiteX59" fmla="*/ 1431925 w 2019323"/>
                  <a:gd name="connsiteY59" fmla="*/ 266700 h 2285499"/>
                  <a:gd name="connsiteX60" fmla="*/ 1295400 w 2019323"/>
                  <a:gd name="connsiteY60" fmla="*/ 266700 h 2285499"/>
                  <a:gd name="connsiteX61" fmla="*/ 1295400 w 2019323"/>
                  <a:gd name="connsiteY61" fmla="*/ 130175 h 2285499"/>
                  <a:gd name="connsiteX62" fmla="*/ 1795145 w 2019323"/>
                  <a:gd name="connsiteY62" fmla="*/ 1111250 h 2285499"/>
                  <a:gd name="connsiteX63" fmla="*/ 1814195 w 2019323"/>
                  <a:gd name="connsiteY63" fmla="*/ 1078230 h 2285499"/>
                  <a:gd name="connsiteX64" fmla="*/ 1880235 w 2019323"/>
                  <a:gd name="connsiteY64" fmla="*/ 1116965 h 2285499"/>
                  <a:gd name="connsiteX65" fmla="*/ 1861185 w 2019323"/>
                  <a:gd name="connsiteY65" fmla="*/ 1149985 h 2285499"/>
                  <a:gd name="connsiteX66" fmla="*/ 1795145 w 2019323"/>
                  <a:gd name="connsiteY66" fmla="*/ 1111250 h 2285499"/>
                  <a:gd name="connsiteX67" fmla="*/ 1638300 w 2019323"/>
                  <a:gd name="connsiteY67" fmla="*/ 190500 h 2285499"/>
                  <a:gd name="connsiteX68" fmla="*/ 1638300 w 2019323"/>
                  <a:gd name="connsiteY68" fmla="*/ 1219200 h 2285499"/>
                  <a:gd name="connsiteX69" fmla="*/ 1638935 w 2019323"/>
                  <a:gd name="connsiteY69" fmla="*/ 1226820 h 2285499"/>
                  <a:gd name="connsiteX70" fmla="*/ 1562100 w 2019323"/>
                  <a:gd name="connsiteY70" fmla="*/ 1358265 h 2285499"/>
                  <a:gd name="connsiteX71" fmla="*/ 1562100 w 2019323"/>
                  <a:gd name="connsiteY71" fmla="*/ 304800 h 2285499"/>
                  <a:gd name="connsiteX72" fmla="*/ 1550670 w 2019323"/>
                  <a:gd name="connsiteY72" fmla="*/ 278130 h 2285499"/>
                  <a:gd name="connsiteX73" fmla="*/ 1463040 w 2019323"/>
                  <a:gd name="connsiteY73" fmla="*/ 190500 h 2285499"/>
                  <a:gd name="connsiteX74" fmla="*/ 1638300 w 2019323"/>
                  <a:gd name="connsiteY74" fmla="*/ 190500 h 2285499"/>
                  <a:gd name="connsiteX75" fmla="*/ 190500 w 2019323"/>
                  <a:gd name="connsiteY75" fmla="*/ 76200 h 2285499"/>
                  <a:gd name="connsiteX76" fmla="*/ 1219200 w 2019323"/>
                  <a:gd name="connsiteY76" fmla="*/ 76200 h 2285499"/>
                  <a:gd name="connsiteX77" fmla="*/ 1219200 w 2019323"/>
                  <a:gd name="connsiteY77" fmla="*/ 304800 h 2285499"/>
                  <a:gd name="connsiteX78" fmla="*/ 1257300 w 2019323"/>
                  <a:gd name="connsiteY78" fmla="*/ 342900 h 2285499"/>
                  <a:gd name="connsiteX79" fmla="*/ 1485900 w 2019323"/>
                  <a:gd name="connsiteY79" fmla="*/ 342900 h 2285499"/>
                  <a:gd name="connsiteX80" fmla="*/ 1485900 w 2019323"/>
                  <a:gd name="connsiteY80" fmla="*/ 1487805 h 2285499"/>
                  <a:gd name="connsiteX81" fmla="*/ 1330960 w 2019323"/>
                  <a:gd name="connsiteY81" fmla="*/ 1752600 h 2285499"/>
                  <a:gd name="connsiteX82" fmla="*/ 190500 w 2019323"/>
                  <a:gd name="connsiteY82" fmla="*/ 1752600 h 2285499"/>
                  <a:gd name="connsiteX83" fmla="*/ 190500 w 2019323"/>
                  <a:gd name="connsiteY83" fmla="*/ 1557020 h 2285499"/>
                  <a:gd name="connsiteX84" fmla="*/ 299720 w 2019323"/>
                  <a:gd name="connsiteY84" fmla="*/ 1447800 h 2285499"/>
                  <a:gd name="connsiteX85" fmla="*/ 272415 w 2019323"/>
                  <a:gd name="connsiteY85" fmla="*/ 1401445 h 2285499"/>
                  <a:gd name="connsiteX86" fmla="*/ 226060 w 2019323"/>
                  <a:gd name="connsiteY86" fmla="*/ 1428750 h 2285499"/>
                  <a:gd name="connsiteX87" fmla="*/ 190500 w 2019323"/>
                  <a:gd name="connsiteY87" fmla="*/ 1475740 h 2285499"/>
                  <a:gd name="connsiteX88" fmla="*/ 190500 w 2019323"/>
                  <a:gd name="connsiteY88" fmla="*/ 1214755 h 2285499"/>
                  <a:gd name="connsiteX89" fmla="*/ 299720 w 2019323"/>
                  <a:gd name="connsiteY89" fmla="*/ 1105535 h 2285499"/>
                  <a:gd name="connsiteX90" fmla="*/ 272415 w 2019323"/>
                  <a:gd name="connsiteY90" fmla="*/ 1059180 h 2285499"/>
                  <a:gd name="connsiteX91" fmla="*/ 226060 w 2019323"/>
                  <a:gd name="connsiteY91" fmla="*/ 1086485 h 2285499"/>
                  <a:gd name="connsiteX92" fmla="*/ 190500 w 2019323"/>
                  <a:gd name="connsiteY92" fmla="*/ 1133475 h 2285499"/>
                  <a:gd name="connsiteX93" fmla="*/ 190500 w 2019323"/>
                  <a:gd name="connsiteY93" fmla="*/ 834390 h 2285499"/>
                  <a:gd name="connsiteX94" fmla="*/ 299720 w 2019323"/>
                  <a:gd name="connsiteY94" fmla="*/ 725170 h 2285499"/>
                  <a:gd name="connsiteX95" fmla="*/ 272415 w 2019323"/>
                  <a:gd name="connsiteY95" fmla="*/ 678815 h 2285499"/>
                  <a:gd name="connsiteX96" fmla="*/ 226060 w 2019323"/>
                  <a:gd name="connsiteY96" fmla="*/ 706120 h 2285499"/>
                  <a:gd name="connsiteX97" fmla="*/ 190500 w 2019323"/>
                  <a:gd name="connsiteY97" fmla="*/ 753110 h 2285499"/>
                  <a:gd name="connsiteX98" fmla="*/ 190500 w 2019323"/>
                  <a:gd name="connsiteY98" fmla="*/ 454025 h 2285499"/>
                  <a:gd name="connsiteX99" fmla="*/ 299720 w 2019323"/>
                  <a:gd name="connsiteY99" fmla="*/ 344805 h 2285499"/>
                  <a:gd name="connsiteX100" fmla="*/ 272415 w 2019323"/>
                  <a:gd name="connsiteY100" fmla="*/ 298450 h 2285499"/>
                  <a:gd name="connsiteX101" fmla="*/ 226060 w 2019323"/>
                  <a:gd name="connsiteY101" fmla="*/ 325755 h 2285499"/>
                  <a:gd name="connsiteX102" fmla="*/ 190500 w 2019323"/>
                  <a:gd name="connsiteY102" fmla="*/ 372745 h 2285499"/>
                  <a:gd name="connsiteX103" fmla="*/ 190500 w 2019323"/>
                  <a:gd name="connsiteY103" fmla="*/ 76200 h 2285499"/>
                  <a:gd name="connsiteX104" fmla="*/ 76200 w 2019323"/>
                  <a:gd name="connsiteY104" fmla="*/ 304800 h 2285499"/>
                  <a:gd name="connsiteX105" fmla="*/ 114300 w 2019323"/>
                  <a:gd name="connsiteY105" fmla="*/ 238760 h 2285499"/>
                  <a:gd name="connsiteX106" fmla="*/ 114300 w 2019323"/>
                  <a:gd name="connsiteY106" fmla="*/ 370840 h 2285499"/>
                  <a:gd name="connsiteX107" fmla="*/ 76200 w 2019323"/>
                  <a:gd name="connsiteY107" fmla="*/ 304800 h 2285499"/>
                  <a:gd name="connsiteX108" fmla="*/ 76200 w 2019323"/>
                  <a:gd name="connsiteY108" fmla="*/ 304800 h 2285499"/>
                  <a:gd name="connsiteX109" fmla="*/ 76200 w 2019323"/>
                  <a:gd name="connsiteY109" fmla="*/ 685800 h 2285499"/>
                  <a:gd name="connsiteX110" fmla="*/ 114300 w 2019323"/>
                  <a:gd name="connsiteY110" fmla="*/ 619760 h 2285499"/>
                  <a:gd name="connsiteX111" fmla="*/ 114300 w 2019323"/>
                  <a:gd name="connsiteY111" fmla="*/ 751840 h 2285499"/>
                  <a:gd name="connsiteX112" fmla="*/ 76200 w 2019323"/>
                  <a:gd name="connsiteY112" fmla="*/ 685800 h 2285499"/>
                  <a:gd name="connsiteX113" fmla="*/ 76200 w 2019323"/>
                  <a:gd name="connsiteY113" fmla="*/ 685800 h 2285499"/>
                  <a:gd name="connsiteX114" fmla="*/ 76200 w 2019323"/>
                  <a:gd name="connsiteY114" fmla="*/ 1066800 h 2285499"/>
                  <a:gd name="connsiteX115" fmla="*/ 114300 w 2019323"/>
                  <a:gd name="connsiteY115" fmla="*/ 1000760 h 2285499"/>
                  <a:gd name="connsiteX116" fmla="*/ 114300 w 2019323"/>
                  <a:gd name="connsiteY116" fmla="*/ 1132840 h 2285499"/>
                  <a:gd name="connsiteX117" fmla="*/ 76200 w 2019323"/>
                  <a:gd name="connsiteY117" fmla="*/ 1066800 h 2285499"/>
                  <a:gd name="connsiteX118" fmla="*/ 76200 w 2019323"/>
                  <a:gd name="connsiteY118" fmla="*/ 1066800 h 2285499"/>
                  <a:gd name="connsiteX119" fmla="*/ 76200 w 2019323"/>
                  <a:gd name="connsiteY119" fmla="*/ 1409700 h 2285499"/>
                  <a:gd name="connsiteX120" fmla="*/ 114300 w 2019323"/>
                  <a:gd name="connsiteY120" fmla="*/ 1343660 h 2285499"/>
                  <a:gd name="connsiteX121" fmla="*/ 114300 w 2019323"/>
                  <a:gd name="connsiteY121" fmla="*/ 1475740 h 2285499"/>
                  <a:gd name="connsiteX122" fmla="*/ 76200 w 2019323"/>
                  <a:gd name="connsiteY122" fmla="*/ 1409700 h 2285499"/>
                  <a:gd name="connsiteX123" fmla="*/ 76200 w 2019323"/>
                  <a:gd name="connsiteY123" fmla="*/ 1409700 h 2285499"/>
                  <a:gd name="connsiteX124" fmla="*/ 266700 w 2019323"/>
                  <a:gd name="connsiteY124" fmla="*/ 1905000 h 2285499"/>
                  <a:gd name="connsiteX125" fmla="*/ 266700 w 2019323"/>
                  <a:gd name="connsiteY125" fmla="*/ 1828800 h 2285499"/>
                  <a:gd name="connsiteX126" fmla="*/ 1285875 w 2019323"/>
                  <a:gd name="connsiteY126" fmla="*/ 1828800 h 2285499"/>
                  <a:gd name="connsiteX127" fmla="*/ 1241425 w 2019323"/>
                  <a:gd name="connsiteY127" fmla="*/ 1905000 h 2285499"/>
                  <a:gd name="connsiteX128" fmla="*/ 266700 w 2019323"/>
                  <a:gd name="connsiteY128" fmla="*/ 1905000 h 2285499"/>
                  <a:gd name="connsiteX129" fmla="*/ 1232535 w 2019323"/>
                  <a:gd name="connsiteY129" fmla="*/ 2106295 h 2285499"/>
                  <a:gd name="connsiteX130" fmla="*/ 1266825 w 2019323"/>
                  <a:gd name="connsiteY130" fmla="*/ 2126615 h 2285499"/>
                  <a:gd name="connsiteX131" fmla="*/ 1224280 w 2019323"/>
                  <a:gd name="connsiteY131" fmla="*/ 2159635 h 2285499"/>
                  <a:gd name="connsiteX132" fmla="*/ 1232535 w 2019323"/>
                  <a:gd name="connsiteY132" fmla="*/ 2106295 h 2285499"/>
                  <a:gd name="connsiteX133" fmla="*/ 1638300 w 2019323"/>
                  <a:gd name="connsiteY133" fmla="*/ 1905000 h 2285499"/>
                  <a:gd name="connsiteX134" fmla="*/ 1506220 w 2019323"/>
                  <a:gd name="connsiteY134" fmla="*/ 1905000 h 2285499"/>
                  <a:gd name="connsiteX135" fmla="*/ 1638300 w 2019323"/>
                  <a:gd name="connsiteY135" fmla="*/ 1680210 h 2285499"/>
                  <a:gd name="connsiteX136" fmla="*/ 1638300 w 2019323"/>
                  <a:gd name="connsiteY136" fmla="*/ 1905000 h 2285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</a:cxnLst>
                <a:rect l="l" t="t" r="r" b="b"/>
                <a:pathLst>
                  <a:path w="2019323" h="2285499">
                    <a:moveTo>
                      <a:pt x="1962785" y="900430"/>
                    </a:moveTo>
                    <a:cubicBezTo>
                      <a:pt x="1908175" y="868680"/>
                      <a:pt x="1838325" y="887095"/>
                      <a:pt x="1806575" y="941070"/>
                    </a:cubicBezTo>
                    <a:lnTo>
                      <a:pt x="1714500" y="1097915"/>
                    </a:lnTo>
                    <a:lnTo>
                      <a:pt x="1714500" y="152400"/>
                    </a:lnTo>
                    <a:cubicBezTo>
                      <a:pt x="1714500" y="131445"/>
                      <a:pt x="1697355" y="114300"/>
                      <a:pt x="1676400" y="114300"/>
                    </a:cubicBezTo>
                    <a:lnTo>
                      <a:pt x="1387475" y="114300"/>
                    </a:lnTo>
                    <a:cubicBezTo>
                      <a:pt x="1387475" y="114300"/>
                      <a:pt x="1273175" y="-2540"/>
                      <a:pt x="1268095" y="1905"/>
                    </a:cubicBezTo>
                    <a:cubicBezTo>
                      <a:pt x="1264285" y="635"/>
                      <a:pt x="1261110" y="0"/>
                      <a:pt x="1257300" y="0"/>
                    </a:cubicBezTo>
                    <a:lnTo>
                      <a:pt x="152400" y="0"/>
                    </a:lnTo>
                    <a:cubicBezTo>
                      <a:pt x="131445" y="0"/>
                      <a:pt x="114300" y="17145"/>
                      <a:pt x="114300" y="38100"/>
                    </a:cubicBezTo>
                    <a:lnTo>
                      <a:pt x="114300" y="157480"/>
                    </a:lnTo>
                    <a:cubicBezTo>
                      <a:pt x="46990" y="174625"/>
                      <a:pt x="0" y="235585"/>
                      <a:pt x="0" y="304800"/>
                    </a:cubicBezTo>
                    <a:cubicBezTo>
                      <a:pt x="0" y="374015"/>
                      <a:pt x="46990" y="434975"/>
                      <a:pt x="114300" y="452120"/>
                    </a:cubicBezTo>
                    <a:lnTo>
                      <a:pt x="114300" y="537845"/>
                    </a:lnTo>
                    <a:cubicBezTo>
                      <a:pt x="46990" y="554990"/>
                      <a:pt x="0" y="615950"/>
                      <a:pt x="0" y="685165"/>
                    </a:cubicBezTo>
                    <a:cubicBezTo>
                      <a:pt x="0" y="754380"/>
                      <a:pt x="46990" y="815340"/>
                      <a:pt x="114300" y="832485"/>
                    </a:cubicBezTo>
                    <a:lnTo>
                      <a:pt x="114300" y="918210"/>
                    </a:lnTo>
                    <a:cubicBezTo>
                      <a:pt x="46990" y="935355"/>
                      <a:pt x="0" y="996315"/>
                      <a:pt x="0" y="1065530"/>
                    </a:cubicBezTo>
                    <a:cubicBezTo>
                      <a:pt x="0" y="1134745"/>
                      <a:pt x="46990" y="1195705"/>
                      <a:pt x="114300" y="1212850"/>
                    </a:cubicBezTo>
                    <a:lnTo>
                      <a:pt x="114300" y="1260475"/>
                    </a:lnTo>
                    <a:cubicBezTo>
                      <a:pt x="46990" y="1277620"/>
                      <a:pt x="0" y="1338580"/>
                      <a:pt x="0" y="1407795"/>
                    </a:cubicBezTo>
                    <a:cubicBezTo>
                      <a:pt x="0" y="1477010"/>
                      <a:pt x="46990" y="1537970"/>
                      <a:pt x="114300" y="1555115"/>
                    </a:cubicBezTo>
                    <a:lnTo>
                      <a:pt x="114300" y="1790700"/>
                    </a:lnTo>
                    <a:cubicBezTo>
                      <a:pt x="114300" y="1811655"/>
                      <a:pt x="131445" y="1828800"/>
                      <a:pt x="152400" y="1828800"/>
                    </a:cubicBezTo>
                    <a:lnTo>
                      <a:pt x="190500" y="1828800"/>
                    </a:lnTo>
                    <a:lnTo>
                      <a:pt x="190500" y="1943100"/>
                    </a:lnTo>
                    <a:cubicBezTo>
                      <a:pt x="190500" y="1964055"/>
                      <a:pt x="207645" y="1981200"/>
                      <a:pt x="228600" y="1981200"/>
                    </a:cubicBezTo>
                    <a:lnTo>
                      <a:pt x="1196975" y="1981200"/>
                    </a:lnTo>
                    <a:lnTo>
                      <a:pt x="1170940" y="2025650"/>
                    </a:lnTo>
                    <a:cubicBezTo>
                      <a:pt x="1168400" y="2029460"/>
                      <a:pt x="1167130" y="2033905"/>
                      <a:pt x="1166495" y="2038350"/>
                    </a:cubicBezTo>
                    <a:cubicBezTo>
                      <a:pt x="1166495" y="2038350"/>
                      <a:pt x="1166495" y="2038985"/>
                      <a:pt x="1166495" y="2038985"/>
                    </a:cubicBezTo>
                    <a:lnTo>
                      <a:pt x="1166495" y="2039620"/>
                    </a:lnTo>
                    <a:lnTo>
                      <a:pt x="1166495" y="2039620"/>
                    </a:lnTo>
                    <a:lnTo>
                      <a:pt x="1136015" y="2241550"/>
                    </a:lnTo>
                    <a:cubicBezTo>
                      <a:pt x="1133475" y="2256790"/>
                      <a:pt x="1141095" y="2272030"/>
                      <a:pt x="1154430" y="2280285"/>
                    </a:cubicBezTo>
                    <a:cubicBezTo>
                      <a:pt x="1167765" y="2287905"/>
                      <a:pt x="1184910" y="2287270"/>
                      <a:pt x="1196975" y="2277745"/>
                    </a:cubicBezTo>
                    <a:lnTo>
                      <a:pt x="1358900" y="2152015"/>
                    </a:lnTo>
                    <a:cubicBezTo>
                      <a:pt x="1369060" y="2143760"/>
                      <a:pt x="1374140" y="2139315"/>
                      <a:pt x="1373505" y="2132330"/>
                    </a:cubicBezTo>
                    <a:lnTo>
                      <a:pt x="1462405" y="1981200"/>
                    </a:lnTo>
                    <a:lnTo>
                      <a:pt x="1677035" y="1981200"/>
                    </a:lnTo>
                    <a:cubicBezTo>
                      <a:pt x="1697990" y="1981200"/>
                      <a:pt x="1715135" y="1964055"/>
                      <a:pt x="1715135" y="1943100"/>
                    </a:cubicBezTo>
                    <a:lnTo>
                      <a:pt x="1715135" y="1550035"/>
                    </a:lnTo>
                    <a:lnTo>
                      <a:pt x="2004060" y="1056640"/>
                    </a:lnTo>
                    <a:cubicBezTo>
                      <a:pt x="2035175" y="1002030"/>
                      <a:pt x="2017395" y="932180"/>
                      <a:pt x="1962785" y="900430"/>
                    </a:cubicBezTo>
                    <a:lnTo>
                      <a:pt x="1962785" y="900430"/>
                    </a:lnTo>
                    <a:close/>
                    <a:moveTo>
                      <a:pt x="1895475" y="962025"/>
                    </a:moveTo>
                    <a:cubicBezTo>
                      <a:pt x="1910080" y="958215"/>
                      <a:pt x="1925955" y="963295"/>
                      <a:pt x="1935480" y="975995"/>
                    </a:cubicBezTo>
                    <a:cubicBezTo>
                      <a:pt x="1945005" y="988060"/>
                      <a:pt x="1945640" y="1005205"/>
                      <a:pt x="1938020" y="1018540"/>
                    </a:cubicBezTo>
                    <a:lnTo>
                      <a:pt x="1918970" y="1051560"/>
                    </a:lnTo>
                    <a:lnTo>
                      <a:pt x="1852930" y="1012825"/>
                    </a:lnTo>
                    <a:lnTo>
                      <a:pt x="1871980" y="979805"/>
                    </a:lnTo>
                    <a:cubicBezTo>
                      <a:pt x="1877060" y="970915"/>
                      <a:pt x="1885315" y="964565"/>
                      <a:pt x="1895475" y="962025"/>
                    </a:cubicBezTo>
                    <a:lnTo>
                      <a:pt x="1895475" y="962025"/>
                    </a:lnTo>
                    <a:close/>
                    <a:moveTo>
                      <a:pt x="1321435" y="2070100"/>
                    </a:moveTo>
                    <a:lnTo>
                      <a:pt x="1255395" y="2031365"/>
                    </a:lnTo>
                    <a:lnTo>
                      <a:pt x="1756410" y="1176655"/>
                    </a:lnTo>
                    <a:lnTo>
                      <a:pt x="1821815" y="1215390"/>
                    </a:lnTo>
                    <a:lnTo>
                      <a:pt x="1321435" y="2070100"/>
                    </a:lnTo>
                    <a:close/>
                    <a:moveTo>
                      <a:pt x="1295400" y="130175"/>
                    </a:moveTo>
                    <a:lnTo>
                      <a:pt x="1431925" y="266700"/>
                    </a:lnTo>
                    <a:lnTo>
                      <a:pt x="1295400" y="266700"/>
                    </a:lnTo>
                    <a:lnTo>
                      <a:pt x="1295400" y="130175"/>
                    </a:lnTo>
                    <a:close/>
                    <a:moveTo>
                      <a:pt x="1795145" y="1111250"/>
                    </a:moveTo>
                    <a:lnTo>
                      <a:pt x="1814195" y="1078230"/>
                    </a:lnTo>
                    <a:lnTo>
                      <a:pt x="1880235" y="1116965"/>
                    </a:lnTo>
                    <a:lnTo>
                      <a:pt x="1861185" y="1149985"/>
                    </a:lnTo>
                    <a:lnTo>
                      <a:pt x="1795145" y="1111250"/>
                    </a:lnTo>
                    <a:close/>
                    <a:moveTo>
                      <a:pt x="1638300" y="190500"/>
                    </a:moveTo>
                    <a:lnTo>
                      <a:pt x="1638300" y="1219200"/>
                    </a:lnTo>
                    <a:cubicBezTo>
                      <a:pt x="1638300" y="1221740"/>
                      <a:pt x="1638300" y="1224280"/>
                      <a:pt x="1638935" y="1226820"/>
                    </a:cubicBezTo>
                    <a:lnTo>
                      <a:pt x="1562100" y="1358265"/>
                    </a:lnTo>
                    <a:lnTo>
                      <a:pt x="1562100" y="304800"/>
                    </a:lnTo>
                    <a:cubicBezTo>
                      <a:pt x="1562100" y="294640"/>
                      <a:pt x="1558290" y="285115"/>
                      <a:pt x="1550670" y="278130"/>
                    </a:cubicBezTo>
                    <a:lnTo>
                      <a:pt x="1463040" y="190500"/>
                    </a:lnTo>
                    <a:lnTo>
                      <a:pt x="1638300" y="190500"/>
                    </a:lnTo>
                    <a:close/>
                    <a:moveTo>
                      <a:pt x="190500" y="76200"/>
                    </a:moveTo>
                    <a:lnTo>
                      <a:pt x="1219200" y="76200"/>
                    </a:lnTo>
                    <a:lnTo>
                      <a:pt x="1219200" y="304800"/>
                    </a:lnTo>
                    <a:cubicBezTo>
                      <a:pt x="1219200" y="325755"/>
                      <a:pt x="1236345" y="342900"/>
                      <a:pt x="1257300" y="342900"/>
                    </a:cubicBezTo>
                    <a:lnTo>
                      <a:pt x="1485900" y="342900"/>
                    </a:lnTo>
                    <a:lnTo>
                      <a:pt x="1485900" y="1487805"/>
                    </a:lnTo>
                    <a:lnTo>
                      <a:pt x="1330960" y="1752600"/>
                    </a:lnTo>
                    <a:lnTo>
                      <a:pt x="190500" y="1752600"/>
                    </a:lnTo>
                    <a:lnTo>
                      <a:pt x="190500" y="1557020"/>
                    </a:lnTo>
                    <a:cubicBezTo>
                      <a:pt x="244475" y="1543050"/>
                      <a:pt x="286385" y="1501140"/>
                      <a:pt x="299720" y="1447800"/>
                    </a:cubicBezTo>
                    <a:cubicBezTo>
                      <a:pt x="304800" y="1427480"/>
                      <a:pt x="292735" y="1406525"/>
                      <a:pt x="272415" y="1401445"/>
                    </a:cubicBezTo>
                    <a:cubicBezTo>
                      <a:pt x="252095" y="1396365"/>
                      <a:pt x="231140" y="1408430"/>
                      <a:pt x="226060" y="1428750"/>
                    </a:cubicBezTo>
                    <a:cubicBezTo>
                      <a:pt x="220980" y="1448435"/>
                      <a:pt x="208280" y="1465580"/>
                      <a:pt x="190500" y="1475740"/>
                    </a:cubicBezTo>
                    <a:lnTo>
                      <a:pt x="190500" y="1214755"/>
                    </a:lnTo>
                    <a:cubicBezTo>
                      <a:pt x="244475" y="1200785"/>
                      <a:pt x="286385" y="1158875"/>
                      <a:pt x="299720" y="1105535"/>
                    </a:cubicBezTo>
                    <a:cubicBezTo>
                      <a:pt x="304800" y="1085215"/>
                      <a:pt x="292735" y="1064260"/>
                      <a:pt x="272415" y="1059180"/>
                    </a:cubicBezTo>
                    <a:cubicBezTo>
                      <a:pt x="252095" y="1054100"/>
                      <a:pt x="231140" y="1066165"/>
                      <a:pt x="226060" y="1086485"/>
                    </a:cubicBezTo>
                    <a:cubicBezTo>
                      <a:pt x="220980" y="1106170"/>
                      <a:pt x="208280" y="1123315"/>
                      <a:pt x="190500" y="1133475"/>
                    </a:cubicBezTo>
                    <a:lnTo>
                      <a:pt x="190500" y="834390"/>
                    </a:lnTo>
                    <a:cubicBezTo>
                      <a:pt x="244475" y="820420"/>
                      <a:pt x="286385" y="778510"/>
                      <a:pt x="299720" y="725170"/>
                    </a:cubicBezTo>
                    <a:cubicBezTo>
                      <a:pt x="304800" y="704850"/>
                      <a:pt x="292735" y="683895"/>
                      <a:pt x="272415" y="678815"/>
                    </a:cubicBezTo>
                    <a:cubicBezTo>
                      <a:pt x="252095" y="673735"/>
                      <a:pt x="231140" y="685800"/>
                      <a:pt x="226060" y="706120"/>
                    </a:cubicBezTo>
                    <a:cubicBezTo>
                      <a:pt x="220980" y="725805"/>
                      <a:pt x="208280" y="742950"/>
                      <a:pt x="190500" y="753110"/>
                    </a:cubicBezTo>
                    <a:lnTo>
                      <a:pt x="190500" y="454025"/>
                    </a:lnTo>
                    <a:cubicBezTo>
                      <a:pt x="244475" y="440055"/>
                      <a:pt x="286385" y="398145"/>
                      <a:pt x="299720" y="344805"/>
                    </a:cubicBezTo>
                    <a:cubicBezTo>
                      <a:pt x="304800" y="324485"/>
                      <a:pt x="292735" y="303530"/>
                      <a:pt x="272415" y="298450"/>
                    </a:cubicBezTo>
                    <a:cubicBezTo>
                      <a:pt x="252095" y="293370"/>
                      <a:pt x="231140" y="305435"/>
                      <a:pt x="226060" y="325755"/>
                    </a:cubicBezTo>
                    <a:cubicBezTo>
                      <a:pt x="220980" y="345440"/>
                      <a:pt x="208280" y="362585"/>
                      <a:pt x="190500" y="372745"/>
                    </a:cubicBezTo>
                    <a:lnTo>
                      <a:pt x="190500" y="76200"/>
                    </a:lnTo>
                    <a:close/>
                    <a:moveTo>
                      <a:pt x="76200" y="304800"/>
                    </a:moveTo>
                    <a:cubicBezTo>
                      <a:pt x="76200" y="277495"/>
                      <a:pt x="90805" y="252730"/>
                      <a:pt x="114300" y="238760"/>
                    </a:cubicBezTo>
                    <a:lnTo>
                      <a:pt x="114300" y="370840"/>
                    </a:lnTo>
                    <a:cubicBezTo>
                      <a:pt x="90805" y="356870"/>
                      <a:pt x="76200" y="332105"/>
                      <a:pt x="76200" y="304800"/>
                    </a:cubicBezTo>
                    <a:lnTo>
                      <a:pt x="76200" y="304800"/>
                    </a:lnTo>
                    <a:close/>
                    <a:moveTo>
                      <a:pt x="76200" y="685800"/>
                    </a:moveTo>
                    <a:cubicBezTo>
                      <a:pt x="76200" y="658495"/>
                      <a:pt x="90805" y="633730"/>
                      <a:pt x="114300" y="619760"/>
                    </a:cubicBezTo>
                    <a:lnTo>
                      <a:pt x="114300" y="751840"/>
                    </a:lnTo>
                    <a:cubicBezTo>
                      <a:pt x="90805" y="737870"/>
                      <a:pt x="76200" y="713105"/>
                      <a:pt x="76200" y="685800"/>
                    </a:cubicBezTo>
                    <a:lnTo>
                      <a:pt x="76200" y="685800"/>
                    </a:lnTo>
                    <a:close/>
                    <a:moveTo>
                      <a:pt x="76200" y="1066800"/>
                    </a:moveTo>
                    <a:cubicBezTo>
                      <a:pt x="76200" y="1039495"/>
                      <a:pt x="90805" y="1014730"/>
                      <a:pt x="114300" y="1000760"/>
                    </a:cubicBezTo>
                    <a:lnTo>
                      <a:pt x="114300" y="1132840"/>
                    </a:lnTo>
                    <a:cubicBezTo>
                      <a:pt x="90805" y="1118870"/>
                      <a:pt x="76200" y="1094105"/>
                      <a:pt x="76200" y="1066800"/>
                    </a:cubicBezTo>
                    <a:lnTo>
                      <a:pt x="76200" y="1066800"/>
                    </a:lnTo>
                    <a:close/>
                    <a:moveTo>
                      <a:pt x="76200" y="1409700"/>
                    </a:moveTo>
                    <a:cubicBezTo>
                      <a:pt x="76200" y="1382395"/>
                      <a:pt x="90805" y="1357630"/>
                      <a:pt x="114300" y="1343660"/>
                    </a:cubicBezTo>
                    <a:lnTo>
                      <a:pt x="114300" y="1475740"/>
                    </a:lnTo>
                    <a:cubicBezTo>
                      <a:pt x="90805" y="1461770"/>
                      <a:pt x="76200" y="1437005"/>
                      <a:pt x="76200" y="1409700"/>
                    </a:cubicBezTo>
                    <a:lnTo>
                      <a:pt x="76200" y="1409700"/>
                    </a:lnTo>
                    <a:close/>
                    <a:moveTo>
                      <a:pt x="266700" y="1905000"/>
                    </a:moveTo>
                    <a:lnTo>
                      <a:pt x="266700" y="1828800"/>
                    </a:lnTo>
                    <a:lnTo>
                      <a:pt x="1285875" y="1828800"/>
                    </a:lnTo>
                    <a:lnTo>
                      <a:pt x="1241425" y="1905000"/>
                    </a:lnTo>
                    <a:lnTo>
                      <a:pt x="266700" y="1905000"/>
                    </a:lnTo>
                    <a:close/>
                    <a:moveTo>
                      <a:pt x="1232535" y="2106295"/>
                    </a:moveTo>
                    <a:lnTo>
                      <a:pt x="1266825" y="2126615"/>
                    </a:lnTo>
                    <a:lnTo>
                      <a:pt x="1224280" y="2159635"/>
                    </a:lnTo>
                    <a:lnTo>
                      <a:pt x="1232535" y="2106295"/>
                    </a:lnTo>
                    <a:close/>
                    <a:moveTo>
                      <a:pt x="1638300" y="1905000"/>
                    </a:moveTo>
                    <a:lnTo>
                      <a:pt x="1506220" y="1905000"/>
                    </a:lnTo>
                    <a:lnTo>
                      <a:pt x="1638300" y="1680210"/>
                    </a:lnTo>
                    <a:lnTo>
                      <a:pt x="1638300" y="190500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0" name="Gráfico 43">
            <a:extLst>
              <a:ext uri="{FF2B5EF4-FFF2-40B4-BE49-F238E27FC236}">
                <a16:creationId xmlns:a16="http://schemas.microsoft.com/office/drawing/2014/main" id="{CEFA43B4-10B8-4903-A2FE-AB509BD6F958}"/>
              </a:ext>
            </a:extLst>
          </p:cNvPr>
          <p:cNvGrpSpPr/>
          <p:nvPr/>
        </p:nvGrpSpPr>
        <p:grpSpPr>
          <a:xfrm>
            <a:off x="8260296" y="1931403"/>
            <a:ext cx="591432" cy="591546"/>
            <a:chOff x="4470400" y="1803400"/>
            <a:chExt cx="3250567" cy="3251200"/>
          </a:xfrm>
          <a:solidFill>
            <a:schemeClr val="tx1"/>
          </a:solidFill>
        </p:grpSpPr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4C8EE431-8E77-4B81-8628-008107B83E9B}"/>
                </a:ext>
              </a:extLst>
            </p:cNvPr>
            <p:cNvSpPr/>
            <p:nvPr/>
          </p:nvSpPr>
          <p:spPr>
            <a:xfrm>
              <a:off x="4470400" y="1803400"/>
              <a:ext cx="2000263" cy="3048000"/>
            </a:xfrm>
            <a:custGeom>
              <a:avLst/>
              <a:gdLst>
                <a:gd name="connsiteX0" fmla="*/ 572135 w 2000263"/>
                <a:gd name="connsiteY0" fmla="*/ 2513965 h 3048000"/>
                <a:gd name="connsiteX1" fmla="*/ 443865 w 2000263"/>
                <a:gd name="connsiteY1" fmla="*/ 2546350 h 3048000"/>
                <a:gd name="connsiteX2" fmla="*/ 127000 w 2000263"/>
                <a:gd name="connsiteY2" fmla="*/ 1625600 h 3048000"/>
                <a:gd name="connsiteX3" fmla="*/ 1625600 w 2000263"/>
                <a:gd name="connsiteY3" fmla="*/ 127000 h 3048000"/>
                <a:gd name="connsiteX4" fmla="*/ 1924050 w 2000263"/>
                <a:gd name="connsiteY4" fmla="*/ 156845 h 3048000"/>
                <a:gd name="connsiteX5" fmla="*/ 1998980 w 2000263"/>
                <a:gd name="connsiteY5" fmla="*/ 107315 h 3048000"/>
                <a:gd name="connsiteX6" fmla="*/ 1949450 w 2000263"/>
                <a:gd name="connsiteY6" fmla="*/ 32385 h 3048000"/>
                <a:gd name="connsiteX7" fmla="*/ 1625600 w 2000263"/>
                <a:gd name="connsiteY7" fmla="*/ 0 h 3048000"/>
                <a:gd name="connsiteX8" fmla="*/ 476250 w 2000263"/>
                <a:gd name="connsiteY8" fmla="*/ 476250 h 3048000"/>
                <a:gd name="connsiteX9" fmla="*/ 0 w 2000263"/>
                <a:gd name="connsiteY9" fmla="*/ 1625600 h 3048000"/>
                <a:gd name="connsiteX10" fmla="*/ 349885 w 2000263"/>
                <a:gd name="connsiteY10" fmla="*/ 2633345 h 3048000"/>
                <a:gd name="connsiteX11" fmla="*/ 305435 w 2000263"/>
                <a:gd name="connsiteY11" fmla="*/ 2781300 h 3048000"/>
                <a:gd name="connsiteX12" fmla="*/ 383540 w 2000263"/>
                <a:gd name="connsiteY12" fmla="*/ 2969895 h 3048000"/>
                <a:gd name="connsiteX13" fmla="*/ 572135 w 2000263"/>
                <a:gd name="connsiteY13" fmla="*/ 3048000 h 3048000"/>
                <a:gd name="connsiteX14" fmla="*/ 760730 w 2000263"/>
                <a:gd name="connsiteY14" fmla="*/ 2969895 h 3048000"/>
                <a:gd name="connsiteX15" fmla="*/ 838835 w 2000263"/>
                <a:gd name="connsiteY15" fmla="*/ 2781300 h 3048000"/>
                <a:gd name="connsiteX16" fmla="*/ 760730 w 2000263"/>
                <a:gd name="connsiteY16" fmla="*/ 2592705 h 3048000"/>
                <a:gd name="connsiteX17" fmla="*/ 572135 w 2000263"/>
                <a:gd name="connsiteY17" fmla="*/ 2513965 h 3048000"/>
                <a:gd name="connsiteX18" fmla="*/ 572135 w 2000263"/>
                <a:gd name="connsiteY18" fmla="*/ 2513965 h 3048000"/>
                <a:gd name="connsiteX19" fmla="*/ 670560 w 2000263"/>
                <a:gd name="connsiteY19" fmla="*/ 2879725 h 3048000"/>
                <a:gd name="connsiteX20" fmla="*/ 571500 w 2000263"/>
                <a:gd name="connsiteY20" fmla="*/ 2920365 h 3048000"/>
                <a:gd name="connsiteX21" fmla="*/ 472440 w 2000263"/>
                <a:gd name="connsiteY21" fmla="*/ 2879725 h 3048000"/>
                <a:gd name="connsiteX22" fmla="*/ 431800 w 2000263"/>
                <a:gd name="connsiteY22" fmla="*/ 2780665 h 3048000"/>
                <a:gd name="connsiteX23" fmla="*/ 472440 w 2000263"/>
                <a:gd name="connsiteY23" fmla="*/ 2681605 h 3048000"/>
                <a:gd name="connsiteX24" fmla="*/ 571500 w 2000263"/>
                <a:gd name="connsiteY24" fmla="*/ 2640965 h 3048000"/>
                <a:gd name="connsiteX25" fmla="*/ 670560 w 2000263"/>
                <a:gd name="connsiteY25" fmla="*/ 2681605 h 3048000"/>
                <a:gd name="connsiteX26" fmla="*/ 711200 w 2000263"/>
                <a:gd name="connsiteY26" fmla="*/ 2780665 h 3048000"/>
                <a:gd name="connsiteX27" fmla="*/ 670560 w 2000263"/>
                <a:gd name="connsiteY27" fmla="*/ 2879725 h 3048000"/>
                <a:gd name="connsiteX28" fmla="*/ 670560 w 2000263"/>
                <a:gd name="connsiteY28" fmla="*/ 2879725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00263" h="3048000">
                  <a:moveTo>
                    <a:pt x="572135" y="2513965"/>
                  </a:moveTo>
                  <a:cubicBezTo>
                    <a:pt x="526415" y="2513965"/>
                    <a:pt x="482600" y="2525395"/>
                    <a:pt x="443865" y="2546350"/>
                  </a:cubicBezTo>
                  <a:cubicBezTo>
                    <a:pt x="239395" y="2284730"/>
                    <a:pt x="127000" y="1958975"/>
                    <a:pt x="127000" y="1625600"/>
                  </a:cubicBezTo>
                  <a:cubicBezTo>
                    <a:pt x="127000" y="799465"/>
                    <a:pt x="799465" y="127000"/>
                    <a:pt x="1625600" y="127000"/>
                  </a:cubicBezTo>
                  <a:cubicBezTo>
                    <a:pt x="1725930" y="127000"/>
                    <a:pt x="1826260" y="137160"/>
                    <a:pt x="1924050" y="156845"/>
                  </a:cubicBezTo>
                  <a:cubicBezTo>
                    <a:pt x="1958340" y="163830"/>
                    <a:pt x="1991995" y="141605"/>
                    <a:pt x="1998980" y="107315"/>
                  </a:cubicBezTo>
                  <a:cubicBezTo>
                    <a:pt x="2005965" y="73025"/>
                    <a:pt x="1983740" y="39370"/>
                    <a:pt x="1949450" y="32385"/>
                  </a:cubicBezTo>
                  <a:cubicBezTo>
                    <a:pt x="1843405" y="10795"/>
                    <a:pt x="1734820" y="0"/>
                    <a:pt x="1625600" y="0"/>
                  </a:cubicBezTo>
                  <a:cubicBezTo>
                    <a:pt x="1191260" y="0"/>
                    <a:pt x="782955" y="168910"/>
                    <a:pt x="476250" y="476250"/>
                  </a:cubicBezTo>
                  <a:cubicBezTo>
                    <a:pt x="168910" y="783590"/>
                    <a:pt x="0" y="1191260"/>
                    <a:pt x="0" y="1625600"/>
                  </a:cubicBezTo>
                  <a:cubicBezTo>
                    <a:pt x="0" y="1990725"/>
                    <a:pt x="123825" y="2347595"/>
                    <a:pt x="349885" y="2633345"/>
                  </a:cubicBezTo>
                  <a:cubicBezTo>
                    <a:pt x="320675" y="2676525"/>
                    <a:pt x="305435" y="2727960"/>
                    <a:pt x="305435" y="2781300"/>
                  </a:cubicBezTo>
                  <a:cubicBezTo>
                    <a:pt x="305435" y="2852420"/>
                    <a:pt x="333375" y="2919730"/>
                    <a:pt x="383540" y="2969895"/>
                  </a:cubicBezTo>
                  <a:cubicBezTo>
                    <a:pt x="433705" y="3020060"/>
                    <a:pt x="501015" y="3048000"/>
                    <a:pt x="572135" y="3048000"/>
                  </a:cubicBezTo>
                  <a:cubicBezTo>
                    <a:pt x="643255" y="3048000"/>
                    <a:pt x="710565" y="3020060"/>
                    <a:pt x="760730" y="2969895"/>
                  </a:cubicBezTo>
                  <a:cubicBezTo>
                    <a:pt x="810895" y="2919730"/>
                    <a:pt x="838835" y="2852420"/>
                    <a:pt x="838835" y="2781300"/>
                  </a:cubicBezTo>
                  <a:cubicBezTo>
                    <a:pt x="838835" y="2710180"/>
                    <a:pt x="810895" y="2642870"/>
                    <a:pt x="760730" y="2592705"/>
                  </a:cubicBezTo>
                  <a:cubicBezTo>
                    <a:pt x="709930" y="2541905"/>
                    <a:pt x="643255" y="2513965"/>
                    <a:pt x="572135" y="2513965"/>
                  </a:cubicBezTo>
                  <a:lnTo>
                    <a:pt x="572135" y="2513965"/>
                  </a:lnTo>
                  <a:close/>
                  <a:moveTo>
                    <a:pt x="670560" y="2879725"/>
                  </a:moveTo>
                  <a:cubicBezTo>
                    <a:pt x="643890" y="2906395"/>
                    <a:pt x="608965" y="2920365"/>
                    <a:pt x="571500" y="2920365"/>
                  </a:cubicBezTo>
                  <a:cubicBezTo>
                    <a:pt x="534035" y="2920365"/>
                    <a:pt x="499110" y="2905760"/>
                    <a:pt x="472440" y="2879725"/>
                  </a:cubicBezTo>
                  <a:cubicBezTo>
                    <a:pt x="445770" y="2853055"/>
                    <a:pt x="431800" y="2818130"/>
                    <a:pt x="431800" y="2780665"/>
                  </a:cubicBezTo>
                  <a:cubicBezTo>
                    <a:pt x="431800" y="2743200"/>
                    <a:pt x="446405" y="2708275"/>
                    <a:pt x="472440" y="2681605"/>
                  </a:cubicBezTo>
                  <a:cubicBezTo>
                    <a:pt x="499110" y="2654935"/>
                    <a:pt x="534035" y="2640965"/>
                    <a:pt x="571500" y="2640965"/>
                  </a:cubicBezTo>
                  <a:cubicBezTo>
                    <a:pt x="608965" y="2640965"/>
                    <a:pt x="643890" y="2655570"/>
                    <a:pt x="670560" y="2681605"/>
                  </a:cubicBezTo>
                  <a:cubicBezTo>
                    <a:pt x="697230" y="2708275"/>
                    <a:pt x="711200" y="2743200"/>
                    <a:pt x="711200" y="2780665"/>
                  </a:cubicBezTo>
                  <a:cubicBezTo>
                    <a:pt x="711835" y="2818130"/>
                    <a:pt x="697230" y="2853055"/>
                    <a:pt x="670560" y="2879725"/>
                  </a:cubicBezTo>
                  <a:lnTo>
                    <a:pt x="670560" y="2879725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559CC58-C2CE-415B-B7E6-1EAF8DFDCDCE}"/>
                </a:ext>
              </a:extLst>
            </p:cNvPr>
            <p:cNvSpPr/>
            <p:nvPr/>
          </p:nvSpPr>
          <p:spPr>
            <a:xfrm>
              <a:off x="5723876" y="2006600"/>
              <a:ext cx="1997091" cy="3048000"/>
            </a:xfrm>
            <a:custGeom>
              <a:avLst/>
              <a:gdLst>
                <a:gd name="connsiteX0" fmla="*/ 1647839 w 1997091"/>
                <a:gd name="connsiteY0" fmla="*/ 414655 h 3048000"/>
                <a:gd name="connsiteX1" fmla="*/ 1614184 w 1997091"/>
                <a:gd name="connsiteY1" fmla="*/ 78105 h 3048000"/>
                <a:gd name="connsiteX2" fmla="*/ 1425589 w 1997091"/>
                <a:gd name="connsiteY2" fmla="*/ 0 h 3048000"/>
                <a:gd name="connsiteX3" fmla="*/ 1236994 w 1997091"/>
                <a:gd name="connsiteY3" fmla="*/ 78105 h 3048000"/>
                <a:gd name="connsiteX4" fmla="*/ 1158889 w 1997091"/>
                <a:gd name="connsiteY4" fmla="*/ 266700 h 3048000"/>
                <a:gd name="connsiteX5" fmla="*/ 1236994 w 1997091"/>
                <a:gd name="connsiteY5" fmla="*/ 455295 h 3048000"/>
                <a:gd name="connsiteX6" fmla="*/ 1425589 w 1997091"/>
                <a:gd name="connsiteY6" fmla="*/ 533400 h 3048000"/>
                <a:gd name="connsiteX7" fmla="*/ 1553859 w 1997091"/>
                <a:gd name="connsiteY7" fmla="*/ 501015 h 3048000"/>
                <a:gd name="connsiteX8" fmla="*/ 1870724 w 1997091"/>
                <a:gd name="connsiteY8" fmla="*/ 1422400 h 3048000"/>
                <a:gd name="connsiteX9" fmla="*/ 372124 w 1997091"/>
                <a:gd name="connsiteY9" fmla="*/ 2921000 h 3048000"/>
                <a:gd name="connsiteX10" fmla="*/ 76214 w 1997091"/>
                <a:gd name="connsiteY10" fmla="*/ 2891790 h 3048000"/>
                <a:gd name="connsiteX11" fmla="*/ 1284 w 1997091"/>
                <a:gd name="connsiteY11" fmla="*/ 2941320 h 3048000"/>
                <a:gd name="connsiteX12" fmla="*/ 50814 w 1997091"/>
                <a:gd name="connsiteY12" fmla="*/ 3016250 h 3048000"/>
                <a:gd name="connsiteX13" fmla="*/ 371489 w 1997091"/>
                <a:gd name="connsiteY13" fmla="*/ 3048000 h 3048000"/>
                <a:gd name="connsiteX14" fmla="*/ 1520839 w 1997091"/>
                <a:gd name="connsiteY14" fmla="*/ 2571750 h 3048000"/>
                <a:gd name="connsiteX15" fmla="*/ 1997089 w 1997091"/>
                <a:gd name="connsiteY15" fmla="*/ 1422400 h 3048000"/>
                <a:gd name="connsiteX16" fmla="*/ 1647839 w 1997091"/>
                <a:gd name="connsiteY16" fmla="*/ 414655 h 3048000"/>
                <a:gd name="connsiteX17" fmla="*/ 1647839 w 1997091"/>
                <a:gd name="connsiteY17" fmla="*/ 414655 h 3048000"/>
                <a:gd name="connsiteX18" fmla="*/ 1327164 w 1997091"/>
                <a:gd name="connsiteY18" fmla="*/ 365760 h 3048000"/>
                <a:gd name="connsiteX19" fmla="*/ 1286524 w 1997091"/>
                <a:gd name="connsiteY19" fmla="*/ 266700 h 3048000"/>
                <a:gd name="connsiteX20" fmla="*/ 1327164 w 1997091"/>
                <a:gd name="connsiteY20" fmla="*/ 167640 h 3048000"/>
                <a:gd name="connsiteX21" fmla="*/ 1426224 w 1997091"/>
                <a:gd name="connsiteY21" fmla="*/ 127000 h 3048000"/>
                <a:gd name="connsiteX22" fmla="*/ 1525284 w 1997091"/>
                <a:gd name="connsiteY22" fmla="*/ 167640 h 3048000"/>
                <a:gd name="connsiteX23" fmla="*/ 1525284 w 1997091"/>
                <a:gd name="connsiteY23" fmla="*/ 365125 h 3048000"/>
                <a:gd name="connsiteX24" fmla="*/ 1426224 w 1997091"/>
                <a:gd name="connsiteY24" fmla="*/ 405765 h 3048000"/>
                <a:gd name="connsiteX25" fmla="*/ 1327164 w 1997091"/>
                <a:gd name="connsiteY25" fmla="*/ 365760 h 3048000"/>
                <a:gd name="connsiteX26" fmla="*/ 1327164 w 1997091"/>
                <a:gd name="connsiteY26" fmla="*/ 36576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7091" h="3048000">
                  <a:moveTo>
                    <a:pt x="1647839" y="414655"/>
                  </a:moveTo>
                  <a:cubicBezTo>
                    <a:pt x="1717054" y="311150"/>
                    <a:pt x="1705624" y="169545"/>
                    <a:pt x="1614184" y="78105"/>
                  </a:cubicBezTo>
                  <a:cubicBezTo>
                    <a:pt x="1564019" y="27940"/>
                    <a:pt x="1496709" y="0"/>
                    <a:pt x="1425589" y="0"/>
                  </a:cubicBezTo>
                  <a:cubicBezTo>
                    <a:pt x="1354469" y="0"/>
                    <a:pt x="1287159" y="27940"/>
                    <a:pt x="1236994" y="78105"/>
                  </a:cubicBezTo>
                  <a:cubicBezTo>
                    <a:pt x="1186829" y="128270"/>
                    <a:pt x="1158889" y="195580"/>
                    <a:pt x="1158889" y="266700"/>
                  </a:cubicBezTo>
                  <a:cubicBezTo>
                    <a:pt x="1158889" y="337820"/>
                    <a:pt x="1186829" y="405130"/>
                    <a:pt x="1236994" y="455295"/>
                  </a:cubicBezTo>
                  <a:cubicBezTo>
                    <a:pt x="1287159" y="505460"/>
                    <a:pt x="1354469" y="533400"/>
                    <a:pt x="1425589" y="533400"/>
                  </a:cubicBezTo>
                  <a:cubicBezTo>
                    <a:pt x="1471309" y="533400"/>
                    <a:pt x="1515124" y="521970"/>
                    <a:pt x="1553859" y="501015"/>
                  </a:cubicBezTo>
                  <a:cubicBezTo>
                    <a:pt x="1758329" y="763270"/>
                    <a:pt x="1870724" y="1089025"/>
                    <a:pt x="1870724" y="1422400"/>
                  </a:cubicBezTo>
                  <a:cubicBezTo>
                    <a:pt x="1870724" y="2248535"/>
                    <a:pt x="1198259" y="2921000"/>
                    <a:pt x="372124" y="2921000"/>
                  </a:cubicBezTo>
                  <a:cubicBezTo>
                    <a:pt x="272429" y="2921000"/>
                    <a:pt x="173369" y="2911475"/>
                    <a:pt x="76214" y="2891790"/>
                  </a:cubicBezTo>
                  <a:cubicBezTo>
                    <a:pt x="41924" y="2884805"/>
                    <a:pt x="8269" y="2907030"/>
                    <a:pt x="1284" y="2941320"/>
                  </a:cubicBezTo>
                  <a:cubicBezTo>
                    <a:pt x="-5701" y="2975610"/>
                    <a:pt x="16524" y="3009265"/>
                    <a:pt x="50814" y="3016250"/>
                  </a:cubicBezTo>
                  <a:cubicBezTo>
                    <a:pt x="155589" y="3037205"/>
                    <a:pt x="263539" y="3048000"/>
                    <a:pt x="371489" y="3048000"/>
                  </a:cubicBezTo>
                  <a:cubicBezTo>
                    <a:pt x="805829" y="3048000"/>
                    <a:pt x="1214134" y="2879090"/>
                    <a:pt x="1520839" y="2571750"/>
                  </a:cubicBezTo>
                  <a:cubicBezTo>
                    <a:pt x="1828179" y="2264410"/>
                    <a:pt x="1997089" y="1856740"/>
                    <a:pt x="1997089" y="1422400"/>
                  </a:cubicBezTo>
                  <a:cubicBezTo>
                    <a:pt x="1997724" y="1057275"/>
                    <a:pt x="1873899" y="700405"/>
                    <a:pt x="1647839" y="414655"/>
                  </a:cubicBezTo>
                  <a:lnTo>
                    <a:pt x="1647839" y="414655"/>
                  </a:lnTo>
                  <a:close/>
                  <a:moveTo>
                    <a:pt x="1327164" y="365760"/>
                  </a:moveTo>
                  <a:cubicBezTo>
                    <a:pt x="1300494" y="339090"/>
                    <a:pt x="1286524" y="304165"/>
                    <a:pt x="1286524" y="266700"/>
                  </a:cubicBezTo>
                  <a:cubicBezTo>
                    <a:pt x="1286524" y="229235"/>
                    <a:pt x="1301129" y="194310"/>
                    <a:pt x="1327164" y="167640"/>
                  </a:cubicBezTo>
                  <a:cubicBezTo>
                    <a:pt x="1353834" y="140970"/>
                    <a:pt x="1388759" y="127000"/>
                    <a:pt x="1426224" y="127000"/>
                  </a:cubicBezTo>
                  <a:cubicBezTo>
                    <a:pt x="1463689" y="127000"/>
                    <a:pt x="1498614" y="141605"/>
                    <a:pt x="1525284" y="167640"/>
                  </a:cubicBezTo>
                  <a:cubicBezTo>
                    <a:pt x="1579894" y="222250"/>
                    <a:pt x="1579894" y="310515"/>
                    <a:pt x="1525284" y="365125"/>
                  </a:cubicBezTo>
                  <a:cubicBezTo>
                    <a:pt x="1498614" y="391795"/>
                    <a:pt x="1463689" y="405765"/>
                    <a:pt x="1426224" y="405765"/>
                  </a:cubicBezTo>
                  <a:cubicBezTo>
                    <a:pt x="1388759" y="407035"/>
                    <a:pt x="1353199" y="392430"/>
                    <a:pt x="1327164" y="365760"/>
                  </a:cubicBezTo>
                  <a:lnTo>
                    <a:pt x="1327164" y="36576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7E5E9551-D71B-4DBA-93AF-9C3E28DA462F}"/>
                </a:ext>
              </a:extLst>
            </p:cNvPr>
            <p:cNvSpPr/>
            <p:nvPr/>
          </p:nvSpPr>
          <p:spPr>
            <a:xfrm>
              <a:off x="4940300" y="2273300"/>
              <a:ext cx="2311400" cy="2311400"/>
            </a:xfrm>
            <a:custGeom>
              <a:avLst/>
              <a:gdLst>
                <a:gd name="connsiteX0" fmla="*/ 893445 w 2311400"/>
                <a:gd name="connsiteY0" fmla="*/ 2247900 h 2311400"/>
                <a:gd name="connsiteX1" fmla="*/ 956945 w 2311400"/>
                <a:gd name="connsiteY1" fmla="*/ 2311400 h 2311400"/>
                <a:gd name="connsiteX2" fmla="*/ 1353820 w 2311400"/>
                <a:gd name="connsiteY2" fmla="*/ 2311400 h 2311400"/>
                <a:gd name="connsiteX3" fmla="*/ 1417320 w 2311400"/>
                <a:gd name="connsiteY3" fmla="*/ 2247900 h 2311400"/>
                <a:gd name="connsiteX4" fmla="*/ 1417320 w 2311400"/>
                <a:gd name="connsiteY4" fmla="*/ 2124710 h 2311400"/>
                <a:gd name="connsiteX5" fmla="*/ 1655445 w 2311400"/>
                <a:gd name="connsiteY5" fmla="*/ 2025650 h 2311400"/>
                <a:gd name="connsiteX6" fmla="*/ 1742440 w 2311400"/>
                <a:gd name="connsiteY6" fmla="*/ 2112645 h 2311400"/>
                <a:gd name="connsiteX7" fmla="*/ 1787525 w 2311400"/>
                <a:gd name="connsiteY7" fmla="*/ 2131060 h 2311400"/>
                <a:gd name="connsiteX8" fmla="*/ 1832610 w 2311400"/>
                <a:gd name="connsiteY8" fmla="*/ 2112645 h 2311400"/>
                <a:gd name="connsiteX9" fmla="*/ 2113280 w 2311400"/>
                <a:gd name="connsiteY9" fmla="*/ 1831975 h 2311400"/>
                <a:gd name="connsiteX10" fmla="*/ 2113280 w 2311400"/>
                <a:gd name="connsiteY10" fmla="*/ 1742440 h 2311400"/>
                <a:gd name="connsiteX11" fmla="*/ 2026285 w 2311400"/>
                <a:gd name="connsiteY11" fmla="*/ 1655445 h 2311400"/>
                <a:gd name="connsiteX12" fmla="*/ 2125345 w 2311400"/>
                <a:gd name="connsiteY12" fmla="*/ 1417320 h 2311400"/>
                <a:gd name="connsiteX13" fmla="*/ 2247900 w 2311400"/>
                <a:gd name="connsiteY13" fmla="*/ 1417320 h 2311400"/>
                <a:gd name="connsiteX14" fmla="*/ 2311400 w 2311400"/>
                <a:gd name="connsiteY14" fmla="*/ 1353820 h 2311400"/>
                <a:gd name="connsiteX15" fmla="*/ 2311400 w 2311400"/>
                <a:gd name="connsiteY15" fmla="*/ 956945 h 2311400"/>
                <a:gd name="connsiteX16" fmla="*/ 2247900 w 2311400"/>
                <a:gd name="connsiteY16" fmla="*/ 893445 h 2311400"/>
                <a:gd name="connsiteX17" fmla="*/ 2125345 w 2311400"/>
                <a:gd name="connsiteY17" fmla="*/ 893445 h 2311400"/>
                <a:gd name="connsiteX18" fmla="*/ 2026285 w 2311400"/>
                <a:gd name="connsiteY18" fmla="*/ 655320 h 2311400"/>
                <a:gd name="connsiteX19" fmla="*/ 2112645 w 2311400"/>
                <a:gd name="connsiteY19" fmla="*/ 568960 h 2311400"/>
                <a:gd name="connsiteX20" fmla="*/ 2131060 w 2311400"/>
                <a:gd name="connsiteY20" fmla="*/ 523875 h 2311400"/>
                <a:gd name="connsiteX21" fmla="*/ 2112645 w 2311400"/>
                <a:gd name="connsiteY21" fmla="*/ 478790 h 2311400"/>
                <a:gd name="connsiteX22" fmla="*/ 1831975 w 2311400"/>
                <a:gd name="connsiteY22" fmla="*/ 198120 h 2311400"/>
                <a:gd name="connsiteX23" fmla="*/ 1742440 w 2311400"/>
                <a:gd name="connsiteY23" fmla="*/ 198120 h 2311400"/>
                <a:gd name="connsiteX24" fmla="*/ 1656080 w 2311400"/>
                <a:gd name="connsiteY24" fmla="*/ 284480 h 2311400"/>
                <a:gd name="connsiteX25" fmla="*/ 1417955 w 2311400"/>
                <a:gd name="connsiteY25" fmla="*/ 185420 h 2311400"/>
                <a:gd name="connsiteX26" fmla="*/ 1417955 w 2311400"/>
                <a:gd name="connsiteY26" fmla="*/ 63500 h 2311400"/>
                <a:gd name="connsiteX27" fmla="*/ 1354455 w 2311400"/>
                <a:gd name="connsiteY27" fmla="*/ 0 h 2311400"/>
                <a:gd name="connsiteX28" fmla="*/ 957580 w 2311400"/>
                <a:gd name="connsiteY28" fmla="*/ 0 h 2311400"/>
                <a:gd name="connsiteX29" fmla="*/ 894080 w 2311400"/>
                <a:gd name="connsiteY29" fmla="*/ 63500 h 2311400"/>
                <a:gd name="connsiteX30" fmla="*/ 894080 w 2311400"/>
                <a:gd name="connsiteY30" fmla="*/ 185420 h 2311400"/>
                <a:gd name="connsiteX31" fmla="*/ 655955 w 2311400"/>
                <a:gd name="connsiteY31" fmla="*/ 284480 h 2311400"/>
                <a:gd name="connsiteX32" fmla="*/ 569595 w 2311400"/>
                <a:gd name="connsiteY32" fmla="*/ 198120 h 2311400"/>
                <a:gd name="connsiteX33" fmla="*/ 480060 w 2311400"/>
                <a:gd name="connsiteY33" fmla="*/ 198120 h 2311400"/>
                <a:gd name="connsiteX34" fmla="*/ 199390 w 2311400"/>
                <a:gd name="connsiteY34" fmla="*/ 478790 h 2311400"/>
                <a:gd name="connsiteX35" fmla="*/ 180975 w 2311400"/>
                <a:gd name="connsiteY35" fmla="*/ 523875 h 2311400"/>
                <a:gd name="connsiteX36" fmla="*/ 199390 w 2311400"/>
                <a:gd name="connsiteY36" fmla="*/ 568960 h 2311400"/>
                <a:gd name="connsiteX37" fmla="*/ 285750 w 2311400"/>
                <a:gd name="connsiteY37" fmla="*/ 655320 h 2311400"/>
                <a:gd name="connsiteX38" fmla="*/ 186690 w 2311400"/>
                <a:gd name="connsiteY38" fmla="*/ 893445 h 2311400"/>
                <a:gd name="connsiteX39" fmla="*/ 63500 w 2311400"/>
                <a:gd name="connsiteY39" fmla="*/ 893445 h 2311400"/>
                <a:gd name="connsiteX40" fmla="*/ 0 w 2311400"/>
                <a:gd name="connsiteY40" fmla="*/ 956945 h 2311400"/>
                <a:gd name="connsiteX41" fmla="*/ 0 w 2311400"/>
                <a:gd name="connsiteY41" fmla="*/ 1353820 h 2311400"/>
                <a:gd name="connsiteX42" fmla="*/ 18415 w 2311400"/>
                <a:gd name="connsiteY42" fmla="*/ 1398905 h 2311400"/>
                <a:gd name="connsiteX43" fmla="*/ 63500 w 2311400"/>
                <a:gd name="connsiteY43" fmla="*/ 1417320 h 2311400"/>
                <a:gd name="connsiteX44" fmla="*/ 186055 w 2311400"/>
                <a:gd name="connsiteY44" fmla="*/ 1417320 h 2311400"/>
                <a:gd name="connsiteX45" fmla="*/ 285115 w 2311400"/>
                <a:gd name="connsiteY45" fmla="*/ 1655445 h 2311400"/>
                <a:gd name="connsiteX46" fmla="*/ 198120 w 2311400"/>
                <a:gd name="connsiteY46" fmla="*/ 1742440 h 2311400"/>
                <a:gd name="connsiteX47" fmla="*/ 198120 w 2311400"/>
                <a:gd name="connsiteY47" fmla="*/ 1831975 h 2311400"/>
                <a:gd name="connsiteX48" fmla="*/ 478790 w 2311400"/>
                <a:gd name="connsiteY48" fmla="*/ 2112645 h 2311400"/>
                <a:gd name="connsiteX49" fmla="*/ 523875 w 2311400"/>
                <a:gd name="connsiteY49" fmla="*/ 2131060 h 2311400"/>
                <a:gd name="connsiteX50" fmla="*/ 523875 w 2311400"/>
                <a:gd name="connsiteY50" fmla="*/ 2131060 h 2311400"/>
                <a:gd name="connsiteX51" fmla="*/ 568960 w 2311400"/>
                <a:gd name="connsiteY51" fmla="*/ 2112645 h 2311400"/>
                <a:gd name="connsiteX52" fmla="*/ 655955 w 2311400"/>
                <a:gd name="connsiteY52" fmla="*/ 2025650 h 2311400"/>
                <a:gd name="connsiteX53" fmla="*/ 894080 w 2311400"/>
                <a:gd name="connsiteY53" fmla="*/ 2124710 h 2311400"/>
                <a:gd name="connsiteX54" fmla="*/ 894080 w 2311400"/>
                <a:gd name="connsiteY54" fmla="*/ 2247900 h 2311400"/>
                <a:gd name="connsiteX55" fmla="*/ 680085 w 2311400"/>
                <a:gd name="connsiteY55" fmla="*/ 1892300 h 2311400"/>
                <a:gd name="connsiteX56" fmla="*/ 600710 w 2311400"/>
                <a:gd name="connsiteY56" fmla="*/ 1900555 h 2311400"/>
                <a:gd name="connsiteX57" fmla="*/ 523240 w 2311400"/>
                <a:gd name="connsiteY57" fmla="*/ 1978025 h 2311400"/>
                <a:gd name="connsiteX58" fmla="*/ 332105 w 2311400"/>
                <a:gd name="connsiteY58" fmla="*/ 1786890 h 2311400"/>
                <a:gd name="connsiteX59" fmla="*/ 409575 w 2311400"/>
                <a:gd name="connsiteY59" fmla="*/ 1709420 h 2311400"/>
                <a:gd name="connsiteX60" fmla="*/ 417830 w 2311400"/>
                <a:gd name="connsiteY60" fmla="*/ 1630045 h 2311400"/>
                <a:gd name="connsiteX61" fmla="*/ 297815 w 2311400"/>
                <a:gd name="connsiteY61" fmla="*/ 1339850 h 2311400"/>
                <a:gd name="connsiteX62" fmla="*/ 235585 w 2311400"/>
                <a:gd name="connsiteY62" fmla="*/ 1289685 h 2311400"/>
                <a:gd name="connsiteX63" fmla="*/ 127000 w 2311400"/>
                <a:gd name="connsiteY63" fmla="*/ 1289685 h 2311400"/>
                <a:gd name="connsiteX64" fmla="*/ 127000 w 2311400"/>
                <a:gd name="connsiteY64" fmla="*/ 1019810 h 2311400"/>
                <a:gd name="connsiteX65" fmla="*/ 236220 w 2311400"/>
                <a:gd name="connsiteY65" fmla="*/ 1019810 h 2311400"/>
                <a:gd name="connsiteX66" fmla="*/ 298450 w 2311400"/>
                <a:gd name="connsiteY66" fmla="*/ 969645 h 2311400"/>
                <a:gd name="connsiteX67" fmla="*/ 418465 w 2311400"/>
                <a:gd name="connsiteY67" fmla="*/ 679450 h 2311400"/>
                <a:gd name="connsiteX68" fmla="*/ 410210 w 2311400"/>
                <a:gd name="connsiteY68" fmla="*/ 600075 h 2311400"/>
                <a:gd name="connsiteX69" fmla="*/ 333375 w 2311400"/>
                <a:gd name="connsiteY69" fmla="*/ 523240 h 2311400"/>
                <a:gd name="connsiteX70" fmla="*/ 524510 w 2311400"/>
                <a:gd name="connsiteY70" fmla="*/ 332105 h 2311400"/>
                <a:gd name="connsiteX71" fmla="*/ 601345 w 2311400"/>
                <a:gd name="connsiteY71" fmla="*/ 408940 h 2311400"/>
                <a:gd name="connsiteX72" fmla="*/ 680720 w 2311400"/>
                <a:gd name="connsiteY72" fmla="*/ 417195 h 2311400"/>
                <a:gd name="connsiteX73" fmla="*/ 970915 w 2311400"/>
                <a:gd name="connsiteY73" fmla="*/ 297180 h 2311400"/>
                <a:gd name="connsiteX74" fmla="*/ 1021080 w 2311400"/>
                <a:gd name="connsiteY74" fmla="*/ 234950 h 2311400"/>
                <a:gd name="connsiteX75" fmla="*/ 1021080 w 2311400"/>
                <a:gd name="connsiteY75" fmla="*/ 127000 h 2311400"/>
                <a:gd name="connsiteX76" fmla="*/ 1290955 w 2311400"/>
                <a:gd name="connsiteY76" fmla="*/ 127000 h 2311400"/>
                <a:gd name="connsiteX77" fmla="*/ 1290955 w 2311400"/>
                <a:gd name="connsiteY77" fmla="*/ 235585 h 2311400"/>
                <a:gd name="connsiteX78" fmla="*/ 1341120 w 2311400"/>
                <a:gd name="connsiteY78" fmla="*/ 297815 h 2311400"/>
                <a:gd name="connsiteX79" fmla="*/ 1631315 w 2311400"/>
                <a:gd name="connsiteY79" fmla="*/ 417830 h 2311400"/>
                <a:gd name="connsiteX80" fmla="*/ 1710690 w 2311400"/>
                <a:gd name="connsiteY80" fmla="*/ 409575 h 2311400"/>
                <a:gd name="connsiteX81" fmla="*/ 1787525 w 2311400"/>
                <a:gd name="connsiteY81" fmla="*/ 332740 h 2311400"/>
                <a:gd name="connsiteX82" fmla="*/ 1978660 w 2311400"/>
                <a:gd name="connsiteY82" fmla="*/ 523875 h 2311400"/>
                <a:gd name="connsiteX83" fmla="*/ 1901825 w 2311400"/>
                <a:gd name="connsiteY83" fmla="*/ 600710 h 2311400"/>
                <a:gd name="connsiteX84" fmla="*/ 1893570 w 2311400"/>
                <a:gd name="connsiteY84" fmla="*/ 680085 h 2311400"/>
                <a:gd name="connsiteX85" fmla="*/ 2013585 w 2311400"/>
                <a:gd name="connsiteY85" fmla="*/ 970280 h 2311400"/>
                <a:gd name="connsiteX86" fmla="*/ 2075815 w 2311400"/>
                <a:gd name="connsiteY86" fmla="*/ 1020445 h 2311400"/>
                <a:gd name="connsiteX87" fmla="*/ 2185035 w 2311400"/>
                <a:gd name="connsiteY87" fmla="*/ 1020445 h 2311400"/>
                <a:gd name="connsiteX88" fmla="*/ 2185035 w 2311400"/>
                <a:gd name="connsiteY88" fmla="*/ 1290320 h 2311400"/>
                <a:gd name="connsiteX89" fmla="*/ 2075815 w 2311400"/>
                <a:gd name="connsiteY89" fmla="*/ 1290320 h 2311400"/>
                <a:gd name="connsiteX90" fmla="*/ 2013585 w 2311400"/>
                <a:gd name="connsiteY90" fmla="*/ 1340485 h 2311400"/>
                <a:gd name="connsiteX91" fmla="*/ 1893570 w 2311400"/>
                <a:gd name="connsiteY91" fmla="*/ 1630680 h 2311400"/>
                <a:gd name="connsiteX92" fmla="*/ 1901825 w 2311400"/>
                <a:gd name="connsiteY92" fmla="*/ 1710055 h 2311400"/>
                <a:gd name="connsiteX93" fmla="*/ 1979295 w 2311400"/>
                <a:gd name="connsiteY93" fmla="*/ 1787525 h 2311400"/>
                <a:gd name="connsiteX94" fmla="*/ 1788160 w 2311400"/>
                <a:gd name="connsiteY94" fmla="*/ 1978660 h 2311400"/>
                <a:gd name="connsiteX95" fmla="*/ 1710690 w 2311400"/>
                <a:gd name="connsiteY95" fmla="*/ 1901190 h 2311400"/>
                <a:gd name="connsiteX96" fmla="*/ 1631315 w 2311400"/>
                <a:gd name="connsiteY96" fmla="*/ 1892935 h 2311400"/>
                <a:gd name="connsiteX97" fmla="*/ 1341120 w 2311400"/>
                <a:gd name="connsiteY97" fmla="*/ 2012950 h 2311400"/>
                <a:gd name="connsiteX98" fmla="*/ 1290955 w 2311400"/>
                <a:gd name="connsiteY98" fmla="*/ 2075180 h 2311400"/>
                <a:gd name="connsiteX99" fmla="*/ 1290955 w 2311400"/>
                <a:gd name="connsiteY99" fmla="*/ 2184400 h 2311400"/>
                <a:gd name="connsiteX100" fmla="*/ 1021080 w 2311400"/>
                <a:gd name="connsiteY100" fmla="*/ 2184400 h 2311400"/>
                <a:gd name="connsiteX101" fmla="*/ 1021080 w 2311400"/>
                <a:gd name="connsiteY101" fmla="*/ 2074545 h 2311400"/>
                <a:gd name="connsiteX102" fmla="*/ 970915 w 2311400"/>
                <a:gd name="connsiteY102" fmla="*/ 2012315 h 2311400"/>
                <a:gd name="connsiteX103" fmla="*/ 680085 w 2311400"/>
                <a:gd name="connsiteY103" fmla="*/ 1892300 h 2311400"/>
                <a:gd name="connsiteX104" fmla="*/ 680085 w 2311400"/>
                <a:gd name="connsiteY104" fmla="*/ 1892300 h 23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311400" h="2311400">
                  <a:moveTo>
                    <a:pt x="893445" y="2247900"/>
                  </a:moveTo>
                  <a:cubicBezTo>
                    <a:pt x="893445" y="2282825"/>
                    <a:pt x="922020" y="2311400"/>
                    <a:pt x="956945" y="2311400"/>
                  </a:cubicBezTo>
                  <a:lnTo>
                    <a:pt x="1353820" y="2311400"/>
                  </a:lnTo>
                  <a:cubicBezTo>
                    <a:pt x="1388745" y="2311400"/>
                    <a:pt x="1417320" y="2282825"/>
                    <a:pt x="1417320" y="2247900"/>
                  </a:cubicBezTo>
                  <a:lnTo>
                    <a:pt x="1417320" y="2124710"/>
                  </a:lnTo>
                  <a:cubicBezTo>
                    <a:pt x="1500505" y="2102485"/>
                    <a:pt x="1580515" y="2069465"/>
                    <a:pt x="1655445" y="2025650"/>
                  </a:cubicBezTo>
                  <a:lnTo>
                    <a:pt x="1742440" y="2112645"/>
                  </a:lnTo>
                  <a:cubicBezTo>
                    <a:pt x="1754505" y="2124710"/>
                    <a:pt x="1770380" y="2131060"/>
                    <a:pt x="1787525" y="2131060"/>
                  </a:cubicBezTo>
                  <a:cubicBezTo>
                    <a:pt x="1804035" y="2131060"/>
                    <a:pt x="1820545" y="2124075"/>
                    <a:pt x="1832610" y="2112645"/>
                  </a:cubicBezTo>
                  <a:lnTo>
                    <a:pt x="2113280" y="1831975"/>
                  </a:lnTo>
                  <a:cubicBezTo>
                    <a:pt x="2138045" y="1807210"/>
                    <a:pt x="2138045" y="1767205"/>
                    <a:pt x="2113280" y="1742440"/>
                  </a:cubicBezTo>
                  <a:lnTo>
                    <a:pt x="2026285" y="1655445"/>
                  </a:lnTo>
                  <a:cubicBezTo>
                    <a:pt x="2069465" y="1580515"/>
                    <a:pt x="2102485" y="1500505"/>
                    <a:pt x="2125345" y="1417320"/>
                  </a:cubicBezTo>
                  <a:lnTo>
                    <a:pt x="2247900" y="1417320"/>
                  </a:lnTo>
                  <a:cubicBezTo>
                    <a:pt x="2282825" y="1417320"/>
                    <a:pt x="2311400" y="1388745"/>
                    <a:pt x="2311400" y="1353820"/>
                  </a:cubicBezTo>
                  <a:lnTo>
                    <a:pt x="2311400" y="956945"/>
                  </a:lnTo>
                  <a:cubicBezTo>
                    <a:pt x="2311400" y="922020"/>
                    <a:pt x="2282825" y="893445"/>
                    <a:pt x="2247900" y="893445"/>
                  </a:cubicBezTo>
                  <a:lnTo>
                    <a:pt x="2125345" y="893445"/>
                  </a:lnTo>
                  <a:cubicBezTo>
                    <a:pt x="2103120" y="810260"/>
                    <a:pt x="2070100" y="730250"/>
                    <a:pt x="2026285" y="655320"/>
                  </a:cubicBezTo>
                  <a:lnTo>
                    <a:pt x="2112645" y="568960"/>
                  </a:lnTo>
                  <a:cubicBezTo>
                    <a:pt x="2124710" y="556895"/>
                    <a:pt x="2131060" y="541020"/>
                    <a:pt x="2131060" y="523875"/>
                  </a:cubicBezTo>
                  <a:cubicBezTo>
                    <a:pt x="2131060" y="506730"/>
                    <a:pt x="2124075" y="490855"/>
                    <a:pt x="2112645" y="478790"/>
                  </a:cubicBezTo>
                  <a:lnTo>
                    <a:pt x="1831975" y="198120"/>
                  </a:lnTo>
                  <a:cubicBezTo>
                    <a:pt x="1807210" y="173355"/>
                    <a:pt x="1767205" y="173355"/>
                    <a:pt x="1742440" y="198120"/>
                  </a:cubicBezTo>
                  <a:lnTo>
                    <a:pt x="1656080" y="284480"/>
                  </a:lnTo>
                  <a:cubicBezTo>
                    <a:pt x="1581150" y="241300"/>
                    <a:pt x="1501140" y="208280"/>
                    <a:pt x="1417955" y="185420"/>
                  </a:cubicBezTo>
                  <a:lnTo>
                    <a:pt x="1417955" y="63500"/>
                  </a:lnTo>
                  <a:cubicBezTo>
                    <a:pt x="1417955" y="28575"/>
                    <a:pt x="1389380" y="0"/>
                    <a:pt x="1354455" y="0"/>
                  </a:cubicBezTo>
                  <a:lnTo>
                    <a:pt x="957580" y="0"/>
                  </a:lnTo>
                  <a:cubicBezTo>
                    <a:pt x="922655" y="0"/>
                    <a:pt x="894080" y="28575"/>
                    <a:pt x="894080" y="63500"/>
                  </a:cubicBezTo>
                  <a:lnTo>
                    <a:pt x="894080" y="185420"/>
                  </a:lnTo>
                  <a:cubicBezTo>
                    <a:pt x="810895" y="207645"/>
                    <a:pt x="730885" y="240665"/>
                    <a:pt x="655955" y="284480"/>
                  </a:cubicBezTo>
                  <a:lnTo>
                    <a:pt x="569595" y="198120"/>
                  </a:lnTo>
                  <a:cubicBezTo>
                    <a:pt x="544830" y="173355"/>
                    <a:pt x="504825" y="173355"/>
                    <a:pt x="480060" y="198120"/>
                  </a:cubicBezTo>
                  <a:lnTo>
                    <a:pt x="199390" y="478790"/>
                  </a:lnTo>
                  <a:cubicBezTo>
                    <a:pt x="187325" y="490855"/>
                    <a:pt x="180975" y="506730"/>
                    <a:pt x="180975" y="523875"/>
                  </a:cubicBezTo>
                  <a:cubicBezTo>
                    <a:pt x="180975" y="541020"/>
                    <a:pt x="187960" y="556895"/>
                    <a:pt x="199390" y="568960"/>
                  </a:cubicBezTo>
                  <a:lnTo>
                    <a:pt x="285750" y="655320"/>
                  </a:lnTo>
                  <a:cubicBezTo>
                    <a:pt x="242570" y="730250"/>
                    <a:pt x="209550" y="810260"/>
                    <a:pt x="186690" y="893445"/>
                  </a:cubicBezTo>
                  <a:lnTo>
                    <a:pt x="63500" y="893445"/>
                  </a:lnTo>
                  <a:cubicBezTo>
                    <a:pt x="28575" y="893445"/>
                    <a:pt x="0" y="922020"/>
                    <a:pt x="0" y="956945"/>
                  </a:cubicBezTo>
                  <a:lnTo>
                    <a:pt x="0" y="1353820"/>
                  </a:lnTo>
                  <a:cubicBezTo>
                    <a:pt x="0" y="1370965"/>
                    <a:pt x="6985" y="1386840"/>
                    <a:pt x="18415" y="1398905"/>
                  </a:cubicBezTo>
                  <a:cubicBezTo>
                    <a:pt x="29845" y="1410970"/>
                    <a:pt x="46355" y="1417320"/>
                    <a:pt x="63500" y="1417320"/>
                  </a:cubicBezTo>
                  <a:lnTo>
                    <a:pt x="186055" y="1417320"/>
                  </a:lnTo>
                  <a:cubicBezTo>
                    <a:pt x="208280" y="1500505"/>
                    <a:pt x="241935" y="1580515"/>
                    <a:pt x="285115" y="1655445"/>
                  </a:cubicBezTo>
                  <a:lnTo>
                    <a:pt x="198120" y="1742440"/>
                  </a:lnTo>
                  <a:cubicBezTo>
                    <a:pt x="173355" y="1767205"/>
                    <a:pt x="173355" y="1807210"/>
                    <a:pt x="198120" y="1831975"/>
                  </a:cubicBezTo>
                  <a:lnTo>
                    <a:pt x="478790" y="2112645"/>
                  </a:lnTo>
                  <a:cubicBezTo>
                    <a:pt x="490855" y="2124710"/>
                    <a:pt x="506730" y="2131060"/>
                    <a:pt x="523875" y="2131060"/>
                  </a:cubicBezTo>
                  <a:lnTo>
                    <a:pt x="523875" y="2131060"/>
                  </a:lnTo>
                  <a:cubicBezTo>
                    <a:pt x="541020" y="2131060"/>
                    <a:pt x="556895" y="2124075"/>
                    <a:pt x="568960" y="2112645"/>
                  </a:cubicBezTo>
                  <a:lnTo>
                    <a:pt x="655955" y="2025650"/>
                  </a:lnTo>
                  <a:cubicBezTo>
                    <a:pt x="730885" y="2068830"/>
                    <a:pt x="810895" y="2101850"/>
                    <a:pt x="894080" y="2124710"/>
                  </a:cubicBezTo>
                  <a:lnTo>
                    <a:pt x="894080" y="2247900"/>
                  </a:lnTo>
                  <a:close/>
                  <a:moveTo>
                    <a:pt x="680085" y="1892300"/>
                  </a:moveTo>
                  <a:cubicBezTo>
                    <a:pt x="654685" y="1875790"/>
                    <a:pt x="621665" y="1879600"/>
                    <a:pt x="600710" y="1900555"/>
                  </a:cubicBezTo>
                  <a:lnTo>
                    <a:pt x="523240" y="1978025"/>
                  </a:lnTo>
                  <a:lnTo>
                    <a:pt x="332105" y="1786890"/>
                  </a:lnTo>
                  <a:lnTo>
                    <a:pt x="409575" y="1709420"/>
                  </a:lnTo>
                  <a:cubicBezTo>
                    <a:pt x="430530" y="1688465"/>
                    <a:pt x="434340" y="1655445"/>
                    <a:pt x="417830" y="1630045"/>
                  </a:cubicBezTo>
                  <a:cubicBezTo>
                    <a:pt x="360045" y="1541145"/>
                    <a:pt x="320040" y="1443355"/>
                    <a:pt x="297815" y="1339850"/>
                  </a:cubicBezTo>
                  <a:cubicBezTo>
                    <a:pt x="291465" y="1310640"/>
                    <a:pt x="265430" y="1289685"/>
                    <a:pt x="235585" y="1289685"/>
                  </a:cubicBezTo>
                  <a:lnTo>
                    <a:pt x="127000" y="1289685"/>
                  </a:lnTo>
                  <a:lnTo>
                    <a:pt x="127000" y="1019810"/>
                  </a:lnTo>
                  <a:lnTo>
                    <a:pt x="236220" y="1019810"/>
                  </a:lnTo>
                  <a:cubicBezTo>
                    <a:pt x="266065" y="1019810"/>
                    <a:pt x="292100" y="998855"/>
                    <a:pt x="298450" y="969645"/>
                  </a:cubicBezTo>
                  <a:cubicBezTo>
                    <a:pt x="320675" y="866140"/>
                    <a:pt x="361315" y="768350"/>
                    <a:pt x="418465" y="679450"/>
                  </a:cubicBezTo>
                  <a:cubicBezTo>
                    <a:pt x="434975" y="654050"/>
                    <a:pt x="431165" y="621030"/>
                    <a:pt x="410210" y="600075"/>
                  </a:cubicBezTo>
                  <a:lnTo>
                    <a:pt x="333375" y="523240"/>
                  </a:lnTo>
                  <a:lnTo>
                    <a:pt x="524510" y="332105"/>
                  </a:lnTo>
                  <a:lnTo>
                    <a:pt x="601345" y="408940"/>
                  </a:lnTo>
                  <a:cubicBezTo>
                    <a:pt x="622300" y="429895"/>
                    <a:pt x="655320" y="433705"/>
                    <a:pt x="680720" y="417195"/>
                  </a:cubicBezTo>
                  <a:cubicBezTo>
                    <a:pt x="769620" y="359410"/>
                    <a:pt x="867410" y="319405"/>
                    <a:pt x="970915" y="297180"/>
                  </a:cubicBezTo>
                  <a:cubicBezTo>
                    <a:pt x="1000125" y="290830"/>
                    <a:pt x="1021080" y="264795"/>
                    <a:pt x="1021080" y="234950"/>
                  </a:cubicBezTo>
                  <a:lnTo>
                    <a:pt x="1021080" y="127000"/>
                  </a:lnTo>
                  <a:lnTo>
                    <a:pt x="1290955" y="127000"/>
                  </a:lnTo>
                  <a:lnTo>
                    <a:pt x="1290955" y="235585"/>
                  </a:lnTo>
                  <a:cubicBezTo>
                    <a:pt x="1290955" y="265430"/>
                    <a:pt x="1311910" y="291465"/>
                    <a:pt x="1341120" y="297815"/>
                  </a:cubicBezTo>
                  <a:cubicBezTo>
                    <a:pt x="1444625" y="320040"/>
                    <a:pt x="1542415" y="360680"/>
                    <a:pt x="1631315" y="417830"/>
                  </a:cubicBezTo>
                  <a:cubicBezTo>
                    <a:pt x="1656715" y="434340"/>
                    <a:pt x="1689735" y="430530"/>
                    <a:pt x="1710690" y="409575"/>
                  </a:cubicBezTo>
                  <a:lnTo>
                    <a:pt x="1787525" y="332740"/>
                  </a:lnTo>
                  <a:lnTo>
                    <a:pt x="1978660" y="523875"/>
                  </a:lnTo>
                  <a:lnTo>
                    <a:pt x="1901825" y="600710"/>
                  </a:lnTo>
                  <a:cubicBezTo>
                    <a:pt x="1880870" y="621665"/>
                    <a:pt x="1877060" y="654685"/>
                    <a:pt x="1893570" y="680085"/>
                  </a:cubicBezTo>
                  <a:cubicBezTo>
                    <a:pt x="1951355" y="768985"/>
                    <a:pt x="1991360" y="866775"/>
                    <a:pt x="2013585" y="970280"/>
                  </a:cubicBezTo>
                  <a:cubicBezTo>
                    <a:pt x="2019935" y="999490"/>
                    <a:pt x="2045970" y="1020445"/>
                    <a:pt x="2075815" y="1020445"/>
                  </a:cubicBezTo>
                  <a:lnTo>
                    <a:pt x="2185035" y="1020445"/>
                  </a:lnTo>
                  <a:lnTo>
                    <a:pt x="2185035" y="1290320"/>
                  </a:lnTo>
                  <a:lnTo>
                    <a:pt x="2075815" y="1290320"/>
                  </a:lnTo>
                  <a:cubicBezTo>
                    <a:pt x="2045970" y="1290320"/>
                    <a:pt x="2019935" y="1311275"/>
                    <a:pt x="2013585" y="1340485"/>
                  </a:cubicBezTo>
                  <a:cubicBezTo>
                    <a:pt x="1991360" y="1443990"/>
                    <a:pt x="1950720" y="1541780"/>
                    <a:pt x="1893570" y="1630680"/>
                  </a:cubicBezTo>
                  <a:cubicBezTo>
                    <a:pt x="1877060" y="1656080"/>
                    <a:pt x="1880870" y="1689100"/>
                    <a:pt x="1901825" y="1710055"/>
                  </a:cubicBezTo>
                  <a:lnTo>
                    <a:pt x="1979295" y="1787525"/>
                  </a:lnTo>
                  <a:lnTo>
                    <a:pt x="1788160" y="1978660"/>
                  </a:lnTo>
                  <a:lnTo>
                    <a:pt x="1710690" y="1901190"/>
                  </a:lnTo>
                  <a:cubicBezTo>
                    <a:pt x="1689735" y="1880235"/>
                    <a:pt x="1656715" y="1876425"/>
                    <a:pt x="1631315" y="1892935"/>
                  </a:cubicBezTo>
                  <a:cubicBezTo>
                    <a:pt x="1542415" y="1950720"/>
                    <a:pt x="1444625" y="1990725"/>
                    <a:pt x="1341120" y="2012950"/>
                  </a:cubicBezTo>
                  <a:cubicBezTo>
                    <a:pt x="1311910" y="2019300"/>
                    <a:pt x="1290955" y="2045335"/>
                    <a:pt x="1290955" y="2075180"/>
                  </a:cubicBezTo>
                  <a:lnTo>
                    <a:pt x="1290955" y="2184400"/>
                  </a:lnTo>
                  <a:lnTo>
                    <a:pt x="1021080" y="2184400"/>
                  </a:lnTo>
                  <a:lnTo>
                    <a:pt x="1021080" y="2074545"/>
                  </a:lnTo>
                  <a:cubicBezTo>
                    <a:pt x="1021080" y="2044700"/>
                    <a:pt x="1000125" y="2018665"/>
                    <a:pt x="970915" y="2012315"/>
                  </a:cubicBezTo>
                  <a:cubicBezTo>
                    <a:pt x="866775" y="1990725"/>
                    <a:pt x="769620" y="1950085"/>
                    <a:pt x="680085" y="1892300"/>
                  </a:cubicBezTo>
                  <a:lnTo>
                    <a:pt x="680085" y="189230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3BF758C4-5314-4E1B-B8C3-9701E016275E}"/>
                </a:ext>
              </a:extLst>
            </p:cNvPr>
            <p:cNvSpPr/>
            <p:nvPr/>
          </p:nvSpPr>
          <p:spPr>
            <a:xfrm>
              <a:off x="5571490" y="2904489"/>
              <a:ext cx="1049019" cy="1049019"/>
            </a:xfrm>
            <a:custGeom>
              <a:avLst/>
              <a:gdLst>
                <a:gd name="connsiteX0" fmla="*/ 1049020 w 1049019"/>
                <a:gd name="connsiteY0" fmla="*/ 524510 h 1049019"/>
                <a:gd name="connsiteX1" fmla="*/ 524510 w 1049019"/>
                <a:gd name="connsiteY1" fmla="*/ 0 h 1049019"/>
                <a:gd name="connsiteX2" fmla="*/ 0 w 1049019"/>
                <a:gd name="connsiteY2" fmla="*/ 524510 h 1049019"/>
                <a:gd name="connsiteX3" fmla="*/ 524510 w 1049019"/>
                <a:gd name="connsiteY3" fmla="*/ 1049020 h 1049019"/>
                <a:gd name="connsiteX4" fmla="*/ 1049020 w 1049019"/>
                <a:gd name="connsiteY4" fmla="*/ 524510 h 1049019"/>
                <a:gd name="connsiteX5" fmla="*/ 1049020 w 1049019"/>
                <a:gd name="connsiteY5" fmla="*/ 524510 h 1049019"/>
                <a:gd name="connsiteX6" fmla="*/ 127000 w 1049019"/>
                <a:gd name="connsiteY6" fmla="*/ 524510 h 1049019"/>
                <a:gd name="connsiteX7" fmla="*/ 524510 w 1049019"/>
                <a:gd name="connsiteY7" fmla="*/ 127000 h 1049019"/>
                <a:gd name="connsiteX8" fmla="*/ 922020 w 1049019"/>
                <a:gd name="connsiteY8" fmla="*/ 524510 h 1049019"/>
                <a:gd name="connsiteX9" fmla="*/ 524510 w 1049019"/>
                <a:gd name="connsiteY9" fmla="*/ 922020 h 1049019"/>
                <a:gd name="connsiteX10" fmla="*/ 127000 w 1049019"/>
                <a:gd name="connsiteY10" fmla="*/ 524510 h 1049019"/>
                <a:gd name="connsiteX11" fmla="*/ 127000 w 1049019"/>
                <a:gd name="connsiteY11" fmla="*/ 524510 h 104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9019" h="1049019">
                  <a:moveTo>
                    <a:pt x="1049020" y="524510"/>
                  </a:moveTo>
                  <a:cubicBezTo>
                    <a:pt x="1049020" y="234950"/>
                    <a:pt x="813435" y="0"/>
                    <a:pt x="524510" y="0"/>
                  </a:cubicBezTo>
                  <a:cubicBezTo>
                    <a:pt x="235585" y="0"/>
                    <a:pt x="0" y="235585"/>
                    <a:pt x="0" y="524510"/>
                  </a:cubicBezTo>
                  <a:cubicBezTo>
                    <a:pt x="0" y="813435"/>
                    <a:pt x="235585" y="1049020"/>
                    <a:pt x="524510" y="1049020"/>
                  </a:cubicBezTo>
                  <a:cubicBezTo>
                    <a:pt x="813435" y="1049020"/>
                    <a:pt x="1049020" y="814070"/>
                    <a:pt x="1049020" y="524510"/>
                  </a:cubicBezTo>
                  <a:lnTo>
                    <a:pt x="1049020" y="524510"/>
                  </a:lnTo>
                  <a:close/>
                  <a:moveTo>
                    <a:pt x="127000" y="524510"/>
                  </a:moveTo>
                  <a:cubicBezTo>
                    <a:pt x="127000" y="305435"/>
                    <a:pt x="305435" y="127000"/>
                    <a:pt x="524510" y="127000"/>
                  </a:cubicBezTo>
                  <a:cubicBezTo>
                    <a:pt x="743585" y="127000"/>
                    <a:pt x="922020" y="305435"/>
                    <a:pt x="922020" y="524510"/>
                  </a:cubicBezTo>
                  <a:cubicBezTo>
                    <a:pt x="922020" y="743585"/>
                    <a:pt x="743585" y="922020"/>
                    <a:pt x="524510" y="922020"/>
                  </a:cubicBezTo>
                  <a:cubicBezTo>
                    <a:pt x="305435" y="922020"/>
                    <a:pt x="127000" y="743585"/>
                    <a:pt x="127000" y="524510"/>
                  </a:cubicBezTo>
                  <a:lnTo>
                    <a:pt x="127000" y="52451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36D79089-2F0F-4FC4-8ADB-A1A20B042B45}"/>
                </a:ext>
              </a:extLst>
            </p:cNvPr>
            <p:cNvSpPr/>
            <p:nvPr/>
          </p:nvSpPr>
          <p:spPr>
            <a:xfrm>
              <a:off x="6617334" y="1916429"/>
              <a:ext cx="127000" cy="127000"/>
            </a:xfrm>
            <a:custGeom>
              <a:avLst/>
              <a:gdLst>
                <a:gd name="connsiteX0" fmla="*/ 63500 w 127000"/>
                <a:gd name="connsiteY0" fmla="*/ 127000 h 127000"/>
                <a:gd name="connsiteX1" fmla="*/ 108585 w 127000"/>
                <a:gd name="connsiteY1" fmla="*/ 108585 h 127000"/>
                <a:gd name="connsiteX2" fmla="*/ 127000 w 127000"/>
                <a:gd name="connsiteY2" fmla="*/ 63500 h 127000"/>
                <a:gd name="connsiteX3" fmla="*/ 108585 w 127000"/>
                <a:gd name="connsiteY3" fmla="*/ 18415 h 127000"/>
                <a:gd name="connsiteX4" fmla="*/ 63500 w 127000"/>
                <a:gd name="connsiteY4" fmla="*/ 0 h 127000"/>
                <a:gd name="connsiteX5" fmla="*/ 18415 w 127000"/>
                <a:gd name="connsiteY5" fmla="*/ 18415 h 127000"/>
                <a:gd name="connsiteX6" fmla="*/ 0 w 127000"/>
                <a:gd name="connsiteY6" fmla="*/ 63500 h 127000"/>
                <a:gd name="connsiteX7" fmla="*/ 18415 w 127000"/>
                <a:gd name="connsiteY7" fmla="*/ 108585 h 127000"/>
                <a:gd name="connsiteX8" fmla="*/ 63500 w 127000"/>
                <a:gd name="connsiteY8" fmla="*/ 127000 h 127000"/>
                <a:gd name="connsiteX9" fmla="*/ 63500 w 127000"/>
                <a:gd name="connsiteY9" fmla="*/ 1270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000" h="127000">
                  <a:moveTo>
                    <a:pt x="63500" y="127000"/>
                  </a:moveTo>
                  <a:cubicBezTo>
                    <a:pt x="80010" y="127000"/>
                    <a:pt x="96520" y="120015"/>
                    <a:pt x="108585" y="108585"/>
                  </a:cubicBezTo>
                  <a:cubicBezTo>
                    <a:pt x="120650" y="96520"/>
                    <a:pt x="127000" y="80010"/>
                    <a:pt x="127000" y="63500"/>
                  </a:cubicBezTo>
                  <a:cubicBezTo>
                    <a:pt x="127000" y="46990"/>
                    <a:pt x="120015" y="30480"/>
                    <a:pt x="108585" y="18415"/>
                  </a:cubicBezTo>
                  <a:cubicBezTo>
                    <a:pt x="96520" y="6350"/>
                    <a:pt x="80645" y="0"/>
                    <a:pt x="63500" y="0"/>
                  </a:cubicBezTo>
                  <a:cubicBezTo>
                    <a:pt x="46990" y="0"/>
                    <a:pt x="30480" y="6985"/>
                    <a:pt x="18415" y="18415"/>
                  </a:cubicBezTo>
                  <a:cubicBezTo>
                    <a:pt x="6350" y="30480"/>
                    <a:pt x="0" y="46355"/>
                    <a:pt x="0" y="63500"/>
                  </a:cubicBezTo>
                  <a:cubicBezTo>
                    <a:pt x="0" y="80010"/>
                    <a:pt x="6985" y="96520"/>
                    <a:pt x="18415" y="108585"/>
                  </a:cubicBezTo>
                  <a:cubicBezTo>
                    <a:pt x="30480" y="120650"/>
                    <a:pt x="46355" y="127000"/>
                    <a:pt x="63500" y="127000"/>
                  </a:cubicBezTo>
                  <a:lnTo>
                    <a:pt x="63500" y="12700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B6FE1F79-6458-45BB-B61E-56FE2DEF200B}"/>
                </a:ext>
              </a:extLst>
            </p:cNvPr>
            <p:cNvSpPr/>
            <p:nvPr/>
          </p:nvSpPr>
          <p:spPr>
            <a:xfrm>
              <a:off x="5450840" y="4815840"/>
              <a:ext cx="127000" cy="127000"/>
            </a:xfrm>
            <a:custGeom>
              <a:avLst/>
              <a:gdLst>
                <a:gd name="connsiteX0" fmla="*/ 63500 w 127000"/>
                <a:gd name="connsiteY0" fmla="*/ 0 h 127000"/>
                <a:gd name="connsiteX1" fmla="*/ 18415 w 127000"/>
                <a:gd name="connsiteY1" fmla="*/ 18415 h 127000"/>
                <a:gd name="connsiteX2" fmla="*/ 0 w 127000"/>
                <a:gd name="connsiteY2" fmla="*/ 63500 h 127000"/>
                <a:gd name="connsiteX3" fmla="*/ 18415 w 127000"/>
                <a:gd name="connsiteY3" fmla="*/ 108585 h 127000"/>
                <a:gd name="connsiteX4" fmla="*/ 63500 w 127000"/>
                <a:gd name="connsiteY4" fmla="*/ 127000 h 127000"/>
                <a:gd name="connsiteX5" fmla="*/ 108585 w 127000"/>
                <a:gd name="connsiteY5" fmla="*/ 108585 h 127000"/>
                <a:gd name="connsiteX6" fmla="*/ 127000 w 127000"/>
                <a:gd name="connsiteY6" fmla="*/ 63500 h 127000"/>
                <a:gd name="connsiteX7" fmla="*/ 108585 w 127000"/>
                <a:gd name="connsiteY7" fmla="*/ 18415 h 127000"/>
                <a:gd name="connsiteX8" fmla="*/ 63500 w 127000"/>
                <a:gd name="connsiteY8" fmla="*/ 0 h 127000"/>
                <a:gd name="connsiteX9" fmla="*/ 63500 w 127000"/>
                <a:gd name="connsiteY9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000" h="127000">
                  <a:moveTo>
                    <a:pt x="63500" y="0"/>
                  </a:moveTo>
                  <a:cubicBezTo>
                    <a:pt x="46990" y="0"/>
                    <a:pt x="30480" y="6985"/>
                    <a:pt x="18415" y="18415"/>
                  </a:cubicBezTo>
                  <a:cubicBezTo>
                    <a:pt x="6350" y="30480"/>
                    <a:pt x="0" y="46355"/>
                    <a:pt x="0" y="63500"/>
                  </a:cubicBezTo>
                  <a:cubicBezTo>
                    <a:pt x="0" y="80010"/>
                    <a:pt x="6985" y="96520"/>
                    <a:pt x="18415" y="108585"/>
                  </a:cubicBezTo>
                  <a:cubicBezTo>
                    <a:pt x="30480" y="120650"/>
                    <a:pt x="46355" y="127000"/>
                    <a:pt x="63500" y="127000"/>
                  </a:cubicBezTo>
                  <a:cubicBezTo>
                    <a:pt x="80010" y="127000"/>
                    <a:pt x="96520" y="120015"/>
                    <a:pt x="108585" y="108585"/>
                  </a:cubicBezTo>
                  <a:cubicBezTo>
                    <a:pt x="120650" y="96520"/>
                    <a:pt x="127000" y="80645"/>
                    <a:pt x="127000" y="63500"/>
                  </a:cubicBezTo>
                  <a:cubicBezTo>
                    <a:pt x="127000" y="46990"/>
                    <a:pt x="120015" y="30480"/>
                    <a:pt x="108585" y="18415"/>
                  </a:cubicBezTo>
                  <a:cubicBezTo>
                    <a:pt x="96520" y="6350"/>
                    <a:pt x="80010" y="0"/>
                    <a:pt x="63500" y="0"/>
                  </a:cubicBezTo>
                  <a:lnTo>
                    <a:pt x="63500" y="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337375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7CBEE040-0613-44E5-92A1-590525BF72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6F1513B-E851-4585-8CF6-AF42C9B1980B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C8E4E46-F186-42C9-9EF2-61C3E24275B2}"/>
              </a:ext>
            </a:extLst>
          </p:cNvPr>
          <p:cNvSpPr/>
          <p:nvPr/>
        </p:nvSpPr>
        <p:spPr>
          <a:xfrm>
            <a:off x="762000" y="576943"/>
            <a:ext cx="9118600" cy="5963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0">
              <a:lnSpc>
                <a:spcPct val="110000"/>
              </a:lnSpc>
              <a:buNone/>
            </a:pPr>
            <a:r>
              <a:rPr lang="pt-BR" sz="11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BIBLIOGRAFIA</a:t>
            </a:r>
            <a:endParaRPr lang="pt-BR" sz="1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ABBAD, Gardênia; CARVALHO, Renata Silveira; ZERBINI, Thaís. Evasão em curso via internet: explorando variáveis explicativas. RAE- eletrônica, São Paulo, v. 5, n. 2, Art. 17, p. 01-26, jul./dez. 2006.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AUDY, J. A inovação, o desenvolvimento e o papel da Universidade. Estudos Avançados 31 (90), 2017. Disponível em : https://www.scielo.br/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pdf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/v31n90/0103-4014-ea-31-90-0075.pdf.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BAGGI, Cristiane Aparecida dos Santos; LOPES,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Doraci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Alves. Evasão e avaliação institucional no ensino superior: uma discussão bibliográfica. Avaliação, Campinas; Sorocaba, v. 16, n. 2, p. 355-374, jul. 2011.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BERTOLIN, J. C. G., &amp; DALMOLIN, B. M. As universidades comunitárias e a emergência de mercados na educação superior: Entre a pressão da competição e o diferencial dos valores acadêmicos. Revista Brasileira de Política e Administração da Educação, 30(1), 139–159. 2014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MACIEL, E. C.; VALDES, D.; LUSTOSA, B. EVASÃO NA EDUCAÇÃO SUPERIOR. Interação - Revista de Ensino, Pesquisa e Extensão, v. 22, n. 1, p. 131 - 145, 21 ago. 2020.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GOVERNO DO DISTRITO FEDERAL. Companhia de Planejamento do Distrito Federal- CODEPLAN. Disponível em: http://www.codeplan.df.gov.br/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INSTITUTO  NACIONAL  DE  ESTUDOS  E  PESQUISAS  EDUCACIONAIS  ANÍSIO  TEIXEIRA. Sinopse Estatística da Educação Superior. 2010 a 2019. Brasília: Inep, 2020. Disponível  em: http://www.inep.gov.br/superior/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censosuperior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/sinopse/default.asp&gt;. 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 Censo da Educação Escolar Sinopse Estatística – 2010 a 2019. Disponível em:&lt;   &lt;http://portal.inep.gov.br/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basica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-censo-escolar-sinopse-sinopse&gt;.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___________Resultados ENEM. Disponível em: https://www.gov.br/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inep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pt-br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areas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-de-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atuacao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avaliacao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-e-exames-educacionais/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enem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/resultados.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___________Resultados ENADE. Disponível em: https://www.gov.br/inep/pt-br/areas-de-atuacao/avaliacao-e-exames-educacionais/enade/resultados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QUEIROZ, F. C. B.P. et al . Transformações no ensino superior brasileiro: análise das Instituições Privadas de Ensino Superior no compasso com as políticas de Estado. Ensaio: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aval.pol.públ.Educ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  Rio de Janeiro ,  v. 21, n. 79, p. 349-370,  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June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2013 .   Disponível em:  &lt;http://www.scielo.br/scielo.php?script=sci_arttext&amp;pid=S0104-40362013000200009&amp;lng=en&amp;nrm=iso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SANTOS JUNIOR, José da Silva; REAL, Giselle Cristina Martins. A evasão na educação superior: o estado da arte das pesquisas no Brasil a partir de 1990. Avaliação (Campinas),  Sorocaba ,  v. 22, n. 2, p. 385-402,  ago.  2017 .   Disponível em &lt;http://www.scielo.br/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scielo.php?script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sci_arttext&amp;pid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=S1414-40772017000200385&amp;lng=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pt&amp;nrm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pt-BR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</a:t>
            </a: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&gt;. Acesso em  07  mar.  2021.  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SILVA, N. O mercado de Trabalho e o Setor de TI em 2021- Brasil. Disponível em: https://visibilia.net.br/mercado-trabalho-setor-tecnologia-brasil-2021/</a:t>
            </a:r>
            <a:endParaRPr lang="pt-BR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4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FD3272A-2214-44E4-96DD-C71F2DBB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A72D80-15D6-4302-BDA8-AFC84DE1E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2C7D6D3-8CD5-444B-923B-7C3DF1E13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592" y="2702403"/>
            <a:ext cx="8016815" cy="23876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do Ensino Médio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09EEE83-424F-40C7-9906-E7618A34037E}"/>
              </a:ext>
            </a:extLst>
          </p:cNvPr>
          <p:cNvSpPr/>
          <p:nvPr/>
        </p:nvSpPr>
        <p:spPr>
          <a:xfrm>
            <a:off x="3909392" y="5322439"/>
            <a:ext cx="4373215" cy="64739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Distrito Federal e RIDE/DF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5C62719-906F-40C1-8C6D-52B2E9082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19881" r="5407" b="34969"/>
          <a:stretch/>
        </p:blipFill>
        <p:spPr>
          <a:xfrm>
            <a:off x="3086911" y="-1"/>
            <a:ext cx="6018178" cy="2538919"/>
          </a:xfrm>
          <a:custGeom>
            <a:avLst/>
            <a:gdLst>
              <a:gd name="connsiteX0" fmla="*/ 0 w 6018178"/>
              <a:gd name="connsiteY0" fmla="*/ 0 h 2538919"/>
              <a:gd name="connsiteX1" fmla="*/ 6018178 w 6018178"/>
              <a:gd name="connsiteY1" fmla="*/ 0 h 2538919"/>
              <a:gd name="connsiteX2" fmla="*/ 6018178 w 6018178"/>
              <a:gd name="connsiteY2" fmla="*/ 2115757 h 2538919"/>
              <a:gd name="connsiteX3" fmla="*/ 5595016 w 6018178"/>
              <a:gd name="connsiteY3" fmla="*/ 2538919 h 2538919"/>
              <a:gd name="connsiteX4" fmla="*/ 423162 w 6018178"/>
              <a:gd name="connsiteY4" fmla="*/ 2538919 h 2538919"/>
              <a:gd name="connsiteX5" fmla="*/ 0 w 6018178"/>
              <a:gd name="connsiteY5" fmla="*/ 2115757 h 253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178" h="2538919">
                <a:moveTo>
                  <a:pt x="0" y="0"/>
                </a:moveTo>
                <a:lnTo>
                  <a:pt x="6018178" y="0"/>
                </a:lnTo>
                <a:lnTo>
                  <a:pt x="6018178" y="2115757"/>
                </a:lnTo>
                <a:cubicBezTo>
                  <a:pt x="6018178" y="2349463"/>
                  <a:pt x="5828722" y="2538919"/>
                  <a:pt x="5595016" y="2538919"/>
                </a:cubicBezTo>
                <a:lnTo>
                  <a:pt x="423162" y="2538919"/>
                </a:lnTo>
                <a:cubicBezTo>
                  <a:pt x="189456" y="2538919"/>
                  <a:pt x="0" y="2349463"/>
                  <a:pt x="0" y="211575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7987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FD3272A-2214-44E4-96DD-C71F2DBB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A72D80-15D6-4302-BDA8-AFC84DE1E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44" y="6233142"/>
            <a:ext cx="1242817" cy="36905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28A4981-B6E3-4724-B1B6-9672285EDDF1}"/>
              </a:ext>
            </a:extLst>
          </p:cNvPr>
          <p:cNvSpPr/>
          <p:nvPr/>
        </p:nvSpPr>
        <p:spPr>
          <a:xfrm>
            <a:off x="1419225" y="1740694"/>
            <a:ext cx="9353550" cy="3376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os dados do Censo Escolar com os Relatórios ENEM (demandantes diretos das vagas na ES);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ENEM: por categoria  Administrativa / situação de conclusão;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Modalidade: Regular, EJA ou Profissional;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Perfil: sexo, raça/cor e renda.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7C49F0B-49AD-4C2F-B763-83B7E37EF762}"/>
              </a:ext>
            </a:extLst>
          </p:cNvPr>
          <p:cNvSpPr txBox="1">
            <a:spLocks/>
          </p:cNvSpPr>
          <p:nvPr/>
        </p:nvSpPr>
        <p:spPr>
          <a:xfrm>
            <a:off x="2768601" y="0"/>
            <a:ext cx="6654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247900" algn="l"/>
              </a:tabLst>
            </a:pPr>
            <a:r>
              <a:rPr lang="pt-BR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|  Caracterização do Ensino Médio  |</a:t>
            </a:r>
            <a:endParaRPr lang="pt-BR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8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id="{9FF8B24E-C798-46E5-80D2-A0A5ED9C4B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DCF43E1-CFEE-49EA-AA6B-B8AD87C28CDE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7120346" y="6062462"/>
            <a:ext cx="1661032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Censo Escolar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9B1BA3E-1C49-41D6-B775-269F1072900D}"/>
              </a:ext>
            </a:extLst>
          </p:cNvPr>
          <p:cNvGrpSpPr/>
          <p:nvPr/>
        </p:nvGrpSpPr>
        <p:grpSpPr>
          <a:xfrm>
            <a:off x="8529328" y="1899528"/>
            <a:ext cx="2165132" cy="1268863"/>
            <a:chOff x="2282691" y="4047261"/>
            <a:chExt cx="2165132" cy="1268863"/>
          </a:xfrm>
        </p:grpSpPr>
        <p:sp>
          <p:nvSpPr>
            <p:cNvPr id="30" name="Título 1">
              <a:extLst>
                <a:ext uri="{FF2B5EF4-FFF2-40B4-BE49-F238E27FC236}">
                  <a16:creationId xmlns:a16="http://schemas.microsoft.com/office/drawing/2014/main" id="{33BAE245-ACFD-4B54-AAE2-E890F5824CBA}"/>
                </a:ext>
              </a:extLst>
            </p:cNvPr>
            <p:cNvSpPr txBox="1">
              <a:spLocks/>
            </p:cNvSpPr>
            <p:nvPr/>
          </p:nvSpPr>
          <p:spPr>
            <a:xfrm>
              <a:off x="2387467" y="4549216"/>
              <a:ext cx="2060356" cy="6656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7200" b="1" dirty="0">
                  <a:solidFill>
                    <a:srgbClr val="92D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83%</a:t>
              </a:r>
              <a:endParaRPr lang="pt-BR" sz="6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B6EF8DB9-88DA-4B29-9201-F70601270920}"/>
                </a:ext>
              </a:extLst>
            </p:cNvPr>
            <p:cNvCxnSpPr>
              <a:cxnSpLocks/>
            </p:cNvCxnSpPr>
            <p:nvPr/>
          </p:nvCxnSpPr>
          <p:spPr>
            <a:xfrm>
              <a:off x="2282691" y="4047261"/>
              <a:ext cx="0" cy="12688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ítulo 1">
              <a:extLst>
                <a:ext uri="{FF2B5EF4-FFF2-40B4-BE49-F238E27FC236}">
                  <a16:creationId xmlns:a16="http://schemas.microsoft.com/office/drawing/2014/main" id="{59A94403-BE11-4323-8A69-BCFC5905AFDD}"/>
                </a:ext>
              </a:extLst>
            </p:cNvPr>
            <p:cNvSpPr txBox="1">
              <a:spLocks/>
            </p:cNvSpPr>
            <p:nvPr/>
          </p:nvSpPr>
          <p:spPr>
            <a:xfrm>
              <a:off x="2396993" y="4086786"/>
              <a:ext cx="1624427" cy="4403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Escola Pública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598E951-E79E-4273-AD52-1F3726CC7C85}"/>
              </a:ext>
            </a:extLst>
          </p:cNvPr>
          <p:cNvGrpSpPr/>
          <p:nvPr/>
        </p:nvGrpSpPr>
        <p:grpSpPr>
          <a:xfrm>
            <a:off x="8529328" y="3785478"/>
            <a:ext cx="2165132" cy="1268863"/>
            <a:chOff x="2282691" y="4047261"/>
            <a:chExt cx="2165132" cy="1268863"/>
          </a:xfrm>
        </p:grpSpPr>
        <p:sp>
          <p:nvSpPr>
            <p:cNvPr id="34" name="Título 1">
              <a:extLst>
                <a:ext uri="{FF2B5EF4-FFF2-40B4-BE49-F238E27FC236}">
                  <a16:creationId xmlns:a16="http://schemas.microsoft.com/office/drawing/2014/main" id="{E60DA127-8E8D-4EEB-ABD0-39FACF663DDD}"/>
                </a:ext>
              </a:extLst>
            </p:cNvPr>
            <p:cNvSpPr txBox="1">
              <a:spLocks/>
            </p:cNvSpPr>
            <p:nvPr/>
          </p:nvSpPr>
          <p:spPr>
            <a:xfrm>
              <a:off x="2387467" y="4549216"/>
              <a:ext cx="2060356" cy="6656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7200" b="1" dirty="0">
                  <a:solidFill>
                    <a:srgbClr val="92D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17%</a:t>
              </a:r>
              <a:endParaRPr lang="pt-BR" sz="6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89636B2F-E957-46C6-B4AD-35837DA1FC99}"/>
                </a:ext>
              </a:extLst>
            </p:cNvPr>
            <p:cNvCxnSpPr>
              <a:cxnSpLocks/>
            </p:cNvCxnSpPr>
            <p:nvPr/>
          </p:nvCxnSpPr>
          <p:spPr>
            <a:xfrm>
              <a:off x="2282691" y="4047261"/>
              <a:ext cx="0" cy="12688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ítulo 1">
              <a:extLst>
                <a:ext uri="{FF2B5EF4-FFF2-40B4-BE49-F238E27FC236}">
                  <a16:creationId xmlns:a16="http://schemas.microsoft.com/office/drawing/2014/main" id="{5FA7C0F6-77FA-4E2B-BE53-33312AE1306B}"/>
                </a:ext>
              </a:extLst>
            </p:cNvPr>
            <p:cNvSpPr txBox="1">
              <a:spLocks/>
            </p:cNvSpPr>
            <p:nvPr/>
          </p:nvSpPr>
          <p:spPr>
            <a:xfrm>
              <a:off x="2396993" y="4086786"/>
              <a:ext cx="1694105" cy="4403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Escola Privada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54D6D310-EE3B-43DF-A7FA-872185B4CEA7}"/>
              </a:ext>
            </a:extLst>
          </p:cNvPr>
          <p:cNvSpPr/>
          <p:nvPr/>
        </p:nvSpPr>
        <p:spPr>
          <a:xfrm>
            <a:off x="509333" y="474966"/>
            <a:ext cx="4748467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Matrículas EM – Público x Privado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982EEF15-F3E5-4B64-B2A8-88074B54A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540" y="1432517"/>
            <a:ext cx="5534249" cy="51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7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Padrão do plano de fundo&#10;&#10;Descrição gerada automaticamente">
            <a:extLst>
              <a:ext uri="{FF2B5EF4-FFF2-40B4-BE49-F238E27FC236}">
                <a16:creationId xmlns:a16="http://schemas.microsoft.com/office/drawing/2014/main" id="{2CB40D51-747B-4178-B7C2-CB718D4D7B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406412D-D1E7-41D6-8128-9022D4A87851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F4F6899-E7A3-49E1-8DA0-916C9795935F}"/>
              </a:ext>
            </a:extLst>
          </p:cNvPr>
          <p:cNvGrpSpPr/>
          <p:nvPr/>
        </p:nvGrpSpPr>
        <p:grpSpPr>
          <a:xfrm>
            <a:off x="1478263" y="2374494"/>
            <a:ext cx="2165132" cy="1268863"/>
            <a:chOff x="2282691" y="4047261"/>
            <a:chExt cx="2165132" cy="1268863"/>
          </a:xfrm>
        </p:grpSpPr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530BFB76-0DC3-4EB8-8CC8-F96C90B2EA43}"/>
                </a:ext>
              </a:extLst>
            </p:cNvPr>
            <p:cNvSpPr txBox="1">
              <a:spLocks/>
            </p:cNvSpPr>
            <p:nvPr/>
          </p:nvSpPr>
          <p:spPr>
            <a:xfrm>
              <a:off x="2387467" y="4549216"/>
              <a:ext cx="2060356" cy="6656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7200" b="1" dirty="0">
                  <a:solidFill>
                    <a:srgbClr val="92D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77%</a:t>
              </a:r>
              <a:endParaRPr lang="pt-BR" sz="6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EF0444ED-88E8-4CCA-B0CF-5A25C39B5A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2691" y="4047261"/>
              <a:ext cx="0" cy="12688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ítulo 1">
              <a:extLst>
                <a:ext uri="{FF2B5EF4-FFF2-40B4-BE49-F238E27FC236}">
                  <a16:creationId xmlns:a16="http://schemas.microsoft.com/office/drawing/2014/main" id="{E393448A-D85D-45E0-A391-8DD3805A22B1}"/>
                </a:ext>
              </a:extLst>
            </p:cNvPr>
            <p:cNvSpPr txBox="1">
              <a:spLocks/>
            </p:cNvSpPr>
            <p:nvPr/>
          </p:nvSpPr>
          <p:spPr>
            <a:xfrm>
              <a:off x="2396993" y="4086786"/>
              <a:ext cx="1624427" cy="4403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Escola Pública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A645DAA-9AED-4DC1-BE3E-4C526CD7B88E}"/>
              </a:ext>
            </a:extLst>
          </p:cNvPr>
          <p:cNvGrpSpPr/>
          <p:nvPr/>
        </p:nvGrpSpPr>
        <p:grpSpPr>
          <a:xfrm>
            <a:off x="1478263" y="4260444"/>
            <a:ext cx="2165132" cy="1268863"/>
            <a:chOff x="2282691" y="4047261"/>
            <a:chExt cx="2165132" cy="1268863"/>
          </a:xfrm>
        </p:grpSpPr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71AA1BA9-ABC3-42AC-9E0D-65F3EF346968}"/>
                </a:ext>
              </a:extLst>
            </p:cNvPr>
            <p:cNvSpPr txBox="1">
              <a:spLocks/>
            </p:cNvSpPr>
            <p:nvPr/>
          </p:nvSpPr>
          <p:spPr>
            <a:xfrm>
              <a:off x="2387467" y="4549216"/>
              <a:ext cx="2060356" cy="6656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7200" b="1" dirty="0">
                  <a:solidFill>
                    <a:srgbClr val="92D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23%</a:t>
              </a:r>
              <a:endParaRPr lang="pt-BR" sz="6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2166144-481D-4425-8DD2-26616B55B2CD}"/>
                </a:ext>
              </a:extLst>
            </p:cNvPr>
            <p:cNvCxnSpPr>
              <a:cxnSpLocks/>
            </p:cNvCxnSpPr>
            <p:nvPr/>
          </p:nvCxnSpPr>
          <p:spPr>
            <a:xfrm>
              <a:off x="2282691" y="4047261"/>
              <a:ext cx="0" cy="12688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ítulo 1">
              <a:extLst>
                <a:ext uri="{FF2B5EF4-FFF2-40B4-BE49-F238E27FC236}">
                  <a16:creationId xmlns:a16="http://schemas.microsoft.com/office/drawing/2014/main" id="{2C7A835F-83BE-43F7-91B7-E056D6293C67}"/>
                </a:ext>
              </a:extLst>
            </p:cNvPr>
            <p:cNvSpPr txBox="1">
              <a:spLocks/>
            </p:cNvSpPr>
            <p:nvPr/>
          </p:nvSpPr>
          <p:spPr>
            <a:xfrm>
              <a:off x="2396993" y="4086786"/>
              <a:ext cx="1694105" cy="4403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tabLst>
                  <a:tab pos="2247900" algn="l"/>
                </a:tabLst>
              </a:pPr>
              <a:r>
                <a:rPr lang="pt-BR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Escola Privada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D34C12-922F-4F79-98CD-D214CDFC6878}"/>
              </a:ext>
            </a:extLst>
          </p:cNvPr>
          <p:cNvSpPr/>
          <p:nvPr/>
        </p:nvSpPr>
        <p:spPr>
          <a:xfrm>
            <a:off x="509332" y="474966"/>
            <a:ext cx="4278563" cy="1424562"/>
          </a:xfrm>
          <a:prstGeom prst="roundRect">
            <a:avLst>
              <a:gd name="adj" fmla="val 8643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Distribuição inscritos no ENEM por dependência Administrativa - DF/RIDE. 2010 a 2019</a:t>
            </a:r>
          </a:p>
        </p:txBody>
      </p:sp>
      <p:pic>
        <p:nvPicPr>
          <p:cNvPr id="3" name="Imagem 2" descr="Calendário&#10;&#10;Descrição gerada automaticamente com confiança baixa">
            <a:extLst>
              <a:ext uri="{FF2B5EF4-FFF2-40B4-BE49-F238E27FC236}">
                <a16:creationId xmlns:a16="http://schemas.microsoft.com/office/drawing/2014/main" id="{0D5F7B2D-830F-4E42-9A71-4BEEB45C4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87" y="474966"/>
            <a:ext cx="5836927" cy="588448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667193D-490E-40CD-A302-AACB01076F71}"/>
              </a:ext>
            </a:extLst>
          </p:cNvPr>
          <p:cNvSpPr/>
          <p:nvPr/>
        </p:nvSpPr>
        <p:spPr>
          <a:xfrm>
            <a:off x="5534987" y="6410246"/>
            <a:ext cx="2719014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Fonte: Relatórios ENEM. Microdados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4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47B884A0-D8B5-42A5-A392-A81035C7B5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736C77-8976-4E8F-9D0B-07B51C033776}"/>
              </a:ext>
            </a:extLst>
          </p:cNvPr>
          <p:cNvSpPr/>
          <p:nvPr/>
        </p:nvSpPr>
        <p:spPr>
          <a:xfrm>
            <a:off x="1" y="6776341"/>
            <a:ext cx="12192000" cy="81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22E819B-3339-404A-8FE5-2273B2937871}"/>
              </a:ext>
            </a:extLst>
          </p:cNvPr>
          <p:cNvSpPr/>
          <p:nvPr/>
        </p:nvSpPr>
        <p:spPr>
          <a:xfrm>
            <a:off x="509334" y="474966"/>
            <a:ext cx="7472616" cy="6683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0" bIns="360000" rtlCol="0" anchor="ctr"/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Inscritos no ENEM por situação de Conclusão - DF e RIDE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281934"/>
              </p:ext>
            </p:extLst>
          </p:nvPr>
        </p:nvGraphicFramePr>
        <p:xfrm>
          <a:off x="577516" y="1419225"/>
          <a:ext cx="11032957" cy="4767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tângulo 1"/>
          <p:cNvSpPr/>
          <p:nvPr/>
        </p:nvSpPr>
        <p:spPr>
          <a:xfrm>
            <a:off x="2748448" y="6336450"/>
            <a:ext cx="2539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Times New Roman"/>
                <a:ea typeface="Times New Roman"/>
              </a:rPr>
              <a:t>Fonte: Relatórios ENEM. Microdados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23264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Cebraspe">
  <a:themeElements>
    <a:clrScheme name="Personalizada 2">
      <a:dk1>
        <a:srgbClr val="064370"/>
      </a:dk1>
      <a:lt1>
        <a:srgbClr val="F2F2F2"/>
      </a:lt1>
      <a:dk2>
        <a:srgbClr val="30406A"/>
      </a:dk2>
      <a:lt2>
        <a:srgbClr val="F19440"/>
      </a:lt2>
      <a:accent1>
        <a:srgbClr val="F09925"/>
      </a:accent1>
      <a:accent2>
        <a:srgbClr val="EE7639"/>
      </a:accent2>
      <a:accent3>
        <a:srgbClr val="E7593B"/>
      </a:accent3>
      <a:accent4>
        <a:srgbClr val="7F7981"/>
      </a:accent4>
      <a:accent5>
        <a:srgbClr val="517CBD"/>
      </a:accent5>
      <a:accent6>
        <a:srgbClr val="30406A"/>
      </a:accent6>
      <a:hlink>
        <a:srgbClr val="6ABBF7"/>
      </a:hlink>
      <a:folHlink>
        <a:srgbClr val="7F7981"/>
      </a:folHlink>
    </a:clrScheme>
    <a:fontScheme name="Personalizada 5">
      <a:majorFont>
        <a:latin typeface="Helvetica-Medium"/>
        <a:ea typeface=""/>
        <a:cs typeface=""/>
      </a:majorFont>
      <a:minorFont>
        <a:latin typeface="Helvetica-Norm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Cebraspe" id="{539BD6B4-3CDF-43CD-9132-FFFB7B1C041C}" vid="{5A8570CD-B59B-4870-AE04-C926FF6F4744}"/>
    </a:ext>
  </a:extLst>
</a:theme>
</file>

<file path=ppt/theme/theme2.xml><?xml version="1.0" encoding="utf-8"?>
<a:theme xmlns:a="http://schemas.openxmlformats.org/drawingml/2006/main" name="1_Tema Cebraspe">
  <a:themeElements>
    <a:clrScheme name="Personalizada 2">
      <a:dk1>
        <a:srgbClr val="064370"/>
      </a:dk1>
      <a:lt1>
        <a:srgbClr val="F2F2F2"/>
      </a:lt1>
      <a:dk2>
        <a:srgbClr val="30406A"/>
      </a:dk2>
      <a:lt2>
        <a:srgbClr val="F19440"/>
      </a:lt2>
      <a:accent1>
        <a:srgbClr val="F09925"/>
      </a:accent1>
      <a:accent2>
        <a:srgbClr val="EE7639"/>
      </a:accent2>
      <a:accent3>
        <a:srgbClr val="E7593B"/>
      </a:accent3>
      <a:accent4>
        <a:srgbClr val="7F7981"/>
      </a:accent4>
      <a:accent5>
        <a:srgbClr val="517CBD"/>
      </a:accent5>
      <a:accent6>
        <a:srgbClr val="30406A"/>
      </a:accent6>
      <a:hlink>
        <a:srgbClr val="6ABBF7"/>
      </a:hlink>
      <a:folHlink>
        <a:srgbClr val="7F7981"/>
      </a:folHlink>
    </a:clrScheme>
    <a:fontScheme name="Personalizada 5">
      <a:majorFont>
        <a:latin typeface="Helvetica-Medium"/>
        <a:ea typeface=""/>
        <a:cs typeface=""/>
      </a:majorFont>
      <a:minorFont>
        <a:latin typeface="Helvetica-Norm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Cebraspe" id="{539BD6B4-3CDF-43CD-9132-FFFB7B1C041C}" vid="{5A8570CD-B59B-4870-AE04-C926FF6F4744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036F59C04359847920275F1F2E00336" ma:contentTypeVersion="0" ma:contentTypeDescription="Crie um novo documento." ma:contentTypeScope="" ma:versionID="98648ca29038437fffa277e2319b5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cb358bd3c4937f8c29cf3e1e721863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52B6CB-BF41-4AC0-AC60-B027ECF3E9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497E2D-176E-4354-95E5-3A1F76FB17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7AA8A43-9A85-40C5-8E7F-E8D947E8ACDD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6020</TotalTime>
  <Words>2300</Words>
  <Application>Microsoft Office PowerPoint</Application>
  <PresentationFormat>Widescreen</PresentationFormat>
  <Paragraphs>207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49</vt:i4>
      </vt:variant>
    </vt:vector>
  </HeadingPairs>
  <TitlesOfParts>
    <vt:vector size="56" baseType="lpstr">
      <vt:lpstr>Arial</vt:lpstr>
      <vt:lpstr>Calibri</vt:lpstr>
      <vt:lpstr>Helvetica-Medium</vt:lpstr>
      <vt:lpstr>Helvetica-Normal</vt:lpstr>
      <vt:lpstr>Times New Roman</vt:lpstr>
      <vt:lpstr>Tema Cebraspe</vt:lpstr>
      <vt:lpstr>1_Tema Cebraspe</vt:lpstr>
      <vt:lpstr>Apresentação do PowerPoint</vt:lpstr>
      <vt:lpstr>Apresentação do PowerPoint</vt:lpstr>
      <vt:lpstr>Apresentação do PowerPoint</vt:lpstr>
      <vt:lpstr>Apresentação do PowerPoint</vt:lpstr>
      <vt:lpstr>Caracterização do Ensino Médio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Caracterização da Educação Superior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Evasão e Permanência</vt:lpstr>
      <vt:lpstr>Apresentação do PowerPoint</vt:lpstr>
      <vt:lpstr>Apresentação do PowerPoint</vt:lpstr>
      <vt:lpstr>Apresentação do PowerPoint</vt:lpstr>
      <vt:lpstr>Caracterização do Mercado de Trabalho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Apresentação</dc:title>
  <dc:creator>Erico Valney de Oliveira Moura</dc:creator>
  <cp:lastModifiedBy>Rafael Baldow</cp:lastModifiedBy>
  <cp:revision>287</cp:revision>
  <dcterms:created xsi:type="dcterms:W3CDTF">2019-04-03T13:24:16Z</dcterms:created>
  <dcterms:modified xsi:type="dcterms:W3CDTF">2021-04-08T20:44:37Z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0x0101000036F59C04359847920275F1F2E00336</vt:lpwstr>
  </property>
</Properties>
</file>