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sldIdLst>
    <p:sldId id="261" r:id="rId5"/>
    <p:sldId id="262" r:id="rId6"/>
    <p:sldId id="335" r:id="rId7"/>
    <p:sldId id="336" r:id="rId8"/>
    <p:sldId id="282" r:id="rId9"/>
    <p:sldId id="359" r:id="rId10"/>
    <p:sldId id="284" r:id="rId11"/>
    <p:sldId id="357" r:id="rId12"/>
    <p:sldId id="286" r:id="rId13"/>
    <p:sldId id="287" r:id="rId14"/>
    <p:sldId id="289" r:id="rId15"/>
    <p:sldId id="288" r:id="rId16"/>
    <p:sldId id="290" r:id="rId17"/>
    <p:sldId id="285" r:id="rId18"/>
    <p:sldId id="291" r:id="rId19"/>
    <p:sldId id="292" r:id="rId20"/>
    <p:sldId id="358" r:id="rId21"/>
    <p:sldId id="293" r:id="rId22"/>
    <p:sldId id="294" r:id="rId23"/>
    <p:sldId id="295" r:id="rId24"/>
    <p:sldId id="296" r:id="rId25"/>
    <p:sldId id="360" r:id="rId26"/>
    <p:sldId id="297" r:id="rId27"/>
    <p:sldId id="300" r:id="rId28"/>
    <p:sldId id="301" r:id="rId29"/>
    <p:sldId id="302" r:id="rId30"/>
    <p:sldId id="303" r:id="rId31"/>
    <p:sldId id="305" r:id="rId32"/>
    <p:sldId id="306" r:id="rId33"/>
    <p:sldId id="307" r:id="rId34"/>
    <p:sldId id="361" r:id="rId35"/>
    <p:sldId id="362" r:id="rId36"/>
    <p:sldId id="363" r:id="rId37"/>
    <p:sldId id="312" r:id="rId38"/>
    <p:sldId id="310" r:id="rId39"/>
    <p:sldId id="313" r:id="rId40"/>
    <p:sldId id="364" r:id="rId41"/>
    <p:sldId id="314" r:id="rId42"/>
    <p:sldId id="315" r:id="rId43"/>
    <p:sldId id="365" r:id="rId44"/>
    <p:sldId id="316" r:id="rId45"/>
    <p:sldId id="348" r:id="rId46"/>
    <p:sldId id="318" r:id="rId47"/>
    <p:sldId id="319" r:id="rId48"/>
    <p:sldId id="320" r:id="rId49"/>
    <p:sldId id="321" r:id="rId50"/>
    <p:sldId id="322" r:id="rId51"/>
    <p:sldId id="323" r:id="rId52"/>
    <p:sldId id="324" r:id="rId53"/>
    <p:sldId id="325" r:id="rId54"/>
    <p:sldId id="354" r:id="rId55"/>
    <p:sldId id="326" r:id="rId56"/>
    <p:sldId id="327" r:id="rId57"/>
    <p:sldId id="328" r:id="rId58"/>
    <p:sldId id="329" r:id="rId59"/>
    <p:sldId id="330" r:id="rId60"/>
    <p:sldId id="331" r:id="rId61"/>
    <p:sldId id="332" r:id="rId62"/>
    <p:sldId id="333" r:id="rId63"/>
    <p:sldId id="334" r:id="rId64"/>
    <p:sldId id="367" r:id="rId65"/>
    <p:sldId id="350" r:id="rId66"/>
    <p:sldId id="349" r:id="rId67"/>
    <p:sldId id="351" r:id="rId68"/>
    <p:sldId id="352" r:id="rId69"/>
    <p:sldId id="337" r:id="rId70"/>
    <p:sldId id="368" r:id="rId71"/>
    <p:sldId id="353" r:id="rId72"/>
    <p:sldId id="338" r:id="rId73"/>
    <p:sldId id="339" r:id="rId74"/>
    <p:sldId id="341" r:id="rId75"/>
    <p:sldId id="340" r:id="rId76"/>
    <p:sldId id="343" r:id="rId77"/>
    <p:sldId id="346" r:id="rId78"/>
    <p:sldId id="347" r:id="rId79"/>
    <p:sldId id="369" r:id="rId80"/>
    <p:sldId id="355" r:id="rId81"/>
    <p:sldId id="356" r:id="rId8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ano Ferraz" initials="FF" lastIdx="1" clrIdx="0">
    <p:extLst>
      <p:ext uri="{19B8F6BF-5375-455C-9EA6-DF929625EA0E}">
        <p15:presenceInfo xmlns:p15="http://schemas.microsoft.com/office/powerpoint/2012/main" userId="1390a02a1fe7f2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92B790-923E-4193-8CEA-DCA2A7A95092}" v="6" dt="2021-04-07T23:54:58.560"/>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é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202B0CA-FC54-4496-8BCA-5EF66A818D29}" styleName="Estilo E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Estilo Escuro 1 - Ênfase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Escuro 1 - Ênfas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Escuro 1 - Ênfase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Estilo Médio 3 - Ênfas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Estilo Mé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Estilo Médio 3 - Ênfas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Estilo Médio 3 - Ênfase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B301B821-A1FF-4177-AEE7-76D212191A09}" styleName="Estilo Médio 1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Estilo Mé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Estilo Claro 2 - Ênfas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Estilo Claro 3 - Ênfas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5BE263C-DBD7-4A20-BB59-AAB30ACAA65A}" styleName="Estilo Médio 3 - Ênfas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08" d="100"/>
          <a:sy n="108" d="100"/>
        </p:scale>
        <p:origin x="83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presProps" Target="presProps.xml"/><Relationship Id="rId89"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ano Ferraz" userId="1390a02a1fe7f2d9" providerId="LiveId" clId="{3192B790-923E-4193-8CEA-DCA2A7A95092}"/>
    <pc:docChg chg="undo redo custSel modSld">
      <pc:chgData name="Fabiano Ferraz" userId="1390a02a1fe7f2d9" providerId="LiveId" clId="{3192B790-923E-4193-8CEA-DCA2A7A95092}" dt="2021-04-08T00:03:17.254" v="36" actId="20577"/>
      <pc:docMkLst>
        <pc:docMk/>
      </pc:docMkLst>
      <pc:sldChg chg="addCm delCm modCm">
        <pc:chgData name="Fabiano Ferraz" userId="1390a02a1fe7f2d9" providerId="LiveId" clId="{3192B790-923E-4193-8CEA-DCA2A7A95092}" dt="2021-04-07T23:54:58.763" v="10" actId="1592"/>
        <pc:sldMkLst>
          <pc:docMk/>
          <pc:sldMk cId="4079007454" sldId="292"/>
        </pc:sldMkLst>
      </pc:sldChg>
      <pc:sldChg chg="modSp mod">
        <pc:chgData name="Fabiano Ferraz" userId="1390a02a1fe7f2d9" providerId="LiveId" clId="{3192B790-923E-4193-8CEA-DCA2A7A95092}" dt="2021-04-07T23:05:32.575" v="6" actId="20577"/>
        <pc:sldMkLst>
          <pc:docMk/>
          <pc:sldMk cId="2041333899" sldId="305"/>
        </pc:sldMkLst>
        <pc:spChg chg="mod">
          <ac:chgData name="Fabiano Ferraz" userId="1390a02a1fe7f2d9" providerId="LiveId" clId="{3192B790-923E-4193-8CEA-DCA2A7A95092}" dt="2021-04-07T23:05:32.575" v="6" actId="20577"/>
          <ac:spMkLst>
            <pc:docMk/>
            <pc:sldMk cId="2041333899" sldId="305"/>
            <ac:spMk id="6" creationId="{C1BF798E-13A4-4DAA-928E-DC8A1D719BBB}"/>
          </ac:spMkLst>
        </pc:spChg>
      </pc:sldChg>
      <pc:sldChg chg="modSp mod">
        <pc:chgData name="Fabiano Ferraz" userId="1390a02a1fe7f2d9" providerId="LiveId" clId="{3192B790-923E-4193-8CEA-DCA2A7A95092}" dt="2021-04-08T00:01:44.097" v="13" actId="20577"/>
        <pc:sldMkLst>
          <pc:docMk/>
          <pc:sldMk cId="196716202" sldId="353"/>
        </pc:sldMkLst>
        <pc:spChg chg="mod">
          <ac:chgData name="Fabiano Ferraz" userId="1390a02a1fe7f2d9" providerId="LiveId" clId="{3192B790-923E-4193-8CEA-DCA2A7A95092}" dt="2021-04-08T00:01:44.097" v="13" actId="20577"/>
          <ac:spMkLst>
            <pc:docMk/>
            <pc:sldMk cId="196716202" sldId="353"/>
            <ac:spMk id="11" creationId="{063E28A8-A4E4-4B6A-A795-A4D396CE4F45}"/>
          </ac:spMkLst>
        </pc:spChg>
      </pc:sldChg>
      <pc:sldChg chg="modSp mod">
        <pc:chgData name="Fabiano Ferraz" userId="1390a02a1fe7f2d9" providerId="LiveId" clId="{3192B790-923E-4193-8CEA-DCA2A7A95092}" dt="2021-04-08T00:03:17.254" v="36" actId="20577"/>
        <pc:sldMkLst>
          <pc:docMk/>
          <pc:sldMk cId="4009549985" sldId="356"/>
        </pc:sldMkLst>
        <pc:spChg chg="mod">
          <ac:chgData name="Fabiano Ferraz" userId="1390a02a1fe7f2d9" providerId="LiveId" clId="{3192B790-923E-4193-8CEA-DCA2A7A95092}" dt="2021-04-08T00:03:17.254" v="36" actId="20577"/>
          <ac:spMkLst>
            <pc:docMk/>
            <pc:sldMk cId="4009549985" sldId="356"/>
            <ac:spMk id="8" creationId="{0C8E4E46-F186-42C9-9EF2-61C3E24275B2}"/>
          </ac:spMkLst>
        </pc:spChg>
      </pc:sldChg>
      <pc:sldChg chg="modSp mod">
        <pc:chgData name="Fabiano Ferraz" userId="1390a02a1fe7f2d9" providerId="LiveId" clId="{3192B790-923E-4193-8CEA-DCA2A7A95092}" dt="2021-04-07T23:06:15.988" v="7" actId="20577"/>
        <pc:sldMkLst>
          <pc:docMk/>
          <pc:sldMk cId="1424321572" sldId="361"/>
        </pc:sldMkLst>
        <pc:spChg chg="mod">
          <ac:chgData name="Fabiano Ferraz" userId="1390a02a1fe7f2d9" providerId="LiveId" clId="{3192B790-923E-4193-8CEA-DCA2A7A95092}" dt="2021-04-07T23:06:15.988" v="7" actId="20577"/>
          <ac:spMkLst>
            <pc:docMk/>
            <pc:sldMk cId="1424321572" sldId="361"/>
            <ac:spMk id="8" creationId="{2D2F9588-6F75-40CF-800B-1291FA9D293A}"/>
          </ac:spMkLst>
        </pc:spChg>
      </pc:sldChg>
      <pc:sldChg chg="modSp mod">
        <pc:chgData name="Fabiano Ferraz" userId="1390a02a1fe7f2d9" providerId="LiveId" clId="{3192B790-923E-4193-8CEA-DCA2A7A95092}" dt="2021-04-07T23:06:35.160" v="8" actId="6549"/>
        <pc:sldMkLst>
          <pc:docMk/>
          <pc:sldMk cId="2600596513" sldId="363"/>
        </pc:sldMkLst>
        <pc:spChg chg="mod">
          <ac:chgData name="Fabiano Ferraz" userId="1390a02a1fe7f2d9" providerId="LiveId" clId="{3192B790-923E-4193-8CEA-DCA2A7A95092}" dt="2021-04-07T23:06:35.160" v="8" actId="6549"/>
          <ac:spMkLst>
            <pc:docMk/>
            <pc:sldMk cId="2600596513" sldId="363"/>
            <ac:spMk id="8" creationId="{2D2F9588-6F75-40CF-800B-1291FA9D293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LENOVO\Downloads\Geocapes%20matri&#769;culas%20DF%20201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ENOVO\Downloads\Geocapes%20matri&#769;culas%20DF%20201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dirty="0"/>
              <a:t>Matrículas por nível no quinquênio</a:t>
            </a:r>
            <a:endParaRPr lang="pt-BR" baseline="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Planilha2!$N$10</c:f>
              <c:strCache>
                <c:ptCount val="1"/>
                <c:pt idx="0">
                  <c:v>Doutorado</c:v>
                </c:pt>
              </c:strCache>
            </c:strRef>
          </c:tx>
          <c:spPr>
            <a:solidFill>
              <a:schemeClr val="accent6"/>
            </a:solidFill>
            <a:ln>
              <a:noFill/>
            </a:ln>
            <a:effectLst/>
          </c:spPr>
          <c:invertIfNegative val="0"/>
          <c:cat>
            <c:multiLvlStrRef>
              <c:f>Planilha2!$O$8:$S$9</c:f>
              <c:multiLvlStrCache>
                <c:ptCount val="5"/>
                <c:lvl>
                  <c:pt idx="0">
                    <c:v>2015</c:v>
                  </c:pt>
                  <c:pt idx="1">
                    <c:v>2016</c:v>
                  </c:pt>
                  <c:pt idx="2">
                    <c:v>2017</c:v>
                  </c:pt>
                  <c:pt idx="3">
                    <c:v>2018</c:v>
                  </c:pt>
                  <c:pt idx="4">
                    <c:v>2019</c:v>
                  </c:pt>
                </c:lvl>
                <c:lvl>
                  <c:pt idx="0">
                    <c:v>Ano</c:v>
                  </c:pt>
                </c:lvl>
              </c:multiLvlStrCache>
            </c:multiLvlStrRef>
          </c:cat>
          <c:val>
            <c:numRef>
              <c:f>Planilha2!$O$10:$S$10</c:f>
              <c:numCache>
                <c:formatCode>General</c:formatCode>
                <c:ptCount val="5"/>
                <c:pt idx="0">
                  <c:v>777</c:v>
                </c:pt>
                <c:pt idx="1">
                  <c:v>837</c:v>
                </c:pt>
                <c:pt idx="2">
                  <c:v>844</c:v>
                </c:pt>
                <c:pt idx="3">
                  <c:v>863</c:v>
                </c:pt>
                <c:pt idx="4">
                  <c:v>841</c:v>
                </c:pt>
              </c:numCache>
            </c:numRef>
          </c:val>
          <c:extLst>
            <c:ext xmlns:c16="http://schemas.microsoft.com/office/drawing/2014/chart" uri="{C3380CC4-5D6E-409C-BE32-E72D297353CC}">
              <c16:uniqueId val="{00000000-1CB9-4AB0-9680-B067F81CAE26}"/>
            </c:ext>
          </c:extLst>
        </c:ser>
        <c:ser>
          <c:idx val="1"/>
          <c:order val="1"/>
          <c:tx>
            <c:strRef>
              <c:f>Planilha2!$N$11</c:f>
              <c:strCache>
                <c:ptCount val="1"/>
                <c:pt idx="0">
                  <c:v>Mestrado</c:v>
                </c:pt>
              </c:strCache>
            </c:strRef>
          </c:tx>
          <c:spPr>
            <a:solidFill>
              <a:schemeClr val="accent5"/>
            </a:solidFill>
            <a:ln>
              <a:noFill/>
            </a:ln>
            <a:effectLst/>
          </c:spPr>
          <c:invertIfNegative val="0"/>
          <c:cat>
            <c:multiLvlStrRef>
              <c:f>Planilha2!$O$8:$S$9</c:f>
              <c:multiLvlStrCache>
                <c:ptCount val="5"/>
                <c:lvl>
                  <c:pt idx="0">
                    <c:v>2015</c:v>
                  </c:pt>
                  <c:pt idx="1">
                    <c:v>2016</c:v>
                  </c:pt>
                  <c:pt idx="2">
                    <c:v>2017</c:v>
                  </c:pt>
                  <c:pt idx="3">
                    <c:v>2018</c:v>
                  </c:pt>
                  <c:pt idx="4">
                    <c:v>2019</c:v>
                  </c:pt>
                </c:lvl>
                <c:lvl>
                  <c:pt idx="0">
                    <c:v>Ano</c:v>
                  </c:pt>
                </c:lvl>
              </c:multiLvlStrCache>
            </c:multiLvlStrRef>
          </c:cat>
          <c:val>
            <c:numRef>
              <c:f>Planilha2!$O$11:$S$11</c:f>
              <c:numCache>
                <c:formatCode>General</c:formatCode>
                <c:ptCount val="5"/>
                <c:pt idx="0">
                  <c:v>888</c:v>
                </c:pt>
                <c:pt idx="1">
                  <c:v>875</c:v>
                </c:pt>
                <c:pt idx="2">
                  <c:v>958</c:v>
                </c:pt>
                <c:pt idx="3">
                  <c:v>886</c:v>
                </c:pt>
                <c:pt idx="4">
                  <c:v>817</c:v>
                </c:pt>
              </c:numCache>
            </c:numRef>
          </c:val>
          <c:extLst>
            <c:ext xmlns:c16="http://schemas.microsoft.com/office/drawing/2014/chart" uri="{C3380CC4-5D6E-409C-BE32-E72D297353CC}">
              <c16:uniqueId val="{00000001-1CB9-4AB0-9680-B067F81CAE26}"/>
            </c:ext>
          </c:extLst>
        </c:ser>
        <c:ser>
          <c:idx val="2"/>
          <c:order val="2"/>
          <c:tx>
            <c:strRef>
              <c:f>Planilha2!$N$12</c:f>
              <c:strCache>
                <c:ptCount val="1"/>
                <c:pt idx="0">
                  <c:v>Mestrado Profissional</c:v>
                </c:pt>
              </c:strCache>
            </c:strRef>
          </c:tx>
          <c:spPr>
            <a:solidFill>
              <a:schemeClr val="accent4"/>
            </a:solidFill>
            <a:ln>
              <a:noFill/>
            </a:ln>
            <a:effectLst/>
          </c:spPr>
          <c:invertIfNegative val="0"/>
          <c:cat>
            <c:multiLvlStrRef>
              <c:f>Planilha2!$O$8:$S$9</c:f>
              <c:multiLvlStrCache>
                <c:ptCount val="5"/>
                <c:lvl>
                  <c:pt idx="0">
                    <c:v>2015</c:v>
                  </c:pt>
                  <c:pt idx="1">
                    <c:v>2016</c:v>
                  </c:pt>
                  <c:pt idx="2">
                    <c:v>2017</c:v>
                  </c:pt>
                  <c:pt idx="3">
                    <c:v>2018</c:v>
                  </c:pt>
                  <c:pt idx="4">
                    <c:v>2019</c:v>
                  </c:pt>
                </c:lvl>
                <c:lvl>
                  <c:pt idx="0">
                    <c:v>Ano</c:v>
                  </c:pt>
                </c:lvl>
              </c:multiLvlStrCache>
            </c:multiLvlStrRef>
          </c:cat>
          <c:val>
            <c:numRef>
              <c:f>Planilha2!$O$12:$S$12</c:f>
              <c:numCache>
                <c:formatCode>General</c:formatCode>
                <c:ptCount val="5"/>
                <c:pt idx="0">
                  <c:v>138</c:v>
                </c:pt>
                <c:pt idx="1">
                  <c:v>115</c:v>
                </c:pt>
                <c:pt idx="2">
                  <c:v>143</c:v>
                </c:pt>
                <c:pt idx="3">
                  <c:v>153</c:v>
                </c:pt>
                <c:pt idx="4">
                  <c:v>131</c:v>
                </c:pt>
              </c:numCache>
            </c:numRef>
          </c:val>
          <c:extLst>
            <c:ext xmlns:c16="http://schemas.microsoft.com/office/drawing/2014/chart" uri="{C3380CC4-5D6E-409C-BE32-E72D297353CC}">
              <c16:uniqueId val="{00000002-1CB9-4AB0-9680-B067F81CAE26}"/>
            </c:ext>
          </c:extLst>
        </c:ser>
        <c:ser>
          <c:idx val="3"/>
          <c:order val="3"/>
          <c:tx>
            <c:strRef>
              <c:f>Planilha2!$N$13</c:f>
              <c:strCache>
                <c:ptCount val="1"/>
                <c:pt idx="0">
                  <c:v>Total</c:v>
                </c:pt>
              </c:strCache>
            </c:strRef>
          </c:tx>
          <c:spPr>
            <a:solidFill>
              <a:schemeClr val="accent6">
                <a:lumMod val="60000"/>
              </a:schemeClr>
            </a:solidFill>
            <a:ln>
              <a:noFill/>
            </a:ln>
            <a:effectLst/>
          </c:spPr>
          <c:invertIfNegative val="0"/>
          <c:cat>
            <c:multiLvlStrRef>
              <c:f>Planilha2!$O$8:$S$9</c:f>
              <c:multiLvlStrCache>
                <c:ptCount val="5"/>
                <c:lvl>
                  <c:pt idx="0">
                    <c:v>2015</c:v>
                  </c:pt>
                  <c:pt idx="1">
                    <c:v>2016</c:v>
                  </c:pt>
                  <c:pt idx="2">
                    <c:v>2017</c:v>
                  </c:pt>
                  <c:pt idx="3">
                    <c:v>2018</c:v>
                  </c:pt>
                  <c:pt idx="4">
                    <c:v>2019</c:v>
                  </c:pt>
                </c:lvl>
                <c:lvl>
                  <c:pt idx="0">
                    <c:v>Ano</c:v>
                  </c:pt>
                </c:lvl>
              </c:multiLvlStrCache>
            </c:multiLvlStrRef>
          </c:cat>
          <c:val>
            <c:numRef>
              <c:f>Planilha2!$O$13:$S$13</c:f>
              <c:numCache>
                <c:formatCode>General</c:formatCode>
                <c:ptCount val="5"/>
                <c:pt idx="0">
                  <c:v>1803</c:v>
                </c:pt>
                <c:pt idx="1">
                  <c:v>1827</c:v>
                </c:pt>
                <c:pt idx="2">
                  <c:v>1945</c:v>
                </c:pt>
                <c:pt idx="3">
                  <c:v>1902</c:v>
                </c:pt>
                <c:pt idx="4">
                  <c:v>1789</c:v>
                </c:pt>
              </c:numCache>
            </c:numRef>
          </c:val>
          <c:extLst>
            <c:ext xmlns:c16="http://schemas.microsoft.com/office/drawing/2014/chart" uri="{C3380CC4-5D6E-409C-BE32-E72D297353CC}">
              <c16:uniqueId val="{00000003-1CB9-4AB0-9680-B067F81CAE26}"/>
            </c:ext>
          </c:extLst>
        </c:ser>
        <c:dLbls>
          <c:showLegendKey val="0"/>
          <c:showVal val="0"/>
          <c:showCatName val="0"/>
          <c:showSerName val="0"/>
          <c:showPercent val="0"/>
          <c:showBubbleSize val="0"/>
        </c:dLbls>
        <c:gapWidth val="219"/>
        <c:overlap val="-27"/>
        <c:axId val="410781247"/>
        <c:axId val="410781663"/>
      </c:barChart>
      <c:catAx>
        <c:axId val="410781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10781663"/>
        <c:crosses val="autoZero"/>
        <c:auto val="1"/>
        <c:lblAlgn val="ctr"/>
        <c:lblOffset val="100"/>
        <c:noMultiLvlLbl val="0"/>
      </c:catAx>
      <c:valAx>
        <c:axId val="4107816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410781247"/>
        <c:crosses val="autoZero"/>
        <c:crossBetween val="between"/>
      </c:valAx>
      <c:spPr>
        <a:noFill/>
        <a:ln>
          <a:noFill/>
        </a:ln>
        <a:effectLst/>
      </c:spPr>
    </c:plotArea>
    <c:legend>
      <c:legendPos val="b"/>
      <c:layout>
        <c:manualLayout>
          <c:xMode val="edge"/>
          <c:yMode val="edge"/>
          <c:x val="0.27846517328693732"/>
          <c:y val="0.91136022240959824"/>
          <c:w val="0.41659451176643436"/>
          <c:h val="7.145571348707734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dirty="0"/>
              <a:t>Percentual de matrículas da área em relação ao total.</a:t>
            </a:r>
            <a:r>
              <a:rPr lang="pt-BR" baseline="0"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spPr>
            <a:solidFill>
              <a:schemeClr val="accent6"/>
            </a:solidFill>
            <a:ln>
              <a:noFill/>
            </a:ln>
            <a:effectLst/>
          </c:spPr>
          <c:invertIfNegative val="0"/>
          <c:cat>
            <c:numRef>
              <c:f>Planilha4!$I$21:$I$25</c:f>
              <c:numCache>
                <c:formatCode>General</c:formatCode>
                <c:ptCount val="5"/>
                <c:pt idx="0">
                  <c:v>2015</c:v>
                </c:pt>
                <c:pt idx="1">
                  <c:v>2016</c:v>
                </c:pt>
                <c:pt idx="2">
                  <c:v>2017</c:v>
                </c:pt>
                <c:pt idx="3">
                  <c:v>2018</c:v>
                </c:pt>
                <c:pt idx="4">
                  <c:v>2019</c:v>
                </c:pt>
              </c:numCache>
            </c:numRef>
          </c:cat>
          <c:val>
            <c:numRef>
              <c:f>Planilha4!$J$21:$J$25</c:f>
              <c:numCache>
                <c:formatCode>0.00%</c:formatCode>
                <c:ptCount val="5"/>
                <c:pt idx="0">
                  <c:v>0.24979218620116375</c:v>
                </c:pt>
                <c:pt idx="1">
                  <c:v>0.23641304347826086</c:v>
                </c:pt>
                <c:pt idx="2">
                  <c:v>0.24003455510304825</c:v>
                </c:pt>
                <c:pt idx="3">
                  <c:v>0.22123996743049901</c:v>
                </c:pt>
                <c:pt idx="4">
                  <c:v>0.21953613940360781</c:v>
                </c:pt>
              </c:numCache>
            </c:numRef>
          </c:val>
          <c:extLst>
            <c:ext xmlns:c16="http://schemas.microsoft.com/office/drawing/2014/chart" uri="{C3380CC4-5D6E-409C-BE32-E72D297353CC}">
              <c16:uniqueId val="{00000000-8755-4B69-8279-4DA771B84FBE}"/>
            </c:ext>
          </c:extLst>
        </c:ser>
        <c:dLbls>
          <c:showLegendKey val="0"/>
          <c:showVal val="0"/>
          <c:showCatName val="0"/>
          <c:showSerName val="0"/>
          <c:showPercent val="0"/>
          <c:showBubbleSize val="0"/>
        </c:dLbls>
        <c:gapWidth val="219"/>
        <c:overlap val="-27"/>
        <c:axId val="535165087"/>
        <c:axId val="535165503"/>
      </c:barChart>
      <c:catAx>
        <c:axId val="535165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35165503"/>
        <c:crosses val="autoZero"/>
        <c:auto val="1"/>
        <c:lblAlgn val="ctr"/>
        <c:lblOffset val="100"/>
        <c:noMultiLvlLbl val="0"/>
      </c:catAx>
      <c:valAx>
        <c:axId val="53516550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BR"/>
          </a:p>
        </c:txPr>
        <c:crossAx val="5351650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Capa Inicial">
    <p:spTree>
      <p:nvGrpSpPr>
        <p:cNvPr id="1" name=""/>
        <p:cNvGrpSpPr/>
        <p:nvPr/>
      </p:nvGrpSpPr>
      <p:grpSpPr>
        <a:xfrm>
          <a:off x="0" y="0"/>
          <a:ext cx="0" cy="0"/>
          <a:chOff x="0" y="0"/>
          <a:chExt cx="0" cy="0"/>
        </a:xfrm>
      </p:grpSpPr>
      <p:sp>
        <p:nvSpPr>
          <p:cNvPr id="3" name="Espaço Reservado para Data 2"/>
          <p:cNvSpPr>
            <a:spLocks noGrp="1"/>
          </p:cNvSpPr>
          <p:nvPr>
            <p:ph type="dt" sz="half" idx="10"/>
          </p:nvPr>
        </p:nvSpPr>
        <p:spPr/>
        <p:txBody>
          <a:bodyPr/>
          <a:lstStyle/>
          <a:p>
            <a:fld id="{20E5C2A8-9901-4FFF-9D88-1EF8588A52CD}" type="datetimeFigureOut">
              <a:rPr lang="pt-BR" smtClean="0"/>
              <a:t>08/04/2021</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8AB67D0-C8A8-45A7-ADD4-B6B624A8E21F}" type="slidenum">
              <a:rPr lang="pt-BR" smtClean="0"/>
              <a:t>‹nº›</a:t>
            </a:fld>
            <a:endParaRPr lang="pt-BR"/>
          </a:p>
        </p:txBody>
      </p:sp>
      <p:sp>
        <p:nvSpPr>
          <p:cNvPr id="7" name="Título 1"/>
          <p:cNvSpPr txBox="1">
            <a:spLocks/>
          </p:cNvSpPr>
          <p:nvPr userDrawn="1"/>
        </p:nvSpPr>
        <p:spPr>
          <a:xfrm>
            <a:off x="2060121" y="2421844"/>
            <a:ext cx="83411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dirty="0"/>
          </a:p>
        </p:txBody>
      </p:sp>
      <p:sp>
        <p:nvSpPr>
          <p:cNvPr id="10" name="Título 1"/>
          <p:cNvSpPr>
            <a:spLocks noGrp="1"/>
          </p:cNvSpPr>
          <p:nvPr>
            <p:ph type="title"/>
          </p:nvPr>
        </p:nvSpPr>
        <p:spPr>
          <a:xfrm>
            <a:off x="838200" y="2285319"/>
            <a:ext cx="10515600" cy="1059997"/>
          </a:xfrm>
        </p:spPr>
        <p:txBody>
          <a:bodyPr anchor="b"/>
          <a:lstStyle>
            <a:lvl1pPr>
              <a:defRPr sz="6000"/>
            </a:lvl1pPr>
          </a:lstStyle>
          <a:p>
            <a:r>
              <a:rPr lang="pt-BR" dirty="0"/>
              <a:t>Clique para editar o título mestre</a:t>
            </a:r>
          </a:p>
        </p:txBody>
      </p:sp>
    </p:spTree>
    <p:extLst>
      <p:ext uri="{BB962C8B-B14F-4D97-AF65-F5344CB8AC3E}">
        <p14:creationId xmlns:p14="http://schemas.microsoft.com/office/powerpoint/2010/main" val="4045366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20E5C2A8-9901-4FFF-9D88-1EF8588A52CD}" type="datetimeFigureOut">
              <a:rPr lang="pt-BR" smtClean="0"/>
              <a:t>08/04/2021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8AB67D0-C8A8-45A7-ADD4-B6B624A8E21F}" type="slidenum">
              <a:rPr lang="pt-BR" smtClean="0"/>
              <a:t>‹nº›</a:t>
            </a:fld>
            <a:endParaRPr lang="pt-BR"/>
          </a:p>
        </p:txBody>
      </p:sp>
    </p:spTree>
    <p:extLst>
      <p:ext uri="{BB962C8B-B14F-4D97-AF65-F5344CB8AC3E}">
        <p14:creationId xmlns:p14="http://schemas.microsoft.com/office/powerpoint/2010/main" val="3082926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0E5C2A8-9901-4FFF-9D88-1EF8588A52CD}" type="datetimeFigureOut">
              <a:rPr lang="pt-BR" smtClean="0"/>
              <a:t>08/04/2021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AB67D0-C8A8-45A7-ADD4-B6B624A8E21F}" type="slidenum">
              <a:rPr lang="pt-BR" smtClean="0"/>
              <a:t>‹nº›</a:t>
            </a:fld>
            <a:endParaRPr lang="pt-BR"/>
          </a:p>
        </p:txBody>
      </p:sp>
    </p:spTree>
    <p:extLst>
      <p:ext uri="{BB962C8B-B14F-4D97-AF65-F5344CB8AC3E}">
        <p14:creationId xmlns:p14="http://schemas.microsoft.com/office/powerpoint/2010/main" val="2930946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0E5C2A8-9901-4FFF-9D88-1EF8588A52CD}" type="datetimeFigureOut">
              <a:rPr lang="pt-BR" smtClean="0"/>
              <a:t>08/04/2021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AB67D0-C8A8-45A7-ADD4-B6B624A8E21F}" type="slidenum">
              <a:rPr lang="pt-BR" smtClean="0"/>
              <a:t>‹nº›</a:t>
            </a:fld>
            <a:endParaRPr lang="pt-BR"/>
          </a:p>
        </p:txBody>
      </p:sp>
    </p:spTree>
    <p:extLst>
      <p:ext uri="{BB962C8B-B14F-4D97-AF65-F5344CB8AC3E}">
        <p14:creationId xmlns:p14="http://schemas.microsoft.com/office/powerpoint/2010/main" val="2435354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Final">
    <p:spTree>
      <p:nvGrpSpPr>
        <p:cNvPr id="1" name=""/>
        <p:cNvGrpSpPr/>
        <p:nvPr/>
      </p:nvGrpSpPr>
      <p:grpSpPr>
        <a:xfrm>
          <a:off x="0" y="0"/>
          <a:ext cx="0" cy="0"/>
          <a:chOff x="0" y="0"/>
          <a:chExt cx="0" cy="0"/>
        </a:xfrm>
      </p:grpSpPr>
      <p:pic>
        <p:nvPicPr>
          <p:cNvPr id="2" name="Imagem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6" y="0"/>
            <a:ext cx="12188908" cy="6873234"/>
          </a:xfrm>
          <a:prstGeom prst="rect">
            <a:avLst/>
          </a:prstGeom>
        </p:spPr>
      </p:pic>
      <p:sp>
        <p:nvSpPr>
          <p:cNvPr id="4" name="Espaço Reservado para Rodapé 3"/>
          <p:cNvSpPr>
            <a:spLocks noGrp="1"/>
          </p:cNvSpPr>
          <p:nvPr>
            <p:ph type="ftr" sz="quarter" idx="11"/>
          </p:nvPr>
        </p:nvSpPr>
        <p:spPr>
          <a:xfrm>
            <a:off x="231710" y="5803640"/>
            <a:ext cx="11728580" cy="252279"/>
          </a:xfrm>
        </p:spPr>
        <p:txBody>
          <a:bodyPr/>
          <a:lstStyle/>
          <a:p>
            <a:endParaRPr lang="pt-BR" dirty="0"/>
          </a:p>
        </p:txBody>
      </p:sp>
    </p:spTree>
    <p:extLst>
      <p:ext uri="{BB962C8B-B14F-4D97-AF65-F5344CB8AC3E}">
        <p14:creationId xmlns:p14="http://schemas.microsoft.com/office/powerpoint/2010/main" val="1227007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dirty="0"/>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20E5C2A8-9901-4FFF-9D88-1EF8588A52CD}" type="datetimeFigureOut">
              <a:rPr lang="pt-BR" smtClean="0"/>
              <a:t>08/04/2021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AB67D0-C8A8-45A7-ADD4-B6B624A8E21F}" type="slidenum">
              <a:rPr lang="pt-BR" smtClean="0"/>
              <a:t>‹nº›</a:t>
            </a:fld>
            <a:endParaRPr lang="pt-BR"/>
          </a:p>
        </p:txBody>
      </p:sp>
    </p:spTree>
    <p:extLst>
      <p:ext uri="{BB962C8B-B14F-4D97-AF65-F5344CB8AC3E}">
        <p14:creationId xmlns:p14="http://schemas.microsoft.com/office/powerpoint/2010/main" val="375025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20E5C2A8-9901-4FFF-9D88-1EF8588A52CD}" type="datetimeFigureOut">
              <a:rPr lang="pt-BR" smtClean="0"/>
              <a:t>08/04/2021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AB67D0-C8A8-45A7-ADD4-B6B624A8E21F}" type="slidenum">
              <a:rPr lang="pt-BR" smtClean="0"/>
              <a:t>‹nº›</a:t>
            </a:fld>
            <a:endParaRPr lang="pt-BR"/>
          </a:p>
        </p:txBody>
      </p:sp>
    </p:spTree>
    <p:extLst>
      <p:ext uri="{BB962C8B-B14F-4D97-AF65-F5344CB8AC3E}">
        <p14:creationId xmlns:p14="http://schemas.microsoft.com/office/powerpoint/2010/main" val="2413707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dirty="0"/>
              <a:t>Clique para editar o texto mestre</a:t>
            </a:r>
          </a:p>
        </p:txBody>
      </p:sp>
      <p:sp>
        <p:nvSpPr>
          <p:cNvPr id="4" name="Espaço Reservado para Data 3"/>
          <p:cNvSpPr>
            <a:spLocks noGrp="1"/>
          </p:cNvSpPr>
          <p:nvPr>
            <p:ph type="dt" sz="half" idx="10"/>
          </p:nvPr>
        </p:nvSpPr>
        <p:spPr/>
        <p:txBody>
          <a:bodyPr/>
          <a:lstStyle/>
          <a:p>
            <a:fld id="{20E5C2A8-9901-4FFF-9D88-1EF8588A52CD}" type="datetimeFigureOut">
              <a:rPr lang="pt-BR" smtClean="0"/>
              <a:t>08/04/2021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8AB67D0-C8A8-45A7-ADD4-B6B624A8E21F}" type="slidenum">
              <a:rPr lang="pt-BR" smtClean="0"/>
              <a:t>‹nº›</a:t>
            </a:fld>
            <a:endParaRPr lang="pt-BR"/>
          </a:p>
        </p:txBody>
      </p:sp>
    </p:spTree>
    <p:extLst>
      <p:ext uri="{BB962C8B-B14F-4D97-AF65-F5344CB8AC3E}">
        <p14:creationId xmlns:p14="http://schemas.microsoft.com/office/powerpoint/2010/main" val="3227052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20E5C2A8-9901-4FFF-9D88-1EF8588A52CD}" type="datetimeFigureOut">
              <a:rPr lang="pt-BR" smtClean="0"/>
              <a:t>08/04/2021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8AB67D0-C8A8-45A7-ADD4-B6B624A8E21F}" type="slidenum">
              <a:rPr lang="pt-BR" smtClean="0"/>
              <a:t>‹nº›</a:t>
            </a:fld>
            <a:endParaRPr lang="pt-BR"/>
          </a:p>
        </p:txBody>
      </p:sp>
    </p:spTree>
    <p:extLst>
      <p:ext uri="{BB962C8B-B14F-4D97-AF65-F5344CB8AC3E}">
        <p14:creationId xmlns:p14="http://schemas.microsoft.com/office/powerpoint/2010/main" val="3366183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20E5C2A8-9901-4FFF-9D88-1EF8588A52CD}" type="datetimeFigureOut">
              <a:rPr lang="pt-BR" smtClean="0"/>
              <a:t>08/04/2021</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8AB67D0-C8A8-45A7-ADD4-B6B624A8E21F}" type="slidenum">
              <a:rPr lang="pt-BR" smtClean="0"/>
              <a:t>‹nº›</a:t>
            </a:fld>
            <a:endParaRPr lang="pt-BR"/>
          </a:p>
        </p:txBody>
      </p:sp>
    </p:spTree>
    <p:extLst>
      <p:ext uri="{BB962C8B-B14F-4D97-AF65-F5344CB8AC3E}">
        <p14:creationId xmlns:p14="http://schemas.microsoft.com/office/powerpoint/2010/main" val="3148725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20E5C2A8-9901-4FFF-9D88-1EF8588A52CD}" type="datetimeFigureOut">
              <a:rPr lang="pt-BR" smtClean="0"/>
              <a:t>08/04/2021</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8AB67D0-C8A8-45A7-ADD4-B6B624A8E21F}" type="slidenum">
              <a:rPr lang="pt-BR" smtClean="0"/>
              <a:t>‹nº›</a:t>
            </a:fld>
            <a:endParaRPr lang="pt-BR"/>
          </a:p>
        </p:txBody>
      </p:sp>
    </p:spTree>
    <p:extLst>
      <p:ext uri="{BB962C8B-B14F-4D97-AF65-F5344CB8AC3E}">
        <p14:creationId xmlns:p14="http://schemas.microsoft.com/office/powerpoint/2010/main" val="3475380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0E5C2A8-9901-4FFF-9D88-1EF8588A52CD}" type="datetimeFigureOut">
              <a:rPr lang="pt-BR" smtClean="0"/>
              <a:t>08/04/2021</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8AB67D0-C8A8-45A7-ADD4-B6B624A8E21F}" type="slidenum">
              <a:rPr lang="pt-BR" smtClean="0"/>
              <a:t>‹nº›</a:t>
            </a:fld>
            <a:endParaRPr lang="pt-BR"/>
          </a:p>
        </p:txBody>
      </p:sp>
    </p:spTree>
    <p:extLst>
      <p:ext uri="{BB962C8B-B14F-4D97-AF65-F5344CB8AC3E}">
        <p14:creationId xmlns:p14="http://schemas.microsoft.com/office/powerpoint/2010/main" val="1156318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20E5C2A8-9901-4FFF-9D88-1EF8588A52CD}" type="datetimeFigureOut">
              <a:rPr lang="pt-BR" smtClean="0"/>
              <a:t>08/04/2021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8AB67D0-C8A8-45A7-ADD4-B6B624A8E21F}" type="slidenum">
              <a:rPr lang="pt-BR" smtClean="0"/>
              <a:t>‹nº›</a:t>
            </a:fld>
            <a:endParaRPr lang="pt-BR"/>
          </a:p>
        </p:txBody>
      </p:sp>
    </p:spTree>
    <p:extLst>
      <p:ext uri="{BB962C8B-B14F-4D97-AF65-F5344CB8AC3E}">
        <p14:creationId xmlns:p14="http://schemas.microsoft.com/office/powerpoint/2010/main" val="2856356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Imagem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dirty="0"/>
              <a:t>Editar estilos de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E5C2A8-9901-4FFF-9D88-1EF8588A52CD}" type="datetimeFigureOut">
              <a:rPr lang="pt-BR" smtClean="0"/>
              <a:t>08/04/2021</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67D0-C8A8-45A7-ADD4-B6B624A8E21F}" type="slidenum">
              <a:rPr lang="pt-BR" smtClean="0"/>
              <a:t>‹nº›</a:t>
            </a:fld>
            <a:endParaRPr lang="pt-BR"/>
          </a:p>
        </p:txBody>
      </p:sp>
    </p:spTree>
    <p:extLst>
      <p:ext uri="{BB962C8B-B14F-4D97-AF65-F5344CB8AC3E}">
        <p14:creationId xmlns:p14="http://schemas.microsoft.com/office/powerpoint/2010/main" val="100244704"/>
      </p:ext>
    </p:extLst>
  </p:cSld>
  <p:clrMap bg1="lt1" tx1="dk1" bg2="lt2" tx2="dk2" accent1="accent1" accent2="accent2" accent3="accent3" accent4="accent4" accent5="accent5" accent6="accent6" hlink="hlink" folHlink="folHlink"/>
  <p:sldLayoutIdLst>
    <p:sldLayoutId id="2147483704" r:id="rId1"/>
    <p:sldLayoutId id="2147483691"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Padrão do plano de fundo&#10;&#10;Descrição gerada automaticamente">
            <a:extLst>
              <a:ext uri="{FF2B5EF4-FFF2-40B4-BE49-F238E27FC236}">
                <a16:creationId xmlns:a16="http://schemas.microsoft.com/office/drawing/2014/main" id="{43249C1D-E11A-42EB-825D-108AA6F4BA09}"/>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17" name="Agrupar 16">
            <a:extLst>
              <a:ext uri="{FF2B5EF4-FFF2-40B4-BE49-F238E27FC236}">
                <a16:creationId xmlns:a16="http://schemas.microsoft.com/office/drawing/2014/main" id="{E9A7B8BE-3EBC-44D8-AAFD-8DC803F0A248}"/>
              </a:ext>
            </a:extLst>
          </p:cNvPr>
          <p:cNvGrpSpPr/>
          <p:nvPr/>
        </p:nvGrpSpPr>
        <p:grpSpPr>
          <a:xfrm>
            <a:off x="4270864" y="868753"/>
            <a:ext cx="3650273" cy="1597097"/>
            <a:chOff x="3985592" y="1604880"/>
            <a:chExt cx="3650273" cy="1597097"/>
          </a:xfrm>
        </p:grpSpPr>
        <p:pic>
          <p:nvPicPr>
            <p:cNvPr id="6" name="Imagem 5" descr="Logotipo&#10;&#10;Descrição gerada automaticamente">
              <a:extLst>
                <a:ext uri="{FF2B5EF4-FFF2-40B4-BE49-F238E27FC236}">
                  <a16:creationId xmlns:a16="http://schemas.microsoft.com/office/drawing/2014/main" id="{E28BBD1A-4310-4AC5-8DAF-E184A0BB2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5592" y="1604880"/>
              <a:ext cx="1479976" cy="1597097"/>
            </a:xfrm>
            <a:prstGeom prst="rect">
              <a:avLst/>
            </a:prstGeom>
          </p:spPr>
        </p:pic>
        <p:pic>
          <p:nvPicPr>
            <p:cNvPr id="8" name="Imagem 7">
              <a:extLst>
                <a:ext uri="{FF2B5EF4-FFF2-40B4-BE49-F238E27FC236}">
                  <a16:creationId xmlns:a16="http://schemas.microsoft.com/office/drawing/2014/main" id="{08150A60-4FA8-4AE1-B5B6-55B50C98D00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817003" y="1802993"/>
              <a:ext cx="1818862" cy="1200870"/>
            </a:xfrm>
            <a:prstGeom prst="rect">
              <a:avLst/>
            </a:prstGeom>
          </p:spPr>
        </p:pic>
      </p:grpSp>
      <p:sp>
        <p:nvSpPr>
          <p:cNvPr id="16" name="Retângulo 15">
            <a:extLst>
              <a:ext uri="{FF2B5EF4-FFF2-40B4-BE49-F238E27FC236}">
                <a16:creationId xmlns:a16="http://schemas.microsoft.com/office/drawing/2014/main" id="{5B4D7662-57BE-4374-810F-86D9535BB296}"/>
              </a:ext>
            </a:extLst>
          </p:cNvPr>
          <p:cNvSpPr/>
          <p:nvPr/>
        </p:nvSpPr>
        <p:spPr>
          <a:xfrm>
            <a:off x="1288778" y="3008356"/>
            <a:ext cx="9614444" cy="1827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800" b="1" dirty="0">
                <a:solidFill>
                  <a:schemeClr val="tx1"/>
                </a:solidFill>
                <a:latin typeface="Arial" panose="020B0604020202020204" pitchFamily="34" charset="0"/>
                <a:cs typeface="Arial" panose="020B0604020202020204" pitchFamily="34" charset="0"/>
              </a:rPr>
              <a:t>Estudo de Viabilidade de uma Universidade Distrital</a:t>
            </a:r>
            <a:endParaRPr lang="pt-BR" sz="1400" b="1" dirty="0">
              <a:solidFill>
                <a:schemeClr val="tx1"/>
              </a:solidFill>
              <a:latin typeface="Arial" panose="020B0604020202020204" pitchFamily="34" charset="0"/>
              <a:cs typeface="Arial" panose="020B0604020202020204" pitchFamily="34" charset="0"/>
            </a:endParaRPr>
          </a:p>
        </p:txBody>
      </p:sp>
      <p:pic>
        <p:nvPicPr>
          <p:cNvPr id="18" name="Imagem 17">
            <a:extLst>
              <a:ext uri="{FF2B5EF4-FFF2-40B4-BE49-F238E27FC236}">
                <a16:creationId xmlns:a16="http://schemas.microsoft.com/office/drawing/2014/main" id="{C963CDB8-1D3A-4474-A92A-B927226AE91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37277" y="5605050"/>
            <a:ext cx="2117447" cy="628785"/>
          </a:xfrm>
          <a:prstGeom prst="rect">
            <a:avLst/>
          </a:prstGeom>
        </p:spPr>
      </p:pic>
      <p:sp>
        <p:nvSpPr>
          <p:cNvPr id="20" name="Retângulo 19">
            <a:extLst>
              <a:ext uri="{FF2B5EF4-FFF2-40B4-BE49-F238E27FC236}">
                <a16:creationId xmlns:a16="http://schemas.microsoft.com/office/drawing/2014/main" id="{81D5C650-7956-41D1-94D9-26A5166B20B8}"/>
              </a:ext>
            </a:extLst>
          </p:cNvPr>
          <p:cNvSpPr/>
          <p:nvPr/>
        </p:nvSpPr>
        <p:spPr>
          <a:xfrm>
            <a:off x="1" y="6776341"/>
            <a:ext cx="12192000" cy="816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85B3AF3E-4CA0-4735-9A4E-017508F6A209}"/>
              </a:ext>
            </a:extLst>
          </p:cNvPr>
          <p:cNvSpPr/>
          <p:nvPr/>
        </p:nvSpPr>
        <p:spPr>
          <a:xfrm>
            <a:off x="0" y="0"/>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17916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descr="Padrão do plano de fundo&#10;&#10;Descrição gerada automaticamente">
            <a:extLst>
              <a:ext uri="{FF2B5EF4-FFF2-40B4-BE49-F238E27FC236}">
                <a16:creationId xmlns:a16="http://schemas.microsoft.com/office/drawing/2014/main" id="{7A69AF00-32F7-41EE-8D59-C5A358269B39}"/>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Elipse 8">
            <a:extLst>
              <a:ext uri="{FF2B5EF4-FFF2-40B4-BE49-F238E27FC236}">
                <a16:creationId xmlns:a16="http://schemas.microsoft.com/office/drawing/2014/main" id="{4E27986F-F1A8-446F-A757-DB2C3B76394D}"/>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1" name="Gráfico 24">
            <a:extLst>
              <a:ext uri="{FF2B5EF4-FFF2-40B4-BE49-F238E27FC236}">
                <a16:creationId xmlns:a16="http://schemas.microsoft.com/office/drawing/2014/main" id="{CC766D16-E438-4175-B0A5-A2D3AC3E784A}"/>
              </a:ext>
            </a:extLst>
          </p:cNvPr>
          <p:cNvGrpSpPr/>
          <p:nvPr/>
        </p:nvGrpSpPr>
        <p:grpSpPr>
          <a:xfrm>
            <a:off x="300038" y="661987"/>
            <a:ext cx="762000" cy="762000"/>
            <a:chOff x="3657600" y="990600"/>
            <a:chExt cx="4876800" cy="4876800"/>
          </a:xfrm>
          <a:solidFill>
            <a:schemeClr val="tx1"/>
          </a:solidFill>
        </p:grpSpPr>
        <p:sp>
          <p:nvSpPr>
            <p:cNvPr id="12" name="Forma Livre: Forma 11">
              <a:extLst>
                <a:ext uri="{FF2B5EF4-FFF2-40B4-BE49-F238E27FC236}">
                  <a16:creationId xmlns:a16="http://schemas.microsoft.com/office/drawing/2014/main" id="{035CA946-81B2-4104-ABE2-D306BE9ECEE1}"/>
                </a:ext>
              </a:extLst>
            </p:cNvPr>
            <p:cNvSpPr/>
            <p:nvPr/>
          </p:nvSpPr>
          <p:spPr>
            <a:xfrm>
              <a:off x="3787149" y="2387479"/>
              <a:ext cx="4617700" cy="3479920"/>
            </a:xfrm>
            <a:custGeom>
              <a:avLst/>
              <a:gdLst>
                <a:gd name="connsiteX0" fmla="*/ 4522451 w 4617700"/>
                <a:gd name="connsiteY0" fmla="*/ 3289421 h 3479920"/>
                <a:gd name="connsiteX1" fmla="*/ 4313539 w 4617700"/>
                <a:gd name="connsiteY1" fmla="*/ 3289421 h 3479920"/>
                <a:gd name="connsiteX2" fmla="*/ 4313539 w 4617700"/>
                <a:gd name="connsiteY2" fmla="*/ 256051 h 3479920"/>
                <a:gd name="connsiteX3" fmla="*/ 4057488 w 4617700"/>
                <a:gd name="connsiteY3" fmla="*/ 0 h 3479920"/>
                <a:gd name="connsiteX4" fmla="*/ 3590535 w 4617700"/>
                <a:gd name="connsiteY4" fmla="*/ 0 h 3479920"/>
                <a:gd name="connsiteX5" fmla="*/ 3334484 w 4617700"/>
                <a:gd name="connsiteY5" fmla="*/ 256051 h 3479920"/>
                <a:gd name="connsiteX6" fmla="*/ 3334484 w 4617700"/>
                <a:gd name="connsiteY6" fmla="*/ 3289421 h 3479920"/>
                <a:gd name="connsiteX7" fmla="*/ 2804017 w 4617700"/>
                <a:gd name="connsiteY7" fmla="*/ 3289421 h 3479920"/>
                <a:gd name="connsiteX8" fmla="*/ 2804017 w 4617700"/>
                <a:gd name="connsiteY8" fmla="*/ 1630404 h 3479920"/>
                <a:gd name="connsiteX9" fmla="*/ 2547966 w 4617700"/>
                <a:gd name="connsiteY9" fmla="*/ 1374353 h 3479920"/>
                <a:gd name="connsiteX10" fmla="*/ 2081013 w 4617700"/>
                <a:gd name="connsiteY10" fmla="*/ 1374353 h 3479920"/>
                <a:gd name="connsiteX11" fmla="*/ 1824961 w 4617700"/>
                <a:gd name="connsiteY11" fmla="*/ 1630404 h 3479920"/>
                <a:gd name="connsiteX12" fmla="*/ 1824961 w 4617700"/>
                <a:gd name="connsiteY12" fmla="*/ 3289421 h 3479920"/>
                <a:gd name="connsiteX13" fmla="*/ 1294495 w 4617700"/>
                <a:gd name="connsiteY13" fmla="*/ 3289421 h 3479920"/>
                <a:gd name="connsiteX14" fmla="*/ 1294495 w 4617700"/>
                <a:gd name="connsiteY14" fmla="*/ 2430228 h 3479920"/>
                <a:gd name="connsiteX15" fmla="*/ 1038444 w 4617700"/>
                <a:gd name="connsiteY15" fmla="*/ 2174177 h 3479920"/>
                <a:gd name="connsiteX16" fmla="*/ 571481 w 4617700"/>
                <a:gd name="connsiteY16" fmla="*/ 2174177 h 3479920"/>
                <a:gd name="connsiteX17" fmla="*/ 315430 w 4617700"/>
                <a:gd name="connsiteY17" fmla="*/ 2430228 h 3479920"/>
                <a:gd name="connsiteX18" fmla="*/ 315430 w 4617700"/>
                <a:gd name="connsiteY18" fmla="*/ 3289421 h 3479920"/>
                <a:gd name="connsiteX19" fmla="*/ 95250 w 4617700"/>
                <a:gd name="connsiteY19" fmla="*/ 3289421 h 3479920"/>
                <a:gd name="connsiteX20" fmla="*/ 0 w 4617700"/>
                <a:gd name="connsiteY20" fmla="*/ 3384671 h 3479920"/>
                <a:gd name="connsiteX21" fmla="*/ 95250 w 4617700"/>
                <a:gd name="connsiteY21" fmla="*/ 3479921 h 3479920"/>
                <a:gd name="connsiteX22" fmla="*/ 4522451 w 4617700"/>
                <a:gd name="connsiteY22" fmla="*/ 3479921 h 3479920"/>
                <a:gd name="connsiteX23" fmla="*/ 4617701 w 4617700"/>
                <a:gd name="connsiteY23" fmla="*/ 3384671 h 3479920"/>
                <a:gd name="connsiteX24" fmla="*/ 4522451 w 4617700"/>
                <a:gd name="connsiteY24" fmla="*/ 3289421 h 3479920"/>
                <a:gd name="connsiteX25" fmla="*/ 1103976 w 4617700"/>
                <a:gd name="connsiteY25" fmla="*/ 3289421 h 3479920"/>
                <a:gd name="connsiteX26" fmla="*/ 505920 w 4617700"/>
                <a:gd name="connsiteY26" fmla="*/ 3289421 h 3479920"/>
                <a:gd name="connsiteX27" fmla="*/ 505920 w 4617700"/>
                <a:gd name="connsiteY27" fmla="*/ 2430228 h 3479920"/>
                <a:gd name="connsiteX28" fmla="*/ 571471 w 4617700"/>
                <a:gd name="connsiteY28" fmla="*/ 2364677 h 3479920"/>
                <a:gd name="connsiteX29" fmla="*/ 1038425 w 4617700"/>
                <a:gd name="connsiteY29" fmla="*/ 2364677 h 3479920"/>
                <a:gd name="connsiteX30" fmla="*/ 1103976 w 4617700"/>
                <a:gd name="connsiteY30" fmla="*/ 2430228 h 3479920"/>
                <a:gd name="connsiteX31" fmla="*/ 1103976 w 4617700"/>
                <a:gd name="connsiteY31" fmla="*/ 3289421 h 3479920"/>
                <a:gd name="connsiteX32" fmla="*/ 2613508 w 4617700"/>
                <a:gd name="connsiteY32" fmla="*/ 3289421 h 3479920"/>
                <a:gd name="connsiteX33" fmla="*/ 2015452 w 4617700"/>
                <a:gd name="connsiteY33" fmla="*/ 3289421 h 3479920"/>
                <a:gd name="connsiteX34" fmla="*/ 2015452 w 4617700"/>
                <a:gd name="connsiteY34" fmla="*/ 1630404 h 3479920"/>
                <a:gd name="connsiteX35" fmla="*/ 2081003 w 4617700"/>
                <a:gd name="connsiteY35" fmla="*/ 1564853 h 3479920"/>
                <a:gd name="connsiteX36" fmla="*/ 2547957 w 4617700"/>
                <a:gd name="connsiteY36" fmla="*/ 1564853 h 3479920"/>
                <a:gd name="connsiteX37" fmla="*/ 2613508 w 4617700"/>
                <a:gd name="connsiteY37" fmla="*/ 1630404 h 3479920"/>
                <a:gd name="connsiteX38" fmla="*/ 2613508 w 4617700"/>
                <a:gd name="connsiteY38" fmla="*/ 3289421 h 3479920"/>
                <a:gd name="connsiteX39" fmla="*/ 4123039 w 4617700"/>
                <a:gd name="connsiteY39" fmla="*/ 3289421 h 3479920"/>
                <a:gd name="connsiteX40" fmla="*/ 3524984 w 4617700"/>
                <a:gd name="connsiteY40" fmla="*/ 3289421 h 3479920"/>
                <a:gd name="connsiteX41" fmla="*/ 3524984 w 4617700"/>
                <a:gd name="connsiteY41" fmla="*/ 256051 h 3479920"/>
                <a:gd name="connsiteX42" fmla="*/ 3590535 w 4617700"/>
                <a:gd name="connsiteY42" fmla="*/ 190500 h 3479920"/>
                <a:gd name="connsiteX43" fmla="*/ 4057488 w 4617700"/>
                <a:gd name="connsiteY43" fmla="*/ 190500 h 3479920"/>
                <a:gd name="connsiteX44" fmla="*/ 4123039 w 4617700"/>
                <a:gd name="connsiteY44" fmla="*/ 256051 h 3479920"/>
                <a:gd name="connsiteX45" fmla="*/ 4123039 w 4617700"/>
                <a:gd name="connsiteY45" fmla="*/ 3289421 h 34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17700" h="3479920">
                  <a:moveTo>
                    <a:pt x="4522451" y="3289421"/>
                  </a:moveTo>
                  <a:lnTo>
                    <a:pt x="4313539" y="3289421"/>
                  </a:lnTo>
                  <a:lnTo>
                    <a:pt x="4313539" y="256051"/>
                  </a:lnTo>
                  <a:cubicBezTo>
                    <a:pt x="4313539" y="114862"/>
                    <a:pt x="4198668" y="0"/>
                    <a:pt x="4057488" y="0"/>
                  </a:cubicBezTo>
                  <a:lnTo>
                    <a:pt x="3590535" y="0"/>
                  </a:lnTo>
                  <a:cubicBezTo>
                    <a:pt x="3449346" y="0"/>
                    <a:pt x="3334484" y="114871"/>
                    <a:pt x="3334484" y="256051"/>
                  </a:cubicBezTo>
                  <a:lnTo>
                    <a:pt x="3334484" y="3289421"/>
                  </a:lnTo>
                  <a:lnTo>
                    <a:pt x="2804017" y="3289421"/>
                  </a:lnTo>
                  <a:lnTo>
                    <a:pt x="2804017" y="1630404"/>
                  </a:lnTo>
                  <a:cubicBezTo>
                    <a:pt x="2804017" y="1489215"/>
                    <a:pt x="2689155" y="1374353"/>
                    <a:pt x="2547966" y="1374353"/>
                  </a:cubicBezTo>
                  <a:lnTo>
                    <a:pt x="2081013" y="1374353"/>
                  </a:lnTo>
                  <a:cubicBezTo>
                    <a:pt x="1939824" y="1374353"/>
                    <a:pt x="1824961" y="1489224"/>
                    <a:pt x="1824961" y="1630404"/>
                  </a:cubicBezTo>
                  <a:lnTo>
                    <a:pt x="1824961" y="3289421"/>
                  </a:lnTo>
                  <a:lnTo>
                    <a:pt x="1294495" y="3289421"/>
                  </a:lnTo>
                  <a:lnTo>
                    <a:pt x="1294495" y="2430228"/>
                  </a:lnTo>
                  <a:cubicBezTo>
                    <a:pt x="1294495" y="2289038"/>
                    <a:pt x="1179624" y="2174177"/>
                    <a:pt x="1038444" y="2174177"/>
                  </a:cubicBezTo>
                  <a:lnTo>
                    <a:pt x="571481" y="2174177"/>
                  </a:lnTo>
                  <a:cubicBezTo>
                    <a:pt x="430292" y="2174177"/>
                    <a:pt x="315430" y="2289048"/>
                    <a:pt x="315430" y="2430228"/>
                  </a:cubicBezTo>
                  <a:lnTo>
                    <a:pt x="315430" y="3289421"/>
                  </a:lnTo>
                  <a:lnTo>
                    <a:pt x="95250" y="3289421"/>
                  </a:lnTo>
                  <a:cubicBezTo>
                    <a:pt x="42643" y="3289421"/>
                    <a:pt x="0" y="3332064"/>
                    <a:pt x="0" y="3384671"/>
                  </a:cubicBezTo>
                  <a:cubicBezTo>
                    <a:pt x="0" y="3437277"/>
                    <a:pt x="42643" y="3479921"/>
                    <a:pt x="95250" y="3479921"/>
                  </a:cubicBezTo>
                  <a:lnTo>
                    <a:pt x="4522451" y="3479921"/>
                  </a:lnTo>
                  <a:cubicBezTo>
                    <a:pt x="4575058" y="3479921"/>
                    <a:pt x="4617701" y="3437277"/>
                    <a:pt x="4617701" y="3384671"/>
                  </a:cubicBezTo>
                  <a:cubicBezTo>
                    <a:pt x="4617701" y="3332064"/>
                    <a:pt x="4575058" y="3289421"/>
                    <a:pt x="4522451" y="3289421"/>
                  </a:cubicBezTo>
                  <a:close/>
                  <a:moveTo>
                    <a:pt x="1103976" y="3289421"/>
                  </a:moveTo>
                  <a:lnTo>
                    <a:pt x="505920" y="3289421"/>
                  </a:lnTo>
                  <a:lnTo>
                    <a:pt x="505920" y="2430228"/>
                  </a:lnTo>
                  <a:cubicBezTo>
                    <a:pt x="505920" y="2394080"/>
                    <a:pt x="535324" y="2364677"/>
                    <a:pt x="571471" y="2364677"/>
                  </a:cubicBezTo>
                  <a:lnTo>
                    <a:pt x="1038425" y="2364677"/>
                  </a:lnTo>
                  <a:cubicBezTo>
                    <a:pt x="1074572" y="2364677"/>
                    <a:pt x="1103976" y="2394080"/>
                    <a:pt x="1103976" y="2430228"/>
                  </a:cubicBezTo>
                  <a:lnTo>
                    <a:pt x="1103976" y="3289421"/>
                  </a:lnTo>
                  <a:close/>
                  <a:moveTo>
                    <a:pt x="2613508" y="3289421"/>
                  </a:moveTo>
                  <a:lnTo>
                    <a:pt x="2015452" y="3289421"/>
                  </a:lnTo>
                  <a:lnTo>
                    <a:pt x="2015452" y="1630404"/>
                  </a:lnTo>
                  <a:cubicBezTo>
                    <a:pt x="2015452" y="1594256"/>
                    <a:pt x="2044856" y="1564853"/>
                    <a:pt x="2081003" y="1564853"/>
                  </a:cubicBezTo>
                  <a:lnTo>
                    <a:pt x="2547957" y="1564853"/>
                  </a:lnTo>
                  <a:cubicBezTo>
                    <a:pt x="2584095" y="1564853"/>
                    <a:pt x="2613508" y="1594256"/>
                    <a:pt x="2613508" y="1630404"/>
                  </a:cubicBezTo>
                  <a:lnTo>
                    <a:pt x="2613508" y="3289421"/>
                  </a:lnTo>
                  <a:close/>
                  <a:moveTo>
                    <a:pt x="4123039" y="3289421"/>
                  </a:moveTo>
                  <a:lnTo>
                    <a:pt x="3524984" y="3289421"/>
                  </a:lnTo>
                  <a:lnTo>
                    <a:pt x="3524984" y="256051"/>
                  </a:lnTo>
                  <a:cubicBezTo>
                    <a:pt x="3524984" y="219904"/>
                    <a:pt x="3554387" y="190500"/>
                    <a:pt x="3590535" y="190500"/>
                  </a:cubicBezTo>
                  <a:lnTo>
                    <a:pt x="4057488" y="190500"/>
                  </a:lnTo>
                  <a:cubicBezTo>
                    <a:pt x="4093636" y="190500"/>
                    <a:pt x="4123039" y="219904"/>
                    <a:pt x="4123039" y="256051"/>
                  </a:cubicBezTo>
                  <a:lnTo>
                    <a:pt x="4123039" y="3289421"/>
                  </a:lnTo>
                  <a:close/>
                </a:path>
              </a:pathLst>
            </a:custGeom>
            <a:grpFill/>
            <a:ln w="9525" cap="flat">
              <a:no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EBB1F1C9-655C-4847-9C79-FED8E28CBD0C}"/>
                </a:ext>
              </a:extLst>
            </p:cNvPr>
            <p:cNvSpPr/>
            <p:nvPr/>
          </p:nvSpPr>
          <p:spPr>
            <a:xfrm>
              <a:off x="4603873" y="990600"/>
              <a:ext cx="3496815" cy="2651931"/>
            </a:xfrm>
            <a:custGeom>
              <a:avLst/>
              <a:gdLst>
                <a:gd name="connsiteX0" fmla="*/ 3496587 w 3496815"/>
                <a:gd name="connsiteY0" fmla="*/ 100165 h 2651931"/>
                <a:gd name="connsiteX1" fmla="*/ 3468926 w 3496815"/>
                <a:gd name="connsiteY1" fmla="*/ 27889 h 2651931"/>
                <a:gd name="connsiteX2" fmla="*/ 3396651 w 3496815"/>
                <a:gd name="connsiteY2" fmla="*/ 229 h 2651931"/>
                <a:gd name="connsiteX3" fmla="*/ 3392041 w 3496815"/>
                <a:gd name="connsiteY3" fmla="*/ 0 h 2651931"/>
                <a:gd name="connsiteX4" fmla="*/ 2815778 w 3496815"/>
                <a:gd name="connsiteY4" fmla="*/ 0 h 2651931"/>
                <a:gd name="connsiteX5" fmla="*/ 2720528 w 3496815"/>
                <a:gd name="connsiteY5" fmla="*/ 95250 h 2651931"/>
                <a:gd name="connsiteX6" fmla="*/ 2815778 w 3496815"/>
                <a:gd name="connsiteY6" fmla="*/ 190500 h 2651931"/>
                <a:gd name="connsiteX7" fmla="*/ 3171604 w 3496815"/>
                <a:gd name="connsiteY7" fmla="*/ 190500 h 2651931"/>
                <a:gd name="connsiteX8" fmla="*/ 2229991 w 3496815"/>
                <a:gd name="connsiteY8" fmla="*/ 1132123 h 2651931"/>
                <a:gd name="connsiteX9" fmla="*/ 1874899 w 3496815"/>
                <a:gd name="connsiteY9" fmla="*/ 777031 h 2651931"/>
                <a:gd name="connsiteX10" fmla="*/ 1807547 w 3496815"/>
                <a:gd name="connsiteY10" fmla="*/ 749132 h 2651931"/>
                <a:gd name="connsiteX11" fmla="*/ 1740196 w 3496815"/>
                <a:gd name="connsiteY11" fmla="*/ 777031 h 2651931"/>
                <a:gd name="connsiteX12" fmla="*/ 27896 w 3496815"/>
                <a:gd name="connsiteY12" fmla="*/ 2489340 h 2651931"/>
                <a:gd name="connsiteX13" fmla="*/ 27896 w 3496815"/>
                <a:gd name="connsiteY13" fmla="*/ 2624052 h 2651931"/>
                <a:gd name="connsiteX14" fmla="*/ 95248 w 3496815"/>
                <a:gd name="connsiteY14" fmla="*/ 2651932 h 2651931"/>
                <a:gd name="connsiteX15" fmla="*/ 162599 w 3496815"/>
                <a:gd name="connsiteY15" fmla="*/ 2624033 h 2651931"/>
                <a:gd name="connsiteX16" fmla="*/ 1807547 w 3496815"/>
                <a:gd name="connsiteY16" fmla="*/ 979075 h 2651931"/>
                <a:gd name="connsiteX17" fmla="*/ 2162639 w 3496815"/>
                <a:gd name="connsiteY17" fmla="*/ 1334167 h 2651931"/>
                <a:gd name="connsiteX18" fmla="*/ 2297351 w 3496815"/>
                <a:gd name="connsiteY18" fmla="*/ 1334167 h 2651931"/>
                <a:gd name="connsiteX19" fmla="*/ 3306316 w 3496815"/>
                <a:gd name="connsiteY19" fmla="*/ 325212 h 2651931"/>
                <a:gd name="connsiteX20" fmla="*/ 3306316 w 3496815"/>
                <a:gd name="connsiteY20" fmla="*/ 647252 h 2651931"/>
                <a:gd name="connsiteX21" fmla="*/ 3401566 w 3496815"/>
                <a:gd name="connsiteY21" fmla="*/ 742502 h 2651931"/>
                <a:gd name="connsiteX22" fmla="*/ 3496816 w 3496815"/>
                <a:gd name="connsiteY22" fmla="*/ 647252 h 2651931"/>
                <a:gd name="connsiteX23" fmla="*/ 3496816 w 3496815"/>
                <a:gd name="connsiteY23" fmla="*/ 104775 h 2651931"/>
                <a:gd name="connsiteX24" fmla="*/ 3496587 w 3496815"/>
                <a:gd name="connsiteY24" fmla="*/ 100165 h 26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815" h="2651931">
                  <a:moveTo>
                    <a:pt x="3496587" y="100165"/>
                  </a:moveTo>
                  <a:cubicBezTo>
                    <a:pt x="3497921" y="74171"/>
                    <a:pt x="3488777" y="47739"/>
                    <a:pt x="3468926" y="27889"/>
                  </a:cubicBezTo>
                  <a:cubicBezTo>
                    <a:pt x="3449077" y="8039"/>
                    <a:pt x="3422644" y="-1114"/>
                    <a:pt x="3396651" y="229"/>
                  </a:cubicBezTo>
                  <a:cubicBezTo>
                    <a:pt x="3395117" y="162"/>
                    <a:pt x="3393603" y="0"/>
                    <a:pt x="3392041" y="0"/>
                  </a:cubicBezTo>
                  <a:lnTo>
                    <a:pt x="2815778" y="0"/>
                  </a:lnTo>
                  <a:cubicBezTo>
                    <a:pt x="2763172" y="0"/>
                    <a:pt x="2720528" y="42643"/>
                    <a:pt x="2720528" y="95250"/>
                  </a:cubicBezTo>
                  <a:cubicBezTo>
                    <a:pt x="2720528" y="147857"/>
                    <a:pt x="2763172" y="190500"/>
                    <a:pt x="2815778" y="190500"/>
                  </a:cubicBezTo>
                  <a:lnTo>
                    <a:pt x="3171604" y="190500"/>
                  </a:lnTo>
                  <a:lnTo>
                    <a:pt x="2229991" y="1132123"/>
                  </a:lnTo>
                  <a:lnTo>
                    <a:pt x="1874899" y="777031"/>
                  </a:lnTo>
                  <a:cubicBezTo>
                    <a:pt x="1857039" y="759171"/>
                    <a:pt x="1832808" y="749132"/>
                    <a:pt x="1807547" y="749132"/>
                  </a:cubicBezTo>
                  <a:cubicBezTo>
                    <a:pt x="1782287" y="749132"/>
                    <a:pt x="1758056" y="759171"/>
                    <a:pt x="1740196" y="777031"/>
                  </a:cubicBezTo>
                  <a:lnTo>
                    <a:pt x="27896" y="2489340"/>
                  </a:lnTo>
                  <a:cubicBezTo>
                    <a:pt x="-9299" y="2526535"/>
                    <a:pt x="-9299" y="2586847"/>
                    <a:pt x="27896" y="2624052"/>
                  </a:cubicBezTo>
                  <a:cubicBezTo>
                    <a:pt x="46499" y="2642635"/>
                    <a:pt x="70873" y="2651932"/>
                    <a:pt x="95248" y="2651932"/>
                  </a:cubicBezTo>
                  <a:cubicBezTo>
                    <a:pt x="119622" y="2651932"/>
                    <a:pt x="144006" y="2642635"/>
                    <a:pt x="162599" y="2624033"/>
                  </a:cubicBezTo>
                  <a:lnTo>
                    <a:pt x="1807547" y="979075"/>
                  </a:lnTo>
                  <a:lnTo>
                    <a:pt x="2162639" y="1334167"/>
                  </a:lnTo>
                  <a:cubicBezTo>
                    <a:pt x="2199834" y="1371362"/>
                    <a:pt x="2260147" y="1371362"/>
                    <a:pt x="2297351" y="1334167"/>
                  </a:cubicBezTo>
                  <a:lnTo>
                    <a:pt x="3306316" y="325212"/>
                  </a:lnTo>
                  <a:lnTo>
                    <a:pt x="3306316" y="647252"/>
                  </a:lnTo>
                  <a:cubicBezTo>
                    <a:pt x="3306316" y="699859"/>
                    <a:pt x="3348959" y="742502"/>
                    <a:pt x="3401566" y="742502"/>
                  </a:cubicBezTo>
                  <a:cubicBezTo>
                    <a:pt x="3454172" y="742502"/>
                    <a:pt x="3496816" y="699859"/>
                    <a:pt x="3496816" y="647252"/>
                  </a:cubicBezTo>
                  <a:lnTo>
                    <a:pt x="3496816" y="104775"/>
                  </a:lnTo>
                  <a:cubicBezTo>
                    <a:pt x="3496816" y="103222"/>
                    <a:pt x="3496654" y="101708"/>
                    <a:pt x="3496587" y="100165"/>
                  </a:cubicBezTo>
                  <a:close/>
                </a:path>
              </a:pathLst>
            </a:custGeom>
            <a:grpFill/>
            <a:ln w="9525" cap="flat">
              <a:no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54B9FB4F-85B3-4327-B939-C091EA62976D}"/>
                </a:ext>
              </a:extLst>
            </p:cNvPr>
            <p:cNvSpPr/>
            <p:nvPr/>
          </p:nvSpPr>
          <p:spPr>
            <a:xfrm>
              <a:off x="4282821" y="3784377"/>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pt-BR"/>
            </a:p>
          </p:txBody>
        </p:sp>
      </p:grpSp>
      <p:sp>
        <p:nvSpPr>
          <p:cNvPr id="16" name="Título 1">
            <a:extLst>
              <a:ext uri="{FF2B5EF4-FFF2-40B4-BE49-F238E27FC236}">
                <a16:creationId xmlns:a16="http://schemas.microsoft.com/office/drawing/2014/main" id="{81A94047-9E70-4875-8584-20285D7B70E5}"/>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financeiros</a:t>
            </a:r>
            <a:endParaRPr lang="pt-BR" sz="2400" b="1" dirty="0">
              <a:latin typeface="Arial" panose="020B0604020202020204" pitchFamily="34" charset="0"/>
              <a:cs typeface="Arial" panose="020B0604020202020204" pitchFamily="34" charset="0"/>
            </a:endParaRPr>
          </a:p>
        </p:txBody>
      </p:sp>
      <p:sp>
        <p:nvSpPr>
          <p:cNvPr id="17" name="Retângulo: Cantos Arredondados 16">
            <a:extLst>
              <a:ext uri="{FF2B5EF4-FFF2-40B4-BE49-F238E27FC236}">
                <a16:creationId xmlns:a16="http://schemas.microsoft.com/office/drawing/2014/main" id="{3A3B79B0-0E5E-4FA6-851F-AEE343C67304}"/>
              </a:ext>
            </a:extLst>
          </p:cNvPr>
          <p:cNvSpPr/>
          <p:nvPr/>
        </p:nvSpPr>
        <p:spPr>
          <a:xfrm>
            <a:off x="6701296" y="415811"/>
            <a:ext cx="2431821" cy="712470"/>
          </a:xfrm>
          <a:prstGeom prst="roundRect">
            <a:avLst/>
          </a:prstGeom>
          <a:no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Arial" panose="020B0604020202020204" pitchFamily="34" charset="0"/>
                <a:cs typeface="Arial" panose="020B0604020202020204" pitchFamily="34" charset="0"/>
              </a:rPr>
              <a:t>Indicador: Custo Anual / Servidor</a:t>
            </a:r>
          </a:p>
        </p:txBody>
      </p:sp>
      <p:pic>
        <p:nvPicPr>
          <p:cNvPr id="7" name="Imagem 6" descr="Interface gráfica do usuário, Aplicativo&#10;&#10;Descrição gerada automaticamente">
            <a:extLst>
              <a:ext uri="{FF2B5EF4-FFF2-40B4-BE49-F238E27FC236}">
                <a16:creationId xmlns:a16="http://schemas.microsoft.com/office/drawing/2014/main" id="{3D7B326A-1F9C-433E-8FFC-AFF53BC01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96" y="1558208"/>
            <a:ext cx="9461104" cy="3904396"/>
          </a:xfrm>
          <a:prstGeom prst="rect">
            <a:avLst/>
          </a:prstGeom>
        </p:spPr>
      </p:pic>
      <p:grpSp>
        <p:nvGrpSpPr>
          <p:cNvPr id="22" name="Agrupar 21">
            <a:extLst>
              <a:ext uri="{FF2B5EF4-FFF2-40B4-BE49-F238E27FC236}">
                <a16:creationId xmlns:a16="http://schemas.microsoft.com/office/drawing/2014/main" id="{F21072CA-988A-4654-88FB-916E24992158}"/>
              </a:ext>
            </a:extLst>
          </p:cNvPr>
          <p:cNvGrpSpPr/>
          <p:nvPr/>
        </p:nvGrpSpPr>
        <p:grpSpPr>
          <a:xfrm>
            <a:off x="1133475" y="5594308"/>
            <a:ext cx="4050486" cy="1069490"/>
            <a:chOff x="2158867" y="4219575"/>
            <a:chExt cx="4050486" cy="1069490"/>
          </a:xfrm>
        </p:grpSpPr>
        <p:sp>
          <p:nvSpPr>
            <p:cNvPr id="23" name="Título 1">
              <a:extLst>
                <a:ext uri="{FF2B5EF4-FFF2-40B4-BE49-F238E27FC236}">
                  <a16:creationId xmlns:a16="http://schemas.microsoft.com/office/drawing/2014/main" id="{C860692F-71EB-4CF5-8A81-A238E752251E}"/>
                </a:ext>
              </a:extLst>
            </p:cNvPr>
            <p:cNvSpPr txBox="1">
              <a:spLocks/>
            </p:cNvSpPr>
            <p:nvPr/>
          </p:nvSpPr>
          <p:spPr>
            <a:xfrm>
              <a:off x="2158867" y="4219575"/>
              <a:ext cx="3205196" cy="6656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UNICAMP X UNESP</a:t>
              </a:r>
              <a:endParaRPr lang="pt-BR" sz="1800" b="1" dirty="0">
                <a:latin typeface="Arial" panose="020B0604020202020204" pitchFamily="34" charset="0"/>
                <a:cs typeface="Arial" panose="020B0604020202020204" pitchFamily="34" charset="0"/>
              </a:endParaRPr>
            </a:p>
          </p:txBody>
        </p:sp>
        <p:cxnSp>
          <p:nvCxnSpPr>
            <p:cNvPr id="24" name="Conector reto 23">
              <a:extLst>
                <a:ext uri="{FF2B5EF4-FFF2-40B4-BE49-F238E27FC236}">
                  <a16:creationId xmlns:a16="http://schemas.microsoft.com/office/drawing/2014/main" id="{F9B207BC-FC43-4D7C-B85B-98217FB9B589}"/>
                </a:ext>
              </a:extLst>
            </p:cNvPr>
            <p:cNvCxnSpPr>
              <a:cxnSpLocks/>
            </p:cNvCxnSpPr>
            <p:nvPr/>
          </p:nvCxnSpPr>
          <p:spPr>
            <a:xfrm>
              <a:off x="2282691" y="4815647"/>
              <a:ext cx="0" cy="381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ítulo 1">
              <a:extLst>
                <a:ext uri="{FF2B5EF4-FFF2-40B4-BE49-F238E27FC236}">
                  <a16:creationId xmlns:a16="http://schemas.microsoft.com/office/drawing/2014/main" id="{EDB6675B-5F97-4950-9424-5980B2CFF7E0}"/>
                </a:ext>
              </a:extLst>
            </p:cNvPr>
            <p:cNvSpPr txBox="1">
              <a:spLocks/>
            </p:cNvSpPr>
            <p:nvPr/>
          </p:nvSpPr>
          <p:spPr>
            <a:xfrm>
              <a:off x="2396992" y="4848680"/>
              <a:ext cx="3812361" cy="440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Despesas de folha orçada semelhantes</a:t>
              </a:r>
              <a:endParaRPr lang="pt-BR" sz="2400" dirty="0">
                <a:latin typeface="Arial" panose="020B0604020202020204" pitchFamily="34" charset="0"/>
                <a:cs typeface="Arial" panose="020B0604020202020204" pitchFamily="34" charset="0"/>
              </a:endParaRPr>
            </a:p>
          </p:txBody>
        </p:sp>
      </p:grpSp>
      <p:grpSp>
        <p:nvGrpSpPr>
          <p:cNvPr id="26" name="Agrupar 25">
            <a:extLst>
              <a:ext uri="{FF2B5EF4-FFF2-40B4-BE49-F238E27FC236}">
                <a16:creationId xmlns:a16="http://schemas.microsoft.com/office/drawing/2014/main" id="{09C3C449-975E-4E1A-B709-B7C4D4A0220E}"/>
              </a:ext>
            </a:extLst>
          </p:cNvPr>
          <p:cNvGrpSpPr/>
          <p:nvPr/>
        </p:nvGrpSpPr>
        <p:grpSpPr>
          <a:xfrm>
            <a:off x="5501461" y="5594308"/>
            <a:ext cx="3614770" cy="1069490"/>
            <a:chOff x="2158867" y="4219575"/>
            <a:chExt cx="3614770" cy="1069490"/>
          </a:xfrm>
        </p:grpSpPr>
        <p:sp>
          <p:nvSpPr>
            <p:cNvPr id="27" name="Título 1">
              <a:extLst>
                <a:ext uri="{FF2B5EF4-FFF2-40B4-BE49-F238E27FC236}">
                  <a16:creationId xmlns:a16="http://schemas.microsoft.com/office/drawing/2014/main" id="{88AFF8AD-4647-45E3-A7F7-17D7040F6E39}"/>
                </a:ext>
              </a:extLst>
            </p:cNvPr>
            <p:cNvSpPr txBox="1">
              <a:spLocks/>
            </p:cNvSpPr>
            <p:nvPr/>
          </p:nvSpPr>
          <p:spPr>
            <a:xfrm>
              <a:off x="2158867" y="4219575"/>
              <a:ext cx="1750235" cy="6656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UNESP</a:t>
              </a:r>
              <a:endParaRPr lang="pt-BR" sz="2400" b="1" dirty="0">
                <a:latin typeface="Arial" panose="020B0604020202020204" pitchFamily="34" charset="0"/>
                <a:cs typeface="Arial" panose="020B0604020202020204" pitchFamily="34" charset="0"/>
              </a:endParaRPr>
            </a:p>
          </p:txBody>
        </p:sp>
        <p:cxnSp>
          <p:nvCxnSpPr>
            <p:cNvPr id="28" name="Conector reto 27">
              <a:extLst>
                <a:ext uri="{FF2B5EF4-FFF2-40B4-BE49-F238E27FC236}">
                  <a16:creationId xmlns:a16="http://schemas.microsoft.com/office/drawing/2014/main" id="{C92864F4-DCF7-4D3C-8E48-96476E4FCDE5}"/>
                </a:ext>
              </a:extLst>
            </p:cNvPr>
            <p:cNvCxnSpPr>
              <a:cxnSpLocks/>
            </p:cNvCxnSpPr>
            <p:nvPr/>
          </p:nvCxnSpPr>
          <p:spPr>
            <a:xfrm>
              <a:off x="2282691" y="4815647"/>
              <a:ext cx="0" cy="381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ítulo 1">
              <a:extLst>
                <a:ext uri="{FF2B5EF4-FFF2-40B4-BE49-F238E27FC236}">
                  <a16:creationId xmlns:a16="http://schemas.microsoft.com/office/drawing/2014/main" id="{FB2886A7-75D6-4A67-9774-65BE522156E8}"/>
                </a:ext>
              </a:extLst>
            </p:cNvPr>
            <p:cNvSpPr txBox="1">
              <a:spLocks/>
            </p:cNvSpPr>
            <p:nvPr/>
          </p:nvSpPr>
          <p:spPr>
            <a:xfrm>
              <a:off x="2396992" y="4848680"/>
              <a:ext cx="3376645" cy="440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Menor custo + docentes + inativos</a:t>
              </a:r>
              <a:endParaRPr lang="pt-BR" sz="2400" dirty="0">
                <a:latin typeface="Arial" panose="020B0604020202020204" pitchFamily="34" charset="0"/>
                <a:cs typeface="Arial" panose="020B0604020202020204" pitchFamily="34" charset="0"/>
              </a:endParaRPr>
            </a:p>
          </p:txBody>
        </p:sp>
      </p:grpSp>
      <p:grpSp>
        <p:nvGrpSpPr>
          <p:cNvPr id="30" name="Agrupar 29">
            <a:extLst>
              <a:ext uri="{FF2B5EF4-FFF2-40B4-BE49-F238E27FC236}">
                <a16:creationId xmlns:a16="http://schemas.microsoft.com/office/drawing/2014/main" id="{E15CDED9-C120-4049-A9D9-285BD0B1664D}"/>
              </a:ext>
            </a:extLst>
          </p:cNvPr>
          <p:cNvGrpSpPr/>
          <p:nvPr/>
        </p:nvGrpSpPr>
        <p:grpSpPr>
          <a:xfrm>
            <a:off x="9433737" y="5594308"/>
            <a:ext cx="2440760" cy="1069490"/>
            <a:chOff x="2158867" y="4219575"/>
            <a:chExt cx="2440760" cy="1069490"/>
          </a:xfrm>
        </p:grpSpPr>
        <p:sp>
          <p:nvSpPr>
            <p:cNvPr id="31" name="Título 1">
              <a:extLst>
                <a:ext uri="{FF2B5EF4-FFF2-40B4-BE49-F238E27FC236}">
                  <a16:creationId xmlns:a16="http://schemas.microsoft.com/office/drawing/2014/main" id="{3DFE84D0-A3AF-49BC-800F-869F67F474AC}"/>
                </a:ext>
              </a:extLst>
            </p:cNvPr>
            <p:cNvSpPr txBox="1">
              <a:spLocks/>
            </p:cNvSpPr>
            <p:nvPr/>
          </p:nvSpPr>
          <p:spPr>
            <a:xfrm>
              <a:off x="2158867" y="4219575"/>
              <a:ext cx="1410436" cy="6656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UNESP</a:t>
              </a:r>
              <a:endParaRPr lang="pt-BR" sz="2400" b="1" dirty="0">
                <a:latin typeface="Arial" panose="020B0604020202020204" pitchFamily="34" charset="0"/>
                <a:cs typeface="Arial" panose="020B0604020202020204" pitchFamily="34" charset="0"/>
              </a:endParaRPr>
            </a:p>
          </p:txBody>
        </p:sp>
        <p:cxnSp>
          <p:nvCxnSpPr>
            <p:cNvPr id="32" name="Conector reto 31">
              <a:extLst>
                <a:ext uri="{FF2B5EF4-FFF2-40B4-BE49-F238E27FC236}">
                  <a16:creationId xmlns:a16="http://schemas.microsoft.com/office/drawing/2014/main" id="{37D462D4-4DC6-48C1-8FD2-3E2EB8D8D530}"/>
                </a:ext>
              </a:extLst>
            </p:cNvPr>
            <p:cNvCxnSpPr>
              <a:cxnSpLocks/>
            </p:cNvCxnSpPr>
            <p:nvPr/>
          </p:nvCxnSpPr>
          <p:spPr>
            <a:xfrm>
              <a:off x="2282691" y="4815647"/>
              <a:ext cx="0" cy="381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ítulo 1">
              <a:extLst>
                <a:ext uri="{FF2B5EF4-FFF2-40B4-BE49-F238E27FC236}">
                  <a16:creationId xmlns:a16="http://schemas.microsoft.com/office/drawing/2014/main" id="{97FBC6AA-20CA-4B33-91B5-B75E2B2568AD}"/>
                </a:ext>
              </a:extLst>
            </p:cNvPr>
            <p:cNvSpPr txBox="1">
              <a:spLocks/>
            </p:cNvSpPr>
            <p:nvPr/>
          </p:nvSpPr>
          <p:spPr>
            <a:xfrm>
              <a:off x="2396992" y="4848680"/>
              <a:ext cx="2202635" cy="440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 Docentes - inativos</a:t>
              </a:r>
            </a:p>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 </a:t>
              </a:r>
              <a:endParaRPr lang="pt-BR" sz="2400" dirty="0">
                <a:latin typeface="Arial" panose="020B0604020202020204" pitchFamily="34" charset="0"/>
                <a:cs typeface="Arial" panose="020B0604020202020204" pitchFamily="34" charset="0"/>
              </a:endParaRPr>
            </a:p>
          </p:txBody>
        </p:sp>
      </p:grpSp>
      <p:sp>
        <p:nvSpPr>
          <p:cNvPr id="34" name="Retângulo 33">
            <a:extLst>
              <a:ext uri="{FF2B5EF4-FFF2-40B4-BE49-F238E27FC236}">
                <a16:creationId xmlns:a16="http://schemas.microsoft.com/office/drawing/2014/main" id="{E20F77FA-85E0-4B91-B5BE-41BDC74AE0BA}"/>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961615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descr="Uma imagem contendo ao ar livre, neve, homem, esqui&#10;&#10;Descrição gerada automaticamente">
            <a:extLst>
              <a:ext uri="{FF2B5EF4-FFF2-40B4-BE49-F238E27FC236}">
                <a16:creationId xmlns:a16="http://schemas.microsoft.com/office/drawing/2014/main" id="{CE15D7AA-D48E-4A7D-A25D-F72684DD6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lipse 7">
            <a:extLst>
              <a:ext uri="{FF2B5EF4-FFF2-40B4-BE49-F238E27FC236}">
                <a16:creationId xmlns:a16="http://schemas.microsoft.com/office/drawing/2014/main" id="{F29ACC5A-14BE-4E19-A2EA-93AB02C75B61}"/>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9" name="Gráfico 24">
            <a:extLst>
              <a:ext uri="{FF2B5EF4-FFF2-40B4-BE49-F238E27FC236}">
                <a16:creationId xmlns:a16="http://schemas.microsoft.com/office/drawing/2014/main" id="{41AC7ECA-967F-46E5-950E-AC3D7C6F8909}"/>
              </a:ext>
            </a:extLst>
          </p:cNvPr>
          <p:cNvGrpSpPr/>
          <p:nvPr/>
        </p:nvGrpSpPr>
        <p:grpSpPr>
          <a:xfrm>
            <a:off x="300038" y="661987"/>
            <a:ext cx="762000" cy="762000"/>
            <a:chOff x="3657600" y="990600"/>
            <a:chExt cx="4876800" cy="4876800"/>
          </a:xfrm>
          <a:solidFill>
            <a:schemeClr val="tx1"/>
          </a:solidFill>
        </p:grpSpPr>
        <p:sp>
          <p:nvSpPr>
            <p:cNvPr id="10" name="Forma Livre: Forma 9">
              <a:extLst>
                <a:ext uri="{FF2B5EF4-FFF2-40B4-BE49-F238E27FC236}">
                  <a16:creationId xmlns:a16="http://schemas.microsoft.com/office/drawing/2014/main" id="{93983E9C-87E4-4D12-907E-D6867A24FD1F}"/>
                </a:ext>
              </a:extLst>
            </p:cNvPr>
            <p:cNvSpPr/>
            <p:nvPr/>
          </p:nvSpPr>
          <p:spPr>
            <a:xfrm>
              <a:off x="3787149" y="2387479"/>
              <a:ext cx="4617700" cy="3479920"/>
            </a:xfrm>
            <a:custGeom>
              <a:avLst/>
              <a:gdLst>
                <a:gd name="connsiteX0" fmla="*/ 4522451 w 4617700"/>
                <a:gd name="connsiteY0" fmla="*/ 3289421 h 3479920"/>
                <a:gd name="connsiteX1" fmla="*/ 4313539 w 4617700"/>
                <a:gd name="connsiteY1" fmla="*/ 3289421 h 3479920"/>
                <a:gd name="connsiteX2" fmla="*/ 4313539 w 4617700"/>
                <a:gd name="connsiteY2" fmla="*/ 256051 h 3479920"/>
                <a:gd name="connsiteX3" fmla="*/ 4057488 w 4617700"/>
                <a:gd name="connsiteY3" fmla="*/ 0 h 3479920"/>
                <a:gd name="connsiteX4" fmla="*/ 3590535 w 4617700"/>
                <a:gd name="connsiteY4" fmla="*/ 0 h 3479920"/>
                <a:gd name="connsiteX5" fmla="*/ 3334484 w 4617700"/>
                <a:gd name="connsiteY5" fmla="*/ 256051 h 3479920"/>
                <a:gd name="connsiteX6" fmla="*/ 3334484 w 4617700"/>
                <a:gd name="connsiteY6" fmla="*/ 3289421 h 3479920"/>
                <a:gd name="connsiteX7" fmla="*/ 2804017 w 4617700"/>
                <a:gd name="connsiteY7" fmla="*/ 3289421 h 3479920"/>
                <a:gd name="connsiteX8" fmla="*/ 2804017 w 4617700"/>
                <a:gd name="connsiteY8" fmla="*/ 1630404 h 3479920"/>
                <a:gd name="connsiteX9" fmla="*/ 2547966 w 4617700"/>
                <a:gd name="connsiteY9" fmla="*/ 1374353 h 3479920"/>
                <a:gd name="connsiteX10" fmla="*/ 2081013 w 4617700"/>
                <a:gd name="connsiteY10" fmla="*/ 1374353 h 3479920"/>
                <a:gd name="connsiteX11" fmla="*/ 1824961 w 4617700"/>
                <a:gd name="connsiteY11" fmla="*/ 1630404 h 3479920"/>
                <a:gd name="connsiteX12" fmla="*/ 1824961 w 4617700"/>
                <a:gd name="connsiteY12" fmla="*/ 3289421 h 3479920"/>
                <a:gd name="connsiteX13" fmla="*/ 1294495 w 4617700"/>
                <a:gd name="connsiteY13" fmla="*/ 3289421 h 3479920"/>
                <a:gd name="connsiteX14" fmla="*/ 1294495 w 4617700"/>
                <a:gd name="connsiteY14" fmla="*/ 2430228 h 3479920"/>
                <a:gd name="connsiteX15" fmla="*/ 1038444 w 4617700"/>
                <a:gd name="connsiteY15" fmla="*/ 2174177 h 3479920"/>
                <a:gd name="connsiteX16" fmla="*/ 571481 w 4617700"/>
                <a:gd name="connsiteY16" fmla="*/ 2174177 h 3479920"/>
                <a:gd name="connsiteX17" fmla="*/ 315430 w 4617700"/>
                <a:gd name="connsiteY17" fmla="*/ 2430228 h 3479920"/>
                <a:gd name="connsiteX18" fmla="*/ 315430 w 4617700"/>
                <a:gd name="connsiteY18" fmla="*/ 3289421 h 3479920"/>
                <a:gd name="connsiteX19" fmla="*/ 95250 w 4617700"/>
                <a:gd name="connsiteY19" fmla="*/ 3289421 h 3479920"/>
                <a:gd name="connsiteX20" fmla="*/ 0 w 4617700"/>
                <a:gd name="connsiteY20" fmla="*/ 3384671 h 3479920"/>
                <a:gd name="connsiteX21" fmla="*/ 95250 w 4617700"/>
                <a:gd name="connsiteY21" fmla="*/ 3479921 h 3479920"/>
                <a:gd name="connsiteX22" fmla="*/ 4522451 w 4617700"/>
                <a:gd name="connsiteY22" fmla="*/ 3479921 h 3479920"/>
                <a:gd name="connsiteX23" fmla="*/ 4617701 w 4617700"/>
                <a:gd name="connsiteY23" fmla="*/ 3384671 h 3479920"/>
                <a:gd name="connsiteX24" fmla="*/ 4522451 w 4617700"/>
                <a:gd name="connsiteY24" fmla="*/ 3289421 h 3479920"/>
                <a:gd name="connsiteX25" fmla="*/ 1103976 w 4617700"/>
                <a:gd name="connsiteY25" fmla="*/ 3289421 h 3479920"/>
                <a:gd name="connsiteX26" fmla="*/ 505920 w 4617700"/>
                <a:gd name="connsiteY26" fmla="*/ 3289421 h 3479920"/>
                <a:gd name="connsiteX27" fmla="*/ 505920 w 4617700"/>
                <a:gd name="connsiteY27" fmla="*/ 2430228 h 3479920"/>
                <a:gd name="connsiteX28" fmla="*/ 571471 w 4617700"/>
                <a:gd name="connsiteY28" fmla="*/ 2364677 h 3479920"/>
                <a:gd name="connsiteX29" fmla="*/ 1038425 w 4617700"/>
                <a:gd name="connsiteY29" fmla="*/ 2364677 h 3479920"/>
                <a:gd name="connsiteX30" fmla="*/ 1103976 w 4617700"/>
                <a:gd name="connsiteY30" fmla="*/ 2430228 h 3479920"/>
                <a:gd name="connsiteX31" fmla="*/ 1103976 w 4617700"/>
                <a:gd name="connsiteY31" fmla="*/ 3289421 h 3479920"/>
                <a:gd name="connsiteX32" fmla="*/ 2613508 w 4617700"/>
                <a:gd name="connsiteY32" fmla="*/ 3289421 h 3479920"/>
                <a:gd name="connsiteX33" fmla="*/ 2015452 w 4617700"/>
                <a:gd name="connsiteY33" fmla="*/ 3289421 h 3479920"/>
                <a:gd name="connsiteX34" fmla="*/ 2015452 w 4617700"/>
                <a:gd name="connsiteY34" fmla="*/ 1630404 h 3479920"/>
                <a:gd name="connsiteX35" fmla="*/ 2081003 w 4617700"/>
                <a:gd name="connsiteY35" fmla="*/ 1564853 h 3479920"/>
                <a:gd name="connsiteX36" fmla="*/ 2547957 w 4617700"/>
                <a:gd name="connsiteY36" fmla="*/ 1564853 h 3479920"/>
                <a:gd name="connsiteX37" fmla="*/ 2613508 w 4617700"/>
                <a:gd name="connsiteY37" fmla="*/ 1630404 h 3479920"/>
                <a:gd name="connsiteX38" fmla="*/ 2613508 w 4617700"/>
                <a:gd name="connsiteY38" fmla="*/ 3289421 h 3479920"/>
                <a:gd name="connsiteX39" fmla="*/ 4123039 w 4617700"/>
                <a:gd name="connsiteY39" fmla="*/ 3289421 h 3479920"/>
                <a:gd name="connsiteX40" fmla="*/ 3524984 w 4617700"/>
                <a:gd name="connsiteY40" fmla="*/ 3289421 h 3479920"/>
                <a:gd name="connsiteX41" fmla="*/ 3524984 w 4617700"/>
                <a:gd name="connsiteY41" fmla="*/ 256051 h 3479920"/>
                <a:gd name="connsiteX42" fmla="*/ 3590535 w 4617700"/>
                <a:gd name="connsiteY42" fmla="*/ 190500 h 3479920"/>
                <a:gd name="connsiteX43" fmla="*/ 4057488 w 4617700"/>
                <a:gd name="connsiteY43" fmla="*/ 190500 h 3479920"/>
                <a:gd name="connsiteX44" fmla="*/ 4123039 w 4617700"/>
                <a:gd name="connsiteY44" fmla="*/ 256051 h 3479920"/>
                <a:gd name="connsiteX45" fmla="*/ 4123039 w 4617700"/>
                <a:gd name="connsiteY45" fmla="*/ 3289421 h 34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17700" h="3479920">
                  <a:moveTo>
                    <a:pt x="4522451" y="3289421"/>
                  </a:moveTo>
                  <a:lnTo>
                    <a:pt x="4313539" y="3289421"/>
                  </a:lnTo>
                  <a:lnTo>
                    <a:pt x="4313539" y="256051"/>
                  </a:lnTo>
                  <a:cubicBezTo>
                    <a:pt x="4313539" y="114862"/>
                    <a:pt x="4198668" y="0"/>
                    <a:pt x="4057488" y="0"/>
                  </a:cubicBezTo>
                  <a:lnTo>
                    <a:pt x="3590535" y="0"/>
                  </a:lnTo>
                  <a:cubicBezTo>
                    <a:pt x="3449346" y="0"/>
                    <a:pt x="3334484" y="114871"/>
                    <a:pt x="3334484" y="256051"/>
                  </a:cubicBezTo>
                  <a:lnTo>
                    <a:pt x="3334484" y="3289421"/>
                  </a:lnTo>
                  <a:lnTo>
                    <a:pt x="2804017" y="3289421"/>
                  </a:lnTo>
                  <a:lnTo>
                    <a:pt x="2804017" y="1630404"/>
                  </a:lnTo>
                  <a:cubicBezTo>
                    <a:pt x="2804017" y="1489215"/>
                    <a:pt x="2689155" y="1374353"/>
                    <a:pt x="2547966" y="1374353"/>
                  </a:cubicBezTo>
                  <a:lnTo>
                    <a:pt x="2081013" y="1374353"/>
                  </a:lnTo>
                  <a:cubicBezTo>
                    <a:pt x="1939824" y="1374353"/>
                    <a:pt x="1824961" y="1489224"/>
                    <a:pt x="1824961" y="1630404"/>
                  </a:cubicBezTo>
                  <a:lnTo>
                    <a:pt x="1824961" y="3289421"/>
                  </a:lnTo>
                  <a:lnTo>
                    <a:pt x="1294495" y="3289421"/>
                  </a:lnTo>
                  <a:lnTo>
                    <a:pt x="1294495" y="2430228"/>
                  </a:lnTo>
                  <a:cubicBezTo>
                    <a:pt x="1294495" y="2289038"/>
                    <a:pt x="1179624" y="2174177"/>
                    <a:pt x="1038444" y="2174177"/>
                  </a:cubicBezTo>
                  <a:lnTo>
                    <a:pt x="571481" y="2174177"/>
                  </a:lnTo>
                  <a:cubicBezTo>
                    <a:pt x="430292" y="2174177"/>
                    <a:pt x="315430" y="2289048"/>
                    <a:pt x="315430" y="2430228"/>
                  </a:cubicBezTo>
                  <a:lnTo>
                    <a:pt x="315430" y="3289421"/>
                  </a:lnTo>
                  <a:lnTo>
                    <a:pt x="95250" y="3289421"/>
                  </a:lnTo>
                  <a:cubicBezTo>
                    <a:pt x="42643" y="3289421"/>
                    <a:pt x="0" y="3332064"/>
                    <a:pt x="0" y="3384671"/>
                  </a:cubicBezTo>
                  <a:cubicBezTo>
                    <a:pt x="0" y="3437277"/>
                    <a:pt x="42643" y="3479921"/>
                    <a:pt x="95250" y="3479921"/>
                  </a:cubicBezTo>
                  <a:lnTo>
                    <a:pt x="4522451" y="3479921"/>
                  </a:lnTo>
                  <a:cubicBezTo>
                    <a:pt x="4575058" y="3479921"/>
                    <a:pt x="4617701" y="3437277"/>
                    <a:pt x="4617701" y="3384671"/>
                  </a:cubicBezTo>
                  <a:cubicBezTo>
                    <a:pt x="4617701" y="3332064"/>
                    <a:pt x="4575058" y="3289421"/>
                    <a:pt x="4522451" y="3289421"/>
                  </a:cubicBezTo>
                  <a:close/>
                  <a:moveTo>
                    <a:pt x="1103976" y="3289421"/>
                  </a:moveTo>
                  <a:lnTo>
                    <a:pt x="505920" y="3289421"/>
                  </a:lnTo>
                  <a:lnTo>
                    <a:pt x="505920" y="2430228"/>
                  </a:lnTo>
                  <a:cubicBezTo>
                    <a:pt x="505920" y="2394080"/>
                    <a:pt x="535324" y="2364677"/>
                    <a:pt x="571471" y="2364677"/>
                  </a:cubicBezTo>
                  <a:lnTo>
                    <a:pt x="1038425" y="2364677"/>
                  </a:lnTo>
                  <a:cubicBezTo>
                    <a:pt x="1074572" y="2364677"/>
                    <a:pt x="1103976" y="2394080"/>
                    <a:pt x="1103976" y="2430228"/>
                  </a:cubicBezTo>
                  <a:lnTo>
                    <a:pt x="1103976" y="3289421"/>
                  </a:lnTo>
                  <a:close/>
                  <a:moveTo>
                    <a:pt x="2613508" y="3289421"/>
                  </a:moveTo>
                  <a:lnTo>
                    <a:pt x="2015452" y="3289421"/>
                  </a:lnTo>
                  <a:lnTo>
                    <a:pt x="2015452" y="1630404"/>
                  </a:lnTo>
                  <a:cubicBezTo>
                    <a:pt x="2015452" y="1594256"/>
                    <a:pt x="2044856" y="1564853"/>
                    <a:pt x="2081003" y="1564853"/>
                  </a:cubicBezTo>
                  <a:lnTo>
                    <a:pt x="2547957" y="1564853"/>
                  </a:lnTo>
                  <a:cubicBezTo>
                    <a:pt x="2584095" y="1564853"/>
                    <a:pt x="2613508" y="1594256"/>
                    <a:pt x="2613508" y="1630404"/>
                  </a:cubicBezTo>
                  <a:lnTo>
                    <a:pt x="2613508" y="3289421"/>
                  </a:lnTo>
                  <a:close/>
                  <a:moveTo>
                    <a:pt x="4123039" y="3289421"/>
                  </a:moveTo>
                  <a:lnTo>
                    <a:pt x="3524984" y="3289421"/>
                  </a:lnTo>
                  <a:lnTo>
                    <a:pt x="3524984" y="256051"/>
                  </a:lnTo>
                  <a:cubicBezTo>
                    <a:pt x="3524984" y="219904"/>
                    <a:pt x="3554387" y="190500"/>
                    <a:pt x="3590535" y="190500"/>
                  </a:cubicBezTo>
                  <a:lnTo>
                    <a:pt x="4057488" y="190500"/>
                  </a:lnTo>
                  <a:cubicBezTo>
                    <a:pt x="4093636" y="190500"/>
                    <a:pt x="4123039" y="219904"/>
                    <a:pt x="4123039" y="256051"/>
                  </a:cubicBezTo>
                  <a:lnTo>
                    <a:pt x="4123039" y="3289421"/>
                  </a:lnTo>
                  <a:close/>
                </a:path>
              </a:pathLst>
            </a:custGeom>
            <a:grpFill/>
            <a:ln w="9525" cap="flat">
              <a:no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493CB408-CF3A-4DD0-AEB7-D297924A06E7}"/>
                </a:ext>
              </a:extLst>
            </p:cNvPr>
            <p:cNvSpPr/>
            <p:nvPr/>
          </p:nvSpPr>
          <p:spPr>
            <a:xfrm>
              <a:off x="4603873" y="990600"/>
              <a:ext cx="3496815" cy="2651931"/>
            </a:xfrm>
            <a:custGeom>
              <a:avLst/>
              <a:gdLst>
                <a:gd name="connsiteX0" fmla="*/ 3496587 w 3496815"/>
                <a:gd name="connsiteY0" fmla="*/ 100165 h 2651931"/>
                <a:gd name="connsiteX1" fmla="*/ 3468926 w 3496815"/>
                <a:gd name="connsiteY1" fmla="*/ 27889 h 2651931"/>
                <a:gd name="connsiteX2" fmla="*/ 3396651 w 3496815"/>
                <a:gd name="connsiteY2" fmla="*/ 229 h 2651931"/>
                <a:gd name="connsiteX3" fmla="*/ 3392041 w 3496815"/>
                <a:gd name="connsiteY3" fmla="*/ 0 h 2651931"/>
                <a:gd name="connsiteX4" fmla="*/ 2815778 w 3496815"/>
                <a:gd name="connsiteY4" fmla="*/ 0 h 2651931"/>
                <a:gd name="connsiteX5" fmla="*/ 2720528 w 3496815"/>
                <a:gd name="connsiteY5" fmla="*/ 95250 h 2651931"/>
                <a:gd name="connsiteX6" fmla="*/ 2815778 w 3496815"/>
                <a:gd name="connsiteY6" fmla="*/ 190500 h 2651931"/>
                <a:gd name="connsiteX7" fmla="*/ 3171604 w 3496815"/>
                <a:gd name="connsiteY7" fmla="*/ 190500 h 2651931"/>
                <a:gd name="connsiteX8" fmla="*/ 2229991 w 3496815"/>
                <a:gd name="connsiteY8" fmla="*/ 1132123 h 2651931"/>
                <a:gd name="connsiteX9" fmla="*/ 1874899 w 3496815"/>
                <a:gd name="connsiteY9" fmla="*/ 777031 h 2651931"/>
                <a:gd name="connsiteX10" fmla="*/ 1807547 w 3496815"/>
                <a:gd name="connsiteY10" fmla="*/ 749132 h 2651931"/>
                <a:gd name="connsiteX11" fmla="*/ 1740196 w 3496815"/>
                <a:gd name="connsiteY11" fmla="*/ 777031 h 2651931"/>
                <a:gd name="connsiteX12" fmla="*/ 27896 w 3496815"/>
                <a:gd name="connsiteY12" fmla="*/ 2489340 h 2651931"/>
                <a:gd name="connsiteX13" fmla="*/ 27896 w 3496815"/>
                <a:gd name="connsiteY13" fmla="*/ 2624052 h 2651931"/>
                <a:gd name="connsiteX14" fmla="*/ 95248 w 3496815"/>
                <a:gd name="connsiteY14" fmla="*/ 2651932 h 2651931"/>
                <a:gd name="connsiteX15" fmla="*/ 162599 w 3496815"/>
                <a:gd name="connsiteY15" fmla="*/ 2624033 h 2651931"/>
                <a:gd name="connsiteX16" fmla="*/ 1807547 w 3496815"/>
                <a:gd name="connsiteY16" fmla="*/ 979075 h 2651931"/>
                <a:gd name="connsiteX17" fmla="*/ 2162639 w 3496815"/>
                <a:gd name="connsiteY17" fmla="*/ 1334167 h 2651931"/>
                <a:gd name="connsiteX18" fmla="*/ 2297351 w 3496815"/>
                <a:gd name="connsiteY18" fmla="*/ 1334167 h 2651931"/>
                <a:gd name="connsiteX19" fmla="*/ 3306316 w 3496815"/>
                <a:gd name="connsiteY19" fmla="*/ 325212 h 2651931"/>
                <a:gd name="connsiteX20" fmla="*/ 3306316 w 3496815"/>
                <a:gd name="connsiteY20" fmla="*/ 647252 h 2651931"/>
                <a:gd name="connsiteX21" fmla="*/ 3401566 w 3496815"/>
                <a:gd name="connsiteY21" fmla="*/ 742502 h 2651931"/>
                <a:gd name="connsiteX22" fmla="*/ 3496816 w 3496815"/>
                <a:gd name="connsiteY22" fmla="*/ 647252 h 2651931"/>
                <a:gd name="connsiteX23" fmla="*/ 3496816 w 3496815"/>
                <a:gd name="connsiteY23" fmla="*/ 104775 h 2651931"/>
                <a:gd name="connsiteX24" fmla="*/ 3496587 w 3496815"/>
                <a:gd name="connsiteY24" fmla="*/ 100165 h 26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815" h="2651931">
                  <a:moveTo>
                    <a:pt x="3496587" y="100165"/>
                  </a:moveTo>
                  <a:cubicBezTo>
                    <a:pt x="3497921" y="74171"/>
                    <a:pt x="3488777" y="47739"/>
                    <a:pt x="3468926" y="27889"/>
                  </a:cubicBezTo>
                  <a:cubicBezTo>
                    <a:pt x="3449077" y="8039"/>
                    <a:pt x="3422644" y="-1114"/>
                    <a:pt x="3396651" y="229"/>
                  </a:cubicBezTo>
                  <a:cubicBezTo>
                    <a:pt x="3395117" y="162"/>
                    <a:pt x="3393603" y="0"/>
                    <a:pt x="3392041" y="0"/>
                  </a:cubicBezTo>
                  <a:lnTo>
                    <a:pt x="2815778" y="0"/>
                  </a:lnTo>
                  <a:cubicBezTo>
                    <a:pt x="2763172" y="0"/>
                    <a:pt x="2720528" y="42643"/>
                    <a:pt x="2720528" y="95250"/>
                  </a:cubicBezTo>
                  <a:cubicBezTo>
                    <a:pt x="2720528" y="147857"/>
                    <a:pt x="2763172" y="190500"/>
                    <a:pt x="2815778" y="190500"/>
                  </a:cubicBezTo>
                  <a:lnTo>
                    <a:pt x="3171604" y="190500"/>
                  </a:lnTo>
                  <a:lnTo>
                    <a:pt x="2229991" y="1132123"/>
                  </a:lnTo>
                  <a:lnTo>
                    <a:pt x="1874899" y="777031"/>
                  </a:lnTo>
                  <a:cubicBezTo>
                    <a:pt x="1857039" y="759171"/>
                    <a:pt x="1832808" y="749132"/>
                    <a:pt x="1807547" y="749132"/>
                  </a:cubicBezTo>
                  <a:cubicBezTo>
                    <a:pt x="1782287" y="749132"/>
                    <a:pt x="1758056" y="759171"/>
                    <a:pt x="1740196" y="777031"/>
                  </a:cubicBezTo>
                  <a:lnTo>
                    <a:pt x="27896" y="2489340"/>
                  </a:lnTo>
                  <a:cubicBezTo>
                    <a:pt x="-9299" y="2526535"/>
                    <a:pt x="-9299" y="2586847"/>
                    <a:pt x="27896" y="2624052"/>
                  </a:cubicBezTo>
                  <a:cubicBezTo>
                    <a:pt x="46499" y="2642635"/>
                    <a:pt x="70873" y="2651932"/>
                    <a:pt x="95248" y="2651932"/>
                  </a:cubicBezTo>
                  <a:cubicBezTo>
                    <a:pt x="119622" y="2651932"/>
                    <a:pt x="144006" y="2642635"/>
                    <a:pt x="162599" y="2624033"/>
                  </a:cubicBezTo>
                  <a:lnTo>
                    <a:pt x="1807547" y="979075"/>
                  </a:lnTo>
                  <a:lnTo>
                    <a:pt x="2162639" y="1334167"/>
                  </a:lnTo>
                  <a:cubicBezTo>
                    <a:pt x="2199834" y="1371362"/>
                    <a:pt x="2260147" y="1371362"/>
                    <a:pt x="2297351" y="1334167"/>
                  </a:cubicBezTo>
                  <a:lnTo>
                    <a:pt x="3306316" y="325212"/>
                  </a:lnTo>
                  <a:lnTo>
                    <a:pt x="3306316" y="647252"/>
                  </a:lnTo>
                  <a:cubicBezTo>
                    <a:pt x="3306316" y="699859"/>
                    <a:pt x="3348959" y="742502"/>
                    <a:pt x="3401566" y="742502"/>
                  </a:cubicBezTo>
                  <a:cubicBezTo>
                    <a:pt x="3454172" y="742502"/>
                    <a:pt x="3496816" y="699859"/>
                    <a:pt x="3496816" y="647252"/>
                  </a:cubicBezTo>
                  <a:lnTo>
                    <a:pt x="3496816" y="104775"/>
                  </a:lnTo>
                  <a:cubicBezTo>
                    <a:pt x="3496816" y="103222"/>
                    <a:pt x="3496654" y="101708"/>
                    <a:pt x="3496587" y="100165"/>
                  </a:cubicBezTo>
                  <a:close/>
                </a:path>
              </a:pathLst>
            </a:custGeom>
            <a:grpFill/>
            <a:ln w="9525" cap="flat">
              <a:no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898BA6D5-97B6-485A-B46E-F9C6CE6C3A96}"/>
                </a:ext>
              </a:extLst>
            </p:cNvPr>
            <p:cNvSpPr/>
            <p:nvPr/>
          </p:nvSpPr>
          <p:spPr>
            <a:xfrm>
              <a:off x="4282821" y="3784377"/>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pt-BR"/>
            </a:p>
          </p:txBody>
        </p:sp>
      </p:grpSp>
      <p:sp>
        <p:nvSpPr>
          <p:cNvPr id="13" name="Título 1">
            <a:extLst>
              <a:ext uri="{FF2B5EF4-FFF2-40B4-BE49-F238E27FC236}">
                <a16:creationId xmlns:a16="http://schemas.microsoft.com/office/drawing/2014/main" id="{1CD05040-C252-496C-BF71-AF062FD98347}"/>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financeiros</a:t>
            </a:r>
            <a:endParaRPr lang="pt-BR" sz="2400" b="1" dirty="0">
              <a:solidFill>
                <a:srgbClr val="FFFFFF"/>
              </a:solidFill>
              <a:latin typeface="Arial" panose="020B0604020202020204" pitchFamily="34" charset="0"/>
              <a:cs typeface="Arial" panose="020B0604020202020204" pitchFamily="34" charset="0"/>
            </a:endParaRPr>
          </a:p>
        </p:txBody>
      </p:sp>
      <p:sp>
        <p:nvSpPr>
          <p:cNvPr id="15" name="Retângulo: Cantos Arredondados 14">
            <a:extLst>
              <a:ext uri="{FF2B5EF4-FFF2-40B4-BE49-F238E27FC236}">
                <a16:creationId xmlns:a16="http://schemas.microsoft.com/office/drawing/2014/main" id="{7F112C7C-3AED-4044-B7C8-166BE39E1208}"/>
              </a:ext>
            </a:extLst>
          </p:cNvPr>
          <p:cNvSpPr/>
          <p:nvPr/>
        </p:nvSpPr>
        <p:spPr>
          <a:xfrm>
            <a:off x="1314450" y="2221598"/>
            <a:ext cx="7655379" cy="2785831"/>
          </a:xfrm>
          <a:prstGeom prst="roundRect">
            <a:avLst>
              <a:gd name="adj" fmla="val 817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pPr>
            <a:endParaRPr lang="pt-BR" sz="2400"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 Custeio (infraestrutura e recursos humanos)</a:t>
            </a: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 Investimentos infraestrutura física e bens permanentes</a:t>
            </a:r>
          </a:p>
        </p:txBody>
      </p:sp>
      <p:sp>
        <p:nvSpPr>
          <p:cNvPr id="16" name="Retângulo: Cantos Arredondados 15">
            <a:extLst>
              <a:ext uri="{FF2B5EF4-FFF2-40B4-BE49-F238E27FC236}">
                <a16:creationId xmlns:a16="http://schemas.microsoft.com/office/drawing/2014/main" id="{EEE55534-CF61-4106-A79C-B7D76362E7DA}"/>
              </a:ext>
            </a:extLst>
          </p:cNvPr>
          <p:cNvSpPr/>
          <p:nvPr/>
        </p:nvSpPr>
        <p:spPr>
          <a:xfrm>
            <a:off x="2091195" y="1702012"/>
            <a:ext cx="5427205"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Premissa da Universidade: indissociabilidade do ensino, da pesquisa e da extensão</a:t>
            </a:r>
          </a:p>
        </p:txBody>
      </p:sp>
      <p:sp>
        <p:nvSpPr>
          <p:cNvPr id="20" name="Retângulo: Cantos Arredondados 19">
            <a:extLst>
              <a:ext uri="{FF2B5EF4-FFF2-40B4-BE49-F238E27FC236}">
                <a16:creationId xmlns:a16="http://schemas.microsoft.com/office/drawing/2014/main" id="{B7C96FBF-0580-4328-88EC-0EEBDB9C6906}"/>
              </a:ext>
            </a:extLst>
          </p:cNvPr>
          <p:cNvSpPr/>
          <p:nvPr/>
        </p:nvSpPr>
        <p:spPr>
          <a:xfrm>
            <a:off x="5142139" y="4270552"/>
            <a:ext cx="4545460" cy="144444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600"/>
              </a:spcAft>
              <a:tabLst>
                <a:tab pos="533400" algn="l"/>
              </a:tabLst>
            </a:pPr>
            <a:r>
              <a:rPr lang="pt-BR" sz="1600" dirty="0">
                <a:solidFill>
                  <a:schemeClr val="tx1"/>
                </a:solidFill>
                <a:latin typeface="Arial" panose="020B0604020202020204" pitchFamily="34" charset="0"/>
                <a:cs typeface="Arial" panose="020B0604020202020204" pitchFamily="34" charset="0"/>
              </a:rPr>
              <a:t>Áreas de Engenharia, Tecnologia e Inovação: são muito demandantes -Semelhante à Área da Saúde (laboratórios)</a:t>
            </a:r>
          </a:p>
        </p:txBody>
      </p:sp>
      <p:sp>
        <p:nvSpPr>
          <p:cNvPr id="23" name="Retângulo 22">
            <a:extLst>
              <a:ext uri="{FF2B5EF4-FFF2-40B4-BE49-F238E27FC236}">
                <a16:creationId xmlns:a16="http://schemas.microsoft.com/office/drawing/2014/main" id="{2A4FB2EF-3C9F-44B6-96BF-9922AD6B6883}"/>
              </a:ext>
            </a:extLst>
          </p:cNvPr>
          <p:cNvSpPr/>
          <p:nvPr/>
        </p:nvSpPr>
        <p:spPr>
          <a:xfrm>
            <a:off x="1" y="6776341"/>
            <a:ext cx="12192000" cy="81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1477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Padrão do plano de fundo&#10;&#10;Descrição gerada automaticamente">
            <a:extLst>
              <a:ext uri="{FF2B5EF4-FFF2-40B4-BE49-F238E27FC236}">
                <a16:creationId xmlns:a16="http://schemas.microsoft.com/office/drawing/2014/main" id="{D7C666E9-86FB-4B28-BED1-5EAC843D4B9E}"/>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lipse 7">
            <a:extLst>
              <a:ext uri="{FF2B5EF4-FFF2-40B4-BE49-F238E27FC236}">
                <a16:creationId xmlns:a16="http://schemas.microsoft.com/office/drawing/2014/main" id="{E0841FC0-52E1-444B-AFCF-597C4AB63BF0}"/>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9" name="Gráfico 24">
            <a:extLst>
              <a:ext uri="{FF2B5EF4-FFF2-40B4-BE49-F238E27FC236}">
                <a16:creationId xmlns:a16="http://schemas.microsoft.com/office/drawing/2014/main" id="{F9B8724A-39C0-481F-8967-25205A8BAAFC}"/>
              </a:ext>
            </a:extLst>
          </p:cNvPr>
          <p:cNvGrpSpPr/>
          <p:nvPr/>
        </p:nvGrpSpPr>
        <p:grpSpPr>
          <a:xfrm>
            <a:off x="300038" y="661987"/>
            <a:ext cx="762000" cy="762000"/>
            <a:chOff x="3657600" y="990600"/>
            <a:chExt cx="4876800" cy="4876800"/>
          </a:xfrm>
          <a:solidFill>
            <a:schemeClr val="tx1"/>
          </a:solidFill>
        </p:grpSpPr>
        <p:sp>
          <p:nvSpPr>
            <p:cNvPr id="10" name="Forma Livre: Forma 9">
              <a:extLst>
                <a:ext uri="{FF2B5EF4-FFF2-40B4-BE49-F238E27FC236}">
                  <a16:creationId xmlns:a16="http://schemas.microsoft.com/office/drawing/2014/main" id="{AC3D46B9-5A47-48AA-BE08-DE0CABE5DE99}"/>
                </a:ext>
              </a:extLst>
            </p:cNvPr>
            <p:cNvSpPr/>
            <p:nvPr/>
          </p:nvSpPr>
          <p:spPr>
            <a:xfrm>
              <a:off x="3787149" y="2387479"/>
              <a:ext cx="4617700" cy="3479920"/>
            </a:xfrm>
            <a:custGeom>
              <a:avLst/>
              <a:gdLst>
                <a:gd name="connsiteX0" fmla="*/ 4522451 w 4617700"/>
                <a:gd name="connsiteY0" fmla="*/ 3289421 h 3479920"/>
                <a:gd name="connsiteX1" fmla="*/ 4313539 w 4617700"/>
                <a:gd name="connsiteY1" fmla="*/ 3289421 h 3479920"/>
                <a:gd name="connsiteX2" fmla="*/ 4313539 w 4617700"/>
                <a:gd name="connsiteY2" fmla="*/ 256051 h 3479920"/>
                <a:gd name="connsiteX3" fmla="*/ 4057488 w 4617700"/>
                <a:gd name="connsiteY3" fmla="*/ 0 h 3479920"/>
                <a:gd name="connsiteX4" fmla="*/ 3590535 w 4617700"/>
                <a:gd name="connsiteY4" fmla="*/ 0 h 3479920"/>
                <a:gd name="connsiteX5" fmla="*/ 3334484 w 4617700"/>
                <a:gd name="connsiteY5" fmla="*/ 256051 h 3479920"/>
                <a:gd name="connsiteX6" fmla="*/ 3334484 w 4617700"/>
                <a:gd name="connsiteY6" fmla="*/ 3289421 h 3479920"/>
                <a:gd name="connsiteX7" fmla="*/ 2804017 w 4617700"/>
                <a:gd name="connsiteY7" fmla="*/ 3289421 h 3479920"/>
                <a:gd name="connsiteX8" fmla="*/ 2804017 w 4617700"/>
                <a:gd name="connsiteY8" fmla="*/ 1630404 h 3479920"/>
                <a:gd name="connsiteX9" fmla="*/ 2547966 w 4617700"/>
                <a:gd name="connsiteY9" fmla="*/ 1374353 h 3479920"/>
                <a:gd name="connsiteX10" fmla="*/ 2081013 w 4617700"/>
                <a:gd name="connsiteY10" fmla="*/ 1374353 h 3479920"/>
                <a:gd name="connsiteX11" fmla="*/ 1824961 w 4617700"/>
                <a:gd name="connsiteY11" fmla="*/ 1630404 h 3479920"/>
                <a:gd name="connsiteX12" fmla="*/ 1824961 w 4617700"/>
                <a:gd name="connsiteY12" fmla="*/ 3289421 h 3479920"/>
                <a:gd name="connsiteX13" fmla="*/ 1294495 w 4617700"/>
                <a:gd name="connsiteY13" fmla="*/ 3289421 h 3479920"/>
                <a:gd name="connsiteX14" fmla="*/ 1294495 w 4617700"/>
                <a:gd name="connsiteY14" fmla="*/ 2430228 h 3479920"/>
                <a:gd name="connsiteX15" fmla="*/ 1038444 w 4617700"/>
                <a:gd name="connsiteY15" fmla="*/ 2174177 h 3479920"/>
                <a:gd name="connsiteX16" fmla="*/ 571481 w 4617700"/>
                <a:gd name="connsiteY16" fmla="*/ 2174177 h 3479920"/>
                <a:gd name="connsiteX17" fmla="*/ 315430 w 4617700"/>
                <a:gd name="connsiteY17" fmla="*/ 2430228 h 3479920"/>
                <a:gd name="connsiteX18" fmla="*/ 315430 w 4617700"/>
                <a:gd name="connsiteY18" fmla="*/ 3289421 h 3479920"/>
                <a:gd name="connsiteX19" fmla="*/ 95250 w 4617700"/>
                <a:gd name="connsiteY19" fmla="*/ 3289421 h 3479920"/>
                <a:gd name="connsiteX20" fmla="*/ 0 w 4617700"/>
                <a:gd name="connsiteY20" fmla="*/ 3384671 h 3479920"/>
                <a:gd name="connsiteX21" fmla="*/ 95250 w 4617700"/>
                <a:gd name="connsiteY21" fmla="*/ 3479921 h 3479920"/>
                <a:gd name="connsiteX22" fmla="*/ 4522451 w 4617700"/>
                <a:gd name="connsiteY22" fmla="*/ 3479921 h 3479920"/>
                <a:gd name="connsiteX23" fmla="*/ 4617701 w 4617700"/>
                <a:gd name="connsiteY23" fmla="*/ 3384671 h 3479920"/>
                <a:gd name="connsiteX24" fmla="*/ 4522451 w 4617700"/>
                <a:gd name="connsiteY24" fmla="*/ 3289421 h 3479920"/>
                <a:gd name="connsiteX25" fmla="*/ 1103976 w 4617700"/>
                <a:gd name="connsiteY25" fmla="*/ 3289421 h 3479920"/>
                <a:gd name="connsiteX26" fmla="*/ 505920 w 4617700"/>
                <a:gd name="connsiteY26" fmla="*/ 3289421 h 3479920"/>
                <a:gd name="connsiteX27" fmla="*/ 505920 w 4617700"/>
                <a:gd name="connsiteY27" fmla="*/ 2430228 h 3479920"/>
                <a:gd name="connsiteX28" fmla="*/ 571471 w 4617700"/>
                <a:gd name="connsiteY28" fmla="*/ 2364677 h 3479920"/>
                <a:gd name="connsiteX29" fmla="*/ 1038425 w 4617700"/>
                <a:gd name="connsiteY29" fmla="*/ 2364677 h 3479920"/>
                <a:gd name="connsiteX30" fmla="*/ 1103976 w 4617700"/>
                <a:gd name="connsiteY30" fmla="*/ 2430228 h 3479920"/>
                <a:gd name="connsiteX31" fmla="*/ 1103976 w 4617700"/>
                <a:gd name="connsiteY31" fmla="*/ 3289421 h 3479920"/>
                <a:gd name="connsiteX32" fmla="*/ 2613508 w 4617700"/>
                <a:gd name="connsiteY32" fmla="*/ 3289421 h 3479920"/>
                <a:gd name="connsiteX33" fmla="*/ 2015452 w 4617700"/>
                <a:gd name="connsiteY33" fmla="*/ 3289421 h 3479920"/>
                <a:gd name="connsiteX34" fmla="*/ 2015452 w 4617700"/>
                <a:gd name="connsiteY34" fmla="*/ 1630404 h 3479920"/>
                <a:gd name="connsiteX35" fmla="*/ 2081003 w 4617700"/>
                <a:gd name="connsiteY35" fmla="*/ 1564853 h 3479920"/>
                <a:gd name="connsiteX36" fmla="*/ 2547957 w 4617700"/>
                <a:gd name="connsiteY36" fmla="*/ 1564853 h 3479920"/>
                <a:gd name="connsiteX37" fmla="*/ 2613508 w 4617700"/>
                <a:gd name="connsiteY37" fmla="*/ 1630404 h 3479920"/>
                <a:gd name="connsiteX38" fmla="*/ 2613508 w 4617700"/>
                <a:gd name="connsiteY38" fmla="*/ 3289421 h 3479920"/>
                <a:gd name="connsiteX39" fmla="*/ 4123039 w 4617700"/>
                <a:gd name="connsiteY39" fmla="*/ 3289421 h 3479920"/>
                <a:gd name="connsiteX40" fmla="*/ 3524984 w 4617700"/>
                <a:gd name="connsiteY40" fmla="*/ 3289421 h 3479920"/>
                <a:gd name="connsiteX41" fmla="*/ 3524984 w 4617700"/>
                <a:gd name="connsiteY41" fmla="*/ 256051 h 3479920"/>
                <a:gd name="connsiteX42" fmla="*/ 3590535 w 4617700"/>
                <a:gd name="connsiteY42" fmla="*/ 190500 h 3479920"/>
                <a:gd name="connsiteX43" fmla="*/ 4057488 w 4617700"/>
                <a:gd name="connsiteY43" fmla="*/ 190500 h 3479920"/>
                <a:gd name="connsiteX44" fmla="*/ 4123039 w 4617700"/>
                <a:gd name="connsiteY44" fmla="*/ 256051 h 3479920"/>
                <a:gd name="connsiteX45" fmla="*/ 4123039 w 4617700"/>
                <a:gd name="connsiteY45" fmla="*/ 3289421 h 34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17700" h="3479920">
                  <a:moveTo>
                    <a:pt x="4522451" y="3289421"/>
                  </a:moveTo>
                  <a:lnTo>
                    <a:pt x="4313539" y="3289421"/>
                  </a:lnTo>
                  <a:lnTo>
                    <a:pt x="4313539" y="256051"/>
                  </a:lnTo>
                  <a:cubicBezTo>
                    <a:pt x="4313539" y="114862"/>
                    <a:pt x="4198668" y="0"/>
                    <a:pt x="4057488" y="0"/>
                  </a:cubicBezTo>
                  <a:lnTo>
                    <a:pt x="3590535" y="0"/>
                  </a:lnTo>
                  <a:cubicBezTo>
                    <a:pt x="3449346" y="0"/>
                    <a:pt x="3334484" y="114871"/>
                    <a:pt x="3334484" y="256051"/>
                  </a:cubicBezTo>
                  <a:lnTo>
                    <a:pt x="3334484" y="3289421"/>
                  </a:lnTo>
                  <a:lnTo>
                    <a:pt x="2804017" y="3289421"/>
                  </a:lnTo>
                  <a:lnTo>
                    <a:pt x="2804017" y="1630404"/>
                  </a:lnTo>
                  <a:cubicBezTo>
                    <a:pt x="2804017" y="1489215"/>
                    <a:pt x="2689155" y="1374353"/>
                    <a:pt x="2547966" y="1374353"/>
                  </a:cubicBezTo>
                  <a:lnTo>
                    <a:pt x="2081013" y="1374353"/>
                  </a:lnTo>
                  <a:cubicBezTo>
                    <a:pt x="1939824" y="1374353"/>
                    <a:pt x="1824961" y="1489224"/>
                    <a:pt x="1824961" y="1630404"/>
                  </a:cubicBezTo>
                  <a:lnTo>
                    <a:pt x="1824961" y="3289421"/>
                  </a:lnTo>
                  <a:lnTo>
                    <a:pt x="1294495" y="3289421"/>
                  </a:lnTo>
                  <a:lnTo>
                    <a:pt x="1294495" y="2430228"/>
                  </a:lnTo>
                  <a:cubicBezTo>
                    <a:pt x="1294495" y="2289038"/>
                    <a:pt x="1179624" y="2174177"/>
                    <a:pt x="1038444" y="2174177"/>
                  </a:cubicBezTo>
                  <a:lnTo>
                    <a:pt x="571481" y="2174177"/>
                  </a:lnTo>
                  <a:cubicBezTo>
                    <a:pt x="430292" y="2174177"/>
                    <a:pt x="315430" y="2289048"/>
                    <a:pt x="315430" y="2430228"/>
                  </a:cubicBezTo>
                  <a:lnTo>
                    <a:pt x="315430" y="3289421"/>
                  </a:lnTo>
                  <a:lnTo>
                    <a:pt x="95250" y="3289421"/>
                  </a:lnTo>
                  <a:cubicBezTo>
                    <a:pt x="42643" y="3289421"/>
                    <a:pt x="0" y="3332064"/>
                    <a:pt x="0" y="3384671"/>
                  </a:cubicBezTo>
                  <a:cubicBezTo>
                    <a:pt x="0" y="3437277"/>
                    <a:pt x="42643" y="3479921"/>
                    <a:pt x="95250" y="3479921"/>
                  </a:cubicBezTo>
                  <a:lnTo>
                    <a:pt x="4522451" y="3479921"/>
                  </a:lnTo>
                  <a:cubicBezTo>
                    <a:pt x="4575058" y="3479921"/>
                    <a:pt x="4617701" y="3437277"/>
                    <a:pt x="4617701" y="3384671"/>
                  </a:cubicBezTo>
                  <a:cubicBezTo>
                    <a:pt x="4617701" y="3332064"/>
                    <a:pt x="4575058" y="3289421"/>
                    <a:pt x="4522451" y="3289421"/>
                  </a:cubicBezTo>
                  <a:close/>
                  <a:moveTo>
                    <a:pt x="1103976" y="3289421"/>
                  </a:moveTo>
                  <a:lnTo>
                    <a:pt x="505920" y="3289421"/>
                  </a:lnTo>
                  <a:lnTo>
                    <a:pt x="505920" y="2430228"/>
                  </a:lnTo>
                  <a:cubicBezTo>
                    <a:pt x="505920" y="2394080"/>
                    <a:pt x="535324" y="2364677"/>
                    <a:pt x="571471" y="2364677"/>
                  </a:cubicBezTo>
                  <a:lnTo>
                    <a:pt x="1038425" y="2364677"/>
                  </a:lnTo>
                  <a:cubicBezTo>
                    <a:pt x="1074572" y="2364677"/>
                    <a:pt x="1103976" y="2394080"/>
                    <a:pt x="1103976" y="2430228"/>
                  </a:cubicBezTo>
                  <a:lnTo>
                    <a:pt x="1103976" y="3289421"/>
                  </a:lnTo>
                  <a:close/>
                  <a:moveTo>
                    <a:pt x="2613508" y="3289421"/>
                  </a:moveTo>
                  <a:lnTo>
                    <a:pt x="2015452" y="3289421"/>
                  </a:lnTo>
                  <a:lnTo>
                    <a:pt x="2015452" y="1630404"/>
                  </a:lnTo>
                  <a:cubicBezTo>
                    <a:pt x="2015452" y="1594256"/>
                    <a:pt x="2044856" y="1564853"/>
                    <a:pt x="2081003" y="1564853"/>
                  </a:cubicBezTo>
                  <a:lnTo>
                    <a:pt x="2547957" y="1564853"/>
                  </a:lnTo>
                  <a:cubicBezTo>
                    <a:pt x="2584095" y="1564853"/>
                    <a:pt x="2613508" y="1594256"/>
                    <a:pt x="2613508" y="1630404"/>
                  </a:cubicBezTo>
                  <a:lnTo>
                    <a:pt x="2613508" y="3289421"/>
                  </a:lnTo>
                  <a:close/>
                  <a:moveTo>
                    <a:pt x="4123039" y="3289421"/>
                  </a:moveTo>
                  <a:lnTo>
                    <a:pt x="3524984" y="3289421"/>
                  </a:lnTo>
                  <a:lnTo>
                    <a:pt x="3524984" y="256051"/>
                  </a:lnTo>
                  <a:cubicBezTo>
                    <a:pt x="3524984" y="219904"/>
                    <a:pt x="3554387" y="190500"/>
                    <a:pt x="3590535" y="190500"/>
                  </a:cubicBezTo>
                  <a:lnTo>
                    <a:pt x="4057488" y="190500"/>
                  </a:lnTo>
                  <a:cubicBezTo>
                    <a:pt x="4093636" y="190500"/>
                    <a:pt x="4123039" y="219904"/>
                    <a:pt x="4123039" y="256051"/>
                  </a:cubicBezTo>
                  <a:lnTo>
                    <a:pt x="4123039" y="3289421"/>
                  </a:lnTo>
                  <a:close/>
                </a:path>
              </a:pathLst>
            </a:custGeom>
            <a:grpFill/>
            <a:ln w="9525" cap="flat">
              <a:no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26938BDF-F0DE-42A3-8AB5-0ECDADAF1112}"/>
                </a:ext>
              </a:extLst>
            </p:cNvPr>
            <p:cNvSpPr/>
            <p:nvPr/>
          </p:nvSpPr>
          <p:spPr>
            <a:xfrm>
              <a:off x="4603873" y="990600"/>
              <a:ext cx="3496815" cy="2651931"/>
            </a:xfrm>
            <a:custGeom>
              <a:avLst/>
              <a:gdLst>
                <a:gd name="connsiteX0" fmla="*/ 3496587 w 3496815"/>
                <a:gd name="connsiteY0" fmla="*/ 100165 h 2651931"/>
                <a:gd name="connsiteX1" fmla="*/ 3468926 w 3496815"/>
                <a:gd name="connsiteY1" fmla="*/ 27889 h 2651931"/>
                <a:gd name="connsiteX2" fmla="*/ 3396651 w 3496815"/>
                <a:gd name="connsiteY2" fmla="*/ 229 h 2651931"/>
                <a:gd name="connsiteX3" fmla="*/ 3392041 w 3496815"/>
                <a:gd name="connsiteY3" fmla="*/ 0 h 2651931"/>
                <a:gd name="connsiteX4" fmla="*/ 2815778 w 3496815"/>
                <a:gd name="connsiteY4" fmla="*/ 0 h 2651931"/>
                <a:gd name="connsiteX5" fmla="*/ 2720528 w 3496815"/>
                <a:gd name="connsiteY5" fmla="*/ 95250 h 2651931"/>
                <a:gd name="connsiteX6" fmla="*/ 2815778 w 3496815"/>
                <a:gd name="connsiteY6" fmla="*/ 190500 h 2651931"/>
                <a:gd name="connsiteX7" fmla="*/ 3171604 w 3496815"/>
                <a:gd name="connsiteY7" fmla="*/ 190500 h 2651931"/>
                <a:gd name="connsiteX8" fmla="*/ 2229991 w 3496815"/>
                <a:gd name="connsiteY8" fmla="*/ 1132123 h 2651931"/>
                <a:gd name="connsiteX9" fmla="*/ 1874899 w 3496815"/>
                <a:gd name="connsiteY9" fmla="*/ 777031 h 2651931"/>
                <a:gd name="connsiteX10" fmla="*/ 1807547 w 3496815"/>
                <a:gd name="connsiteY10" fmla="*/ 749132 h 2651931"/>
                <a:gd name="connsiteX11" fmla="*/ 1740196 w 3496815"/>
                <a:gd name="connsiteY11" fmla="*/ 777031 h 2651931"/>
                <a:gd name="connsiteX12" fmla="*/ 27896 w 3496815"/>
                <a:gd name="connsiteY12" fmla="*/ 2489340 h 2651931"/>
                <a:gd name="connsiteX13" fmla="*/ 27896 w 3496815"/>
                <a:gd name="connsiteY13" fmla="*/ 2624052 h 2651931"/>
                <a:gd name="connsiteX14" fmla="*/ 95248 w 3496815"/>
                <a:gd name="connsiteY14" fmla="*/ 2651932 h 2651931"/>
                <a:gd name="connsiteX15" fmla="*/ 162599 w 3496815"/>
                <a:gd name="connsiteY15" fmla="*/ 2624033 h 2651931"/>
                <a:gd name="connsiteX16" fmla="*/ 1807547 w 3496815"/>
                <a:gd name="connsiteY16" fmla="*/ 979075 h 2651931"/>
                <a:gd name="connsiteX17" fmla="*/ 2162639 w 3496815"/>
                <a:gd name="connsiteY17" fmla="*/ 1334167 h 2651931"/>
                <a:gd name="connsiteX18" fmla="*/ 2297351 w 3496815"/>
                <a:gd name="connsiteY18" fmla="*/ 1334167 h 2651931"/>
                <a:gd name="connsiteX19" fmla="*/ 3306316 w 3496815"/>
                <a:gd name="connsiteY19" fmla="*/ 325212 h 2651931"/>
                <a:gd name="connsiteX20" fmla="*/ 3306316 w 3496815"/>
                <a:gd name="connsiteY20" fmla="*/ 647252 h 2651931"/>
                <a:gd name="connsiteX21" fmla="*/ 3401566 w 3496815"/>
                <a:gd name="connsiteY21" fmla="*/ 742502 h 2651931"/>
                <a:gd name="connsiteX22" fmla="*/ 3496816 w 3496815"/>
                <a:gd name="connsiteY22" fmla="*/ 647252 h 2651931"/>
                <a:gd name="connsiteX23" fmla="*/ 3496816 w 3496815"/>
                <a:gd name="connsiteY23" fmla="*/ 104775 h 2651931"/>
                <a:gd name="connsiteX24" fmla="*/ 3496587 w 3496815"/>
                <a:gd name="connsiteY24" fmla="*/ 100165 h 26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815" h="2651931">
                  <a:moveTo>
                    <a:pt x="3496587" y="100165"/>
                  </a:moveTo>
                  <a:cubicBezTo>
                    <a:pt x="3497921" y="74171"/>
                    <a:pt x="3488777" y="47739"/>
                    <a:pt x="3468926" y="27889"/>
                  </a:cubicBezTo>
                  <a:cubicBezTo>
                    <a:pt x="3449077" y="8039"/>
                    <a:pt x="3422644" y="-1114"/>
                    <a:pt x="3396651" y="229"/>
                  </a:cubicBezTo>
                  <a:cubicBezTo>
                    <a:pt x="3395117" y="162"/>
                    <a:pt x="3393603" y="0"/>
                    <a:pt x="3392041" y="0"/>
                  </a:cubicBezTo>
                  <a:lnTo>
                    <a:pt x="2815778" y="0"/>
                  </a:lnTo>
                  <a:cubicBezTo>
                    <a:pt x="2763172" y="0"/>
                    <a:pt x="2720528" y="42643"/>
                    <a:pt x="2720528" y="95250"/>
                  </a:cubicBezTo>
                  <a:cubicBezTo>
                    <a:pt x="2720528" y="147857"/>
                    <a:pt x="2763172" y="190500"/>
                    <a:pt x="2815778" y="190500"/>
                  </a:cubicBezTo>
                  <a:lnTo>
                    <a:pt x="3171604" y="190500"/>
                  </a:lnTo>
                  <a:lnTo>
                    <a:pt x="2229991" y="1132123"/>
                  </a:lnTo>
                  <a:lnTo>
                    <a:pt x="1874899" y="777031"/>
                  </a:lnTo>
                  <a:cubicBezTo>
                    <a:pt x="1857039" y="759171"/>
                    <a:pt x="1832808" y="749132"/>
                    <a:pt x="1807547" y="749132"/>
                  </a:cubicBezTo>
                  <a:cubicBezTo>
                    <a:pt x="1782287" y="749132"/>
                    <a:pt x="1758056" y="759171"/>
                    <a:pt x="1740196" y="777031"/>
                  </a:cubicBezTo>
                  <a:lnTo>
                    <a:pt x="27896" y="2489340"/>
                  </a:lnTo>
                  <a:cubicBezTo>
                    <a:pt x="-9299" y="2526535"/>
                    <a:pt x="-9299" y="2586847"/>
                    <a:pt x="27896" y="2624052"/>
                  </a:cubicBezTo>
                  <a:cubicBezTo>
                    <a:pt x="46499" y="2642635"/>
                    <a:pt x="70873" y="2651932"/>
                    <a:pt x="95248" y="2651932"/>
                  </a:cubicBezTo>
                  <a:cubicBezTo>
                    <a:pt x="119622" y="2651932"/>
                    <a:pt x="144006" y="2642635"/>
                    <a:pt x="162599" y="2624033"/>
                  </a:cubicBezTo>
                  <a:lnTo>
                    <a:pt x="1807547" y="979075"/>
                  </a:lnTo>
                  <a:lnTo>
                    <a:pt x="2162639" y="1334167"/>
                  </a:lnTo>
                  <a:cubicBezTo>
                    <a:pt x="2199834" y="1371362"/>
                    <a:pt x="2260147" y="1371362"/>
                    <a:pt x="2297351" y="1334167"/>
                  </a:cubicBezTo>
                  <a:lnTo>
                    <a:pt x="3306316" y="325212"/>
                  </a:lnTo>
                  <a:lnTo>
                    <a:pt x="3306316" y="647252"/>
                  </a:lnTo>
                  <a:cubicBezTo>
                    <a:pt x="3306316" y="699859"/>
                    <a:pt x="3348959" y="742502"/>
                    <a:pt x="3401566" y="742502"/>
                  </a:cubicBezTo>
                  <a:cubicBezTo>
                    <a:pt x="3454172" y="742502"/>
                    <a:pt x="3496816" y="699859"/>
                    <a:pt x="3496816" y="647252"/>
                  </a:cubicBezTo>
                  <a:lnTo>
                    <a:pt x="3496816" y="104775"/>
                  </a:lnTo>
                  <a:cubicBezTo>
                    <a:pt x="3496816" y="103222"/>
                    <a:pt x="3496654" y="101708"/>
                    <a:pt x="3496587" y="100165"/>
                  </a:cubicBezTo>
                  <a:close/>
                </a:path>
              </a:pathLst>
            </a:custGeom>
            <a:grpFill/>
            <a:ln w="9525" cap="flat">
              <a:no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BBFE3931-E5AD-4880-8E13-D2CF0B97773C}"/>
                </a:ext>
              </a:extLst>
            </p:cNvPr>
            <p:cNvSpPr/>
            <p:nvPr/>
          </p:nvSpPr>
          <p:spPr>
            <a:xfrm>
              <a:off x="4282821" y="3784377"/>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pt-BR"/>
            </a:p>
          </p:txBody>
        </p:sp>
      </p:grpSp>
      <p:sp>
        <p:nvSpPr>
          <p:cNvPr id="13" name="Título 1">
            <a:extLst>
              <a:ext uri="{FF2B5EF4-FFF2-40B4-BE49-F238E27FC236}">
                <a16:creationId xmlns:a16="http://schemas.microsoft.com/office/drawing/2014/main" id="{46259C9D-336E-4646-A800-C5339F0824D3}"/>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financeiros</a:t>
            </a:r>
            <a:endParaRPr lang="pt-BR" sz="2400" b="1" dirty="0">
              <a:latin typeface="Arial" panose="020B0604020202020204" pitchFamily="34" charset="0"/>
              <a:cs typeface="Arial" panose="020B0604020202020204" pitchFamily="34" charset="0"/>
            </a:endParaRPr>
          </a:p>
        </p:txBody>
      </p:sp>
      <p:sp>
        <p:nvSpPr>
          <p:cNvPr id="14" name="Retângulo: Cantos Arredondados 13">
            <a:extLst>
              <a:ext uri="{FF2B5EF4-FFF2-40B4-BE49-F238E27FC236}">
                <a16:creationId xmlns:a16="http://schemas.microsoft.com/office/drawing/2014/main" id="{2C37234B-7A04-4357-A276-4EF5A98556F8}"/>
              </a:ext>
            </a:extLst>
          </p:cNvPr>
          <p:cNvSpPr/>
          <p:nvPr/>
        </p:nvSpPr>
        <p:spPr>
          <a:xfrm>
            <a:off x="1314450" y="2221598"/>
            <a:ext cx="5405664" cy="4225528"/>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 Otimização de recursos humanos impactam positivamente no custeio</a:t>
            </a:r>
          </a:p>
          <a:p>
            <a:pPr>
              <a:lnSpc>
                <a:spcPct val="150000"/>
              </a:lnSpc>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Maior número de cursos de áreas afins geram otimização, principalmente com docentes </a:t>
            </a: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 Importante buscar sinergias entre disciplinas, áreas e cursos</a:t>
            </a:r>
          </a:p>
          <a:p>
            <a:pPr>
              <a:lnSpc>
                <a:spcPct val="150000"/>
              </a:lnSpc>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Otimização dos espaços, principalmente laboratoriais</a:t>
            </a:r>
          </a:p>
        </p:txBody>
      </p:sp>
      <p:sp>
        <p:nvSpPr>
          <p:cNvPr id="15" name="Retângulo: Cantos Arredondados 14">
            <a:extLst>
              <a:ext uri="{FF2B5EF4-FFF2-40B4-BE49-F238E27FC236}">
                <a16:creationId xmlns:a16="http://schemas.microsoft.com/office/drawing/2014/main" id="{BCC27B49-6C1E-4AFF-87B5-2E8DE46AC49F}"/>
              </a:ext>
            </a:extLst>
          </p:cNvPr>
          <p:cNvSpPr/>
          <p:nvPr/>
        </p:nvSpPr>
        <p:spPr>
          <a:xfrm>
            <a:off x="2091195" y="1702012"/>
            <a:ext cx="2544305"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Apontamentos</a:t>
            </a:r>
          </a:p>
        </p:txBody>
      </p:sp>
      <p:sp>
        <p:nvSpPr>
          <p:cNvPr id="18" name="Retângulo: Cantos Arredondados 17">
            <a:extLst>
              <a:ext uri="{FF2B5EF4-FFF2-40B4-BE49-F238E27FC236}">
                <a16:creationId xmlns:a16="http://schemas.microsoft.com/office/drawing/2014/main" id="{33BD64F2-DDC3-4FEB-A572-1D5741D7D599}"/>
              </a:ext>
            </a:extLst>
          </p:cNvPr>
          <p:cNvSpPr/>
          <p:nvPr/>
        </p:nvSpPr>
        <p:spPr>
          <a:xfrm>
            <a:off x="7347634" y="880249"/>
            <a:ext cx="4205519" cy="5566878"/>
          </a:xfrm>
          <a:prstGeom prst="roundRect">
            <a:avLst>
              <a:gd name="adj" fmla="val 81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nSpc>
                <a:spcPct val="150000"/>
              </a:lnSpc>
              <a:spcAft>
                <a:spcPts val="600"/>
              </a:spcAft>
            </a:pPr>
            <a:r>
              <a:rPr lang="pt-BR" sz="1600" b="1" dirty="0">
                <a:solidFill>
                  <a:srgbClr val="FFFFFF"/>
                </a:solidFill>
                <a:latin typeface="Arial" panose="020B0604020202020204" pitchFamily="34" charset="0"/>
                <a:cs typeface="Arial" panose="020B0604020202020204" pitchFamily="34" charset="0"/>
              </a:rPr>
              <a:t>Por exemplo: laboratórios de uso comum para Engenharias, Tecnologias e Inovação</a:t>
            </a:r>
          </a:p>
          <a:p>
            <a:pPr>
              <a:lnSpc>
                <a:spcPct val="150000"/>
              </a:lnSpc>
              <a:spcAft>
                <a:spcPts val="600"/>
              </a:spcAft>
            </a:pPr>
            <a:r>
              <a:rPr lang="pt-BR" sz="1600" b="1" dirty="0">
                <a:solidFill>
                  <a:srgbClr val="FFFFFF"/>
                </a:solidFill>
                <a:latin typeface="Arial" panose="020B0604020202020204" pitchFamily="34" charset="0"/>
                <a:cs typeface="Arial" panose="020B0604020202020204" pitchFamily="34" charset="0"/>
              </a:rPr>
              <a:t> </a:t>
            </a:r>
            <a:r>
              <a:rPr lang="pt-BR" sz="1600" dirty="0">
                <a:solidFill>
                  <a:srgbClr val="FFFFFF"/>
                </a:solidFill>
                <a:latin typeface="Arial" panose="020B0604020202020204" pitchFamily="34" charset="0"/>
                <a:cs typeface="Arial" panose="020B0604020202020204" pitchFamily="34" charset="0"/>
              </a:rPr>
              <a:t>- Física</a:t>
            </a:r>
          </a:p>
          <a:p>
            <a:pPr>
              <a:lnSpc>
                <a:spcPct val="150000"/>
              </a:lnSpc>
              <a:spcAft>
                <a:spcPts val="600"/>
              </a:spcAft>
            </a:pPr>
            <a:r>
              <a:rPr lang="pt-BR" sz="1600" dirty="0">
                <a:solidFill>
                  <a:srgbClr val="FFFFFF"/>
                </a:solidFill>
                <a:latin typeface="Arial" panose="020B0604020202020204" pitchFamily="34" charset="0"/>
                <a:cs typeface="Arial" panose="020B0604020202020204" pitchFamily="34" charset="0"/>
              </a:rPr>
              <a:t>- Ciência dos Materiais</a:t>
            </a:r>
          </a:p>
          <a:p>
            <a:pPr>
              <a:lnSpc>
                <a:spcPct val="150000"/>
              </a:lnSpc>
              <a:spcAft>
                <a:spcPts val="600"/>
              </a:spcAft>
            </a:pPr>
            <a:r>
              <a:rPr lang="pt-BR" sz="1600" dirty="0">
                <a:solidFill>
                  <a:srgbClr val="FFFFFF"/>
                </a:solidFill>
                <a:latin typeface="Arial" panose="020B0604020202020204" pitchFamily="34" charset="0"/>
                <a:cs typeface="Arial" panose="020B0604020202020204" pitchFamily="34" charset="0"/>
              </a:rPr>
              <a:t>- Fenômenos de Transporte</a:t>
            </a:r>
          </a:p>
          <a:p>
            <a:pPr>
              <a:lnSpc>
                <a:spcPct val="150000"/>
              </a:lnSpc>
              <a:spcAft>
                <a:spcPts val="600"/>
              </a:spcAft>
            </a:pPr>
            <a:r>
              <a:rPr lang="pt-BR" sz="1600" dirty="0">
                <a:solidFill>
                  <a:srgbClr val="FFFFFF"/>
                </a:solidFill>
                <a:latin typeface="Arial" panose="020B0604020202020204" pitchFamily="34" charset="0"/>
                <a:cs typeface="Arial" panose="020B0604020202020204" pitchFamily="34" charset="0"/>
              </a:rPr>
              <a:t>- Química</a:t>
            </a:r>
          </a:p>
          <a:p>
            <a:pPr>
              <a:lnSpc>
                <a:spcPct val="150000"/>
              </a:lnSpc>
              <a:spcAft>
                <a:spcPts val="600"/>
              </a:spcAft>
            </a:pPr>
            <a:r>
              <a:rPr lang="pt-BR" sz="1600" dirty="0">
                <a:solidFill>
                  <a:srgbClr val="FFFFFF"/>
                </a:solidFill>
                <a:latin typeface="Arial" panose="020B0604020202020204" pitchFamily="34" charset="0"/>
                <a:cs typeface="Arial" panose="020B0604020202020204" pitchFamily="34" charset="0"/>
              </a:rPr>
              <a:t>- Informática Aplicada</a:t>
            </a:r>
          </a:p>
          <a:p>
            <a:pPr>
              <a:lnSpc>
                <a:spcPct val="150000"/>
              </a:lnSpc>
              <a:spcAft>
                <a:spcPts val="600"/>
              </a:spcAft>
            </a:pPr>
            <a:r>
              <a:rPr lang="pt-BR" sz="1600" dirty="0">
                <a:solidFill>
                  <a:srgbClr val="FFFFFF"/>
                </a:solidFill>
                <a:latin typeface="Arial" panose="020B0604020202020204" pitchFamily="34" charset="0"/>
                <a:cs typeface="Arial" panose="020B0604020202020204" pitchFamily="34" charset="0"/>
              </a:rPr>
              <a:t>- Eletricidade e Eletromagnetismo</a:t>
            </a:r>
          </a:p>
          <a:p>
            <a:pPr>
              <a:lnSpc>
                <a:spcPct val="150000"/>
              </a:lnSpc>
              <a:spcAft>
                <a:spcPts val="600"/>
              </a:spcAft>
            </a:pPr>
            <a:r>
              <a:rPr lang="pt-BR" sz="1600" dirty="0">
                <a:solidFill>
                  <a:srgbClr val="FFFFFF"/>
                </a:solidFill>
                <a:latin typeface="Arial" panose="020B0604020202020204" pitchFamily="34" charset="0"/>
                <a:cs typeface="Arial" panose="020B0604020202020204" pitchFamily="34" charset="0"/>
              </a:rPr>
              <a:t>- Desenho</a:t>
            </a:r>
          </a:p>
          <a:p>
            <a:pPr>
              <a:lnSpc>
                <a:spcPct val="150000"/>
              </a:lnSpc>
              <a:spcAft>
                <a:spcPts val="600"/>
              </a:spcAft>
            </a:pPr>
            <a:r>
              <a:rPr lang="pt-BR" sz="1600" dirty="0">
                <a:solidFill>
                  <a:srgbClr val="FFFFFF"/>
                </a:solidFill>
                <a:latin typeface="Arial" panose="020B0604020202020204" pitchFamily="34" charset="0"/>
                <a:cs typeface="Arial" panose="020B0604020202020204" pitchFamily="34" charset="0"/>
              </a:rPr>
              <a:t>- Fluidos e Termodinâmica</a:t>
            </a:r>
          </a:p>
          <a:p>
            <a:pPr>
              <a:lnSpc>
                <a:spcPct val="150000"/>
              </a:lnSpc>
              <a:spcAft>
                <a:spcPts val="600"/>
              </a:spcAft>
            </a:pPr>
            <a:r>
              <a:rPr lang="pt-BR" sz="1600" dirty="0">
                <a:solidFill>
                  <a:srgbClr val="FFFFFF"/>
                </a:solidFill>
                <a:latin typeface="Arial" panose="020B0604020202020204" pitchFamily="34" charset="0"/>
                <a:cs typeface="Arial" panose="020B0604020202020204" pitchFamily="34" charset="0"/>
              </a:rPr>
              <a:t>- Resistência dos Materiais</a:t>
            </a:r>
          </a:p>
        </p:txBody>
      </p:sp>
      <p:sp>
        <p:nvSpPr>
          <p:cNvPr id="19" name="Retângulo 18">
            <a:extLst>
              <a:ext uri="{FF2B5EF4-FFF2-40B4-BE49-F238E27FC236}">
                <a16:creationId xmlns:a16="http://schemas.microsoft.com/office/drawing/2014/main" id="{5BD875EB-BE20-4777-B6CD-D4050338319D}"/>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63894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F9BE3553-1FF2-4AD3-A0C5-D470A8AB684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Elipse 8">
            <a:extLst>
              <a:ext uri="{FF2B5EF4-FFF2-40B4-BE49-F238E27FC236}">
                <a16:creationId xmlns:a16="http://schemas.microsoft.com/office/drawing/2014/main" id="{8F40B3F7-CB3B-4F7C-A097-3E545F7E559D}"/>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0" name="Gráfico 24">
            <a:extLst>
              <a:ext uri="{FF2B5EF4-FFF2-40B4-BE49-F238E27FC236}">
                <a16:creationId xmlns:a16="http://schemas.microsoft.com/office/drawing/2014/main" id="{8D6C0F36-D202-4AD8-95E8-A625ACABA5C4}"/>
              </a:ext>
            </a:extLst>
          </p:cNvPr>
          <p:cNvGrpSpPr/>
          <p:nvPr/>
        </p:nvGrpSpPr>
        <p:grpSpPr>
          <a:xfrm>
            <a:off x="300038" y="661987"/>
            <a:ext cx="762000" cy="762000"/>
            <a:chOff x="3657600" y="990600"/>
            <a:chExt cx="4876800" cy="4876800"/>
          </a:xfrm>
          <a:solidFill>
            <a:schemeClr val="tx1"/>
          </a:solidFill>
        </p:grpSpPr>
        <p:sp>
          <p:nvSpPr>
            <p:cNvPr id="11" name="Forma Livre: Forma 10">
              <a:extLst>
                <a:ext uri="{FF2B5EF4-FFF2-40B4-BE49-F238E27FC236}">
                  <a16:creationId xmlns:a16="http://schemas.microsoft.com/office/drawing/2014/main" id="{9800EDF8-2E45-41AE-B6C5-B494D9782D3D}"/>
                </a:ext>
              </a:extLst>
            </p:cNvPr>
            <p:cNvSpPr/>
            <p:nvPr/>
          </p:nvSpPr>
          <p:spPr>
            <a:xfrm>
              <a:off x="3787149" y="2387479"/>
              <a:ext cx="4617700" cy="3479920"/>
            </a:xfrm>
            <a:custGeom>
              <a:avLst/>
              <a:gdLst>
                <a:gd name="connsiteX0" fmla="*/ 4522451 w 4617700"/>
                <a:gd name="connsiteY0" fmla="*/ 3289421 h 3479920"/>
                <a:gd name="connsiteX1" fmla="*/ 4313539 w 4617700"/>
                <a:gd name="connsiteY1" fmla="*/ 3289421 h 3479920"/>
                <a:gd name="connsiteX2" fmla="*/ 4313539 w 4617700"/>
                <a:gd name="connsiteY2" fmla="*/ 256051 h 3479920"/>
                <a:gd name="connsiteX3" fmla="*/ 4057488 w 4617700"/>
                <a:gd name="connsiteY3" fmla="*/ 0 h 3479920"/>
                <a:gd name="connsiteX4" fmla="*/ 3590535 w 4617700"/>
                <a:gd name="connsiteY4" fmla="*/ 0 h 3479920"/>
                <a:gd name="connsiteX5" fmla="*/ 3334484 w 4617700"/>
                <a:gd name="connsiteY5" fmla="*/ 256051 h 3479920"/>
                <a:gd name="connsiteX6" fmla="*/ 3334484 w 4617700"/>
                <a:gd name="connsiteY6" fmla="*/ 3289421 h 3479920"/>
                <a:gd name="connsiteX7" fmla="*/ 2804017 w 4617700"/>
                <a:gd name="connsiteY7" fmla="*/ 3289421 h 3479920"/>
                <a:gd name="connsiteX8" fmla="*/ 2804017 w 4617700"/>
                <a:gd name="connsiteY8" fmla="*/ 1630404 h 3479920"/>
                <a:gd name="connsiteX9" fmla="*/ 2547966 w 4617700"/>
                <a:gd name="connsiteY9" fmla="*/ 1374353 h 3479920"/>
                <a:gd name="connsiteX10" fmla="*/ 2081013 w 4617700"/>
                <a:gd name="connsiteY10" fmla="*/ 1374353 h 3479920"/>
                <a:gd name="connsiteX11" fmla="*/ 1824961 w 4617700"/>
                <a:gd name="connsiteY11" fmla="*/ 1630404 h 3479920"/>
                <a:gd name="connsiteX12" fmla="*/ 1824961 w 4617700"/>
                <a:gd name="connsiteY12" fmla="*/ 3289421 h 3479920"/>
                <a:gd name="connsiteX13" fmla="*/ 1294495 w 4617700"/>
                <a:gd name="connsiteY13" fmla="*/ 3289421 h 3479920"/>
                <a:gd name="connsiteX14" fmla="*/ 1294495 w 4617700"/>
                <a:gd name="connsiteY14" fmla="*/ 2430228 h 3479920"/>
                <a:gd name="connsiteX15" fmla="*/ 1038444 w 4617700"/>
                <a:gd name="connsiteY15" fmla="*/ 2174177 h 3479920"/>
                <a:gd name="connsiteX16" fmla="*/ 571481 w 4617700"/>
                <a:gd name="connsiteY16" fmla="*/ 2174177 h 3479920"/>
                <a:gd name="connsiteX17" fmla="*/ 315430 w 4617700"/>
                <a:gd name="connsiteY17" fmla="*/ 2430228 h 3479920"/>
                <a:gd name="connsiteX18" fmla="*/ 315430 w 4617700"/>
                <a:gd name="connsiteY18" fmla="*/ 3289421 h 3479920"/>
                <a:gd name="connsiteX19" fmla="*/ 95250 w 4617700"/>
                <a:gd name="connsiteY19" fmla="*/ 3289421 h 3479920"/>
                <a:gd name="connsiteX20" fmla="*/ 0 w 4617700"/>
                <a:gd name="connsiteY20" fmla="*/ 3384671 h 3479920"/>
                <a:gd name="connsiteX21" fmla="*/ 95250 w 4617700"/>
                <a:gd name="connsiteY21" fmla="*/ 3479921 h 3479920"/>
                <a:gd name="connsiteX22" fmla="*/ 4522451 w 4617700"/>
                <a:gd name="connsiteY22" fmla="*/ 3479921 h 3479920"/>
                <a:gd name="connsiteX23" fmla="*/ 4617701 w 4617700"/>
                <a:gd name="connsiteY23" fmla="*/ 3384671 h 3479920"/>
                <a:gd name="connsiteX24" fmla="*/ 4522451 w 4617700"/>
                <a:gd name="connsiteY24" fmla="*/ 3289421 h 3479920"/>
                <a:gd name="connsiteX25" fmla="*/ 1103976 w 4617700"/>
                <a:gd name="connsiteY25" fmla="*/ 3289421 h 3479920"/>
                <a:gd name="connsiteX26" fmla="*/ 505920 w 4617700"/>
                <a:gd name="connsiteY26" fmla="*/ 3289421 h 3479920"/>
                <a:gd name="connsiteX27" fmla="*/ 505920 w 4617700"/>
                <a:gd name="connsiteY27" fmla="*/ 2430228 h 3479920"/>
                <a:gd name="connsiteX28" fmla="*/ 571471 w 4617700"/>
                <a:gd name="connsiteY28" fmla="*/ 2364677 h 3479920"/>
                <a:gd name="connsiteX29" fmla="*/ 1038425 w 4617700"/>
                <a:gd name="connsiteY29" fmla="*/ 2364677 h 3479920"/>
                <a:gd name="connsiteX30" fmla="*/ 1103976 w 4617700"/>
                <a:gd name="connsiteY30" fmla="*/ 2430228 h 3479920"/>
                <a:gd name="connsiteX31" fmla="*/ 1103976 w 4617700"/>
                <a:gd name="connsiteY31" fmla="*/ 3289421 h 3479920"/>
                <a:gd name="connsiteX32" fmla="*/ 2613508 w 4617700"/>
                <a:gd name="connsiteY32" fmla="*/ 3289421 h 3479920"/>
                <a:gd name="connsiteX33" fmla="*/ 2015452 w 4617700"/>
                <a:gd name="connsiteY33" fmla="*/ 3289421 h 3479920"/>
                <a:gd name="connsiteX34" fmla="*/ 2015452 w 4617700"/>
                <a:gd name="connsiteY34" fmla="*/ 1630404 h 3479920"/>
                <a:gd name="connsiteX35" fmla="*/ 2081003 w 4617700"/>
                <a:gd name="connsiteY35" fmla="*/ 1564853 h 3479920"/>
                <a:gd name="connsiteX36" fmla="*/ 2547957 w 4617700"/>
                <a:gd name="connsiteY36" fmla="*/ 1564853 h 3479920"/>
                <a:gd name="connsiteX37" fmla="*/ 2613508 w 4617700"/>
                <a:gd name="connsiteY37" fmla="*/ 1630404 h 3479920"/>
                <a:gd name="connsiteX38" fmla="*/ 2613508 w 4617700"/>
                <a:gd name="connsiteY38" fmla="*/ 3289421 h 3479920"/>
                <a:gd name="connsiteX39" fmla="*/ 4123039 w 4617700"/>
                <a:gd name="connsiteY39" fmla="*/ 3289421 h 3479920"/>
                <a:gd name="connsiteX40" fmla="*/ 3524984 w 4617700"/>
                <a:gd name="connsiteY40" fmla="*/ 3289421 h 3479920"/>
                <a:gd name="connsiteX41" fmla="*/ 3524984 w 4617700"/>
                <a:gd name="connsiteY41" fmla="*/ 256051 h 3479920"/>
                <a:gd name="connsiteX42" fmla="*/ 3590535 w 4617700"/>
                <a:gd name="connsiteY42" fmla="*/ 190500 h 3479920"/>
                <a:gd name="connsiteX43" fmla="*/ 4057488 w 4617700"/>
                <a:gd name="connsiteY43" fmla="*/ 190500 h 3479920"/>
                <a:gd name="connsiteX44" fmla="*/ 4123039 w 4617700"/>
                <a:gd name="connsiteY44" fmla="*/ 256051 h 3479920"/>
                <a:gd name="connsiteX45" fmla="*/ 4123039 w 4617700"/>
                <a:gd name="connsiteY45" fmla="*/ 3289421 h 34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17700" h="3479920">
                  <a:moveTo>
                    <a:pt x="4522451" y="3289421"/>
                  </a:moveTo>
                  <a:lnTo>
                    <a:pt x="4313539" y="3289421"/>
                  </a:lnTo>
                  <a:lnTo>
                    <a:pt x="4313539" y="256051"/>
                  </a:lnTo>
                  <a:cubicBezTo>
                    <a:pt x="4313539" y="114862"/>
                    <a:pt x="4198668" y="0"/>
                    <a:pt x="4057488" y="0"/>
                  </a:cubicBezTo>
                  <a:lnTo>
                    <a:pt x="3590535" y="0"/>
                  </a:lnTo>
                  <a:cubicBezTo>
                    <a:pt x="3449346" y="0"/>
                    <a:pt x="3334484" y="114871"/>
                    <a:pt x="3334484" y="256051"/>
                  </a:cubicBezTo>
                  <a:lnTo>
                    <a:pt x="3334484" y="3289421"/>
                  </a:lnTo>
                  <a:lnTo>
                    <a:pt x="2804017" y="3289421"/>
                  </a:lnTo>
                  <a:lnTo>
                    <a:pt x="2804017" y="1630404"/>
                  </a:lnTo>
                  <a:cubicBezTo>
                    <a:pt x="2804017" y="1489215"/>
                    <a:pt x="2689155" y="1374353"/>
                    <a:pt x="2547966" y="1374353"/>
                  </a:cubicBezTo>
                  <a:lnTo>
                    <a:pt x="2081013" y="1374353"/>
                  </a:lnTo>
                  <a:cubicBezTo>
                    <a:pt x="1939824" y="1374353"/>
                    <a:pt x="1824961" y="1489224"/>
                    <a:pt x="1824961" y="1630404"/>
                  </a:cubicBezTo>
                  <a:lnTo>
                    <a:pt x="1824961" y="3289421"/>
                  </a:lnTo>
                  <a:lnTo>
                    <a:pt x="1294495" y="3289421"/>
                  </a:lnTo>
                  <a:lnTo>
                    <a:pt x="1294495" y="2430228"/>
                  </a:lnTo>
                  <a:cubicBezTo>
                    <a:pt x="1294495" y="2289038"/>
                    <a:pt x="1179624" y="2174177"/>
                    <a:pt x="1038444" y="2174177"/>
                  </a:cubicBezTo>
                  <a:lnTo>
                    <a:pt x="571481" y="2174177"/>
                  </a:lnTo>
                  <a:cubicBezTo>
                    <a:pt x="430292" y="2174177"/>
                    <a:pt x="315430" y="2289048"/>
                    <a:pt x="315430" y="2430228"/>
                  </a:cubicBezTo>
                  <a:lnTo>
                    <a:pt x="315430" y="3289421"/>
                  </a:lnTo>
                  <a:lnTo>
                    <a:pt x="95250" y="3289421"/>
                  </a:lnTo>
                  <a:cubicBezTo>
                    <a:pt x="42643" y="3289421"/>
                    <a:pt x="0" y="3332064"/>
                    <a:pt x="0" y="3384671"/>
                  </a:cubicBezTo>
                  <a:cubicBezTo>
                    <a:pt x="0" y="3437277"/>
                    <a:pt x="42643" y="3479921"/>
                    <a:pt x="95250" y="3479921"/>
                  </a:cubicBezTo>
                  <a:lnTo>
                    <a:pt x="4522451" y="3479921"/>
                  </a:lnTo>
                  <a:cubicBezTo>
                    <a:pt x="4575058" y="3479921"/>
                    <a:pt x="4617701" y="3437277"/>
                    <a:pt x="4617701" y="3384671"/>
                  </a:cubicBezTo>
                  <a:cubicBezTo>
                    <a:pt x="4617701" y="3332064"/>
                    <a:pt x="4575058" y="3289421"/>
                    <a:pt x="4522451" y="3289421"/>
                  </a:cubicBezTo>
                  <a:close/>
                  <a:moveTo>
                    <a:pt x="1103976" y="3289421"/>
                  </a:moveTo>
                  <a:lnTo>
                    <a:pt x="505920" y="3289421"/>
                  </a:lnTo>
                  <a:lnTo>
                    <a:pt x="505920" y="2430228"/>
                  </a:lnTo>
                  <a:cubicBezTo>
                    <a:pt x="505920" y="2394080"/>
                    <a:pt x="535324" y="2364677"/>
                    <a:pt x="571471" y="2364677"/>
                  </a:cubicBezTo>
                  <a:lnTo>
                    <a:pt x="1038425" y="2364677"/>
                  </a:lnTo>
                  <a:cubicBezTo>
                    <a:pt x="1074572" y="2364677"/>
                    <a:pt x="1103976" y="2394080"/>
                    <a:pt x="1103976" y="2430228"/>
                  </a:cubicBezTo>
                  <a:lnTo>
                    <a:pt x="1103976" y="3289421"/>
                  </a:lnTo>
                  <a:close/>
                  <a:moveTo>
                    <a:pt x="2613508" y="3289421"/>
                  </a:moveTo>
                  <a:lnTo>
                    <a:pt x="2015452" y="3289421"/>
                  </a:lnTo>
                  <a:lnTo>
                    <a:pt x="2015452" y="1630404"/>
                  </a:lnTo>
                  <a:cubicBezTo>
                    <a:pt x="2015452" y="1594256"/>
                    <a:pt x="2044856" y="1564853"/>
                    <a:pt x="2081003" y="1564853"/>
                  </a:cubicBezTo>
                  <a:lnTo>
                    <a:pt x="2547957" y="1564853"/>
                  </a:lnTo>
                  <a:cubicBezTo>
                    <a:pt x="2584095" y="1564853"/>
                    <a:pt x="2613508" y="1594256"/>
                    <a:pt x="2613508" y="1630404"/>
                  </a:cubicBezTo>
                  <a:lnTo>
                    <a:pt x="2613508" y="3289421"/>
                  </a:lnTo>
                  <a:close/>
                  <a:moveTo>
                    <a:pt x="4123039" y="3289421"/>
                  </a:moveTo>
                  <a:lnTo>
                    <a:pt x="3524984" y="3289421"/>
                  </a:lnTo>
                  <a:lnTo>
                    <a:pt x="3524984" y="256051"/>
                  </a:lnTo>
                  <a:cubicBezTo>
                    <a:pt x="3524984" y="219904"/>
                    <a:pt x="3554387" y="190500"/>
                    <a:pt x="3590535" y="190500"/>
                  </a:cubicBezTo>
                  <a:lnTo>
                    <a:pt x="4057488" y="190500"/>
                  </a:lnTo>
                  <a:cubicBezTo>
                    <a:pt x="4093636" y="190500"/>
                    <a:pt x="4123039" y="219904"/>
                    <a:pt x="4123039" y="256051"/>
                  </a:cubicBezTo>
                  <a:lnTo>
                    <a:pt x="4123039" y="3289421"/>
                  </a:lnTo>
                  <a:close/>
                </a:path>
              </a:pathLst>
            </a:custGeom>
            <a:grpFill/>
            <a:ln w="9525" cap="flat">
              <a:no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79F00C52-A9E9-487C-B496-466AA2CA6D14}"/>
                </a:ext>
              </a:extLst>
            </p:cNvPr>
            <p:cNvSpPr/>
            <p:nvPr/>
          </p:nvSpPr>
          <p:spPr>
            <a:xfrm>
              <a:off x="4603873" y="990600"/>
              <a:ext cx="3496815" cy="2651931"/>
            </a:xfrm>
            <a:custGeom>
              <a:avLst/>
              <a:gdLst>
                <a:gd name="connsiteX0" fmla="*/ 3496587 w 3496815"/>
                <a:gd name="connsiteY0" fmla="*/ 100165 h 2651931"/>
                <a:gd name="connsiteX1" fmla="*/ 3468926 w 3496815"/>
                <a:gd name="connsiteY1" fmla="*/ 27889 h 2651931"/>
                <a:gd name="connsiteX2" fmla="*/ 3396651 w 3496815"/>
                <a:gd name="connsiteY2" fmla="*/ 229 h 2651931"/>
                <a:gd name="connsiteX3" fmla="*/ 3392041 w 3496815"/>
                <a:gd name="connsiteY3" fmla="*/ 0 h 2651931"/>
                <a:gd name="connsiteX4" fmla="*/ 2815778 w 3496815"/>
                <a:gd name="connsiteY4" fmla="*/ 0 h 2651931"/>
                <a:gd name="connsiteX5" fmla="*/ 2720528 w 3496815"/>
                <a:gd name="connsiteY5" fmla="*/ 95250 h 2651931"/>
                <a:gd name="connsiteX6" fmla="*/ 2815778 w 3496815"/>
                <a:gd name="connsiteY6" fmla="*/ 190500 h 2651931"/>
                <a:gd name="connsiteX7" fmla="*/ 3171604 w 3496815"/>
                <a:gd name="connsiteY7" fmla="*/ 190500 h 2651931"/>
                <a:gd name="connsiteX8" fmla="*/ 2229991 w 3496815"/>
                <a:gd name="connsiteY8" fmla="*/ 1132123 h 2651931"/>
                <a:gd name="connsiteX9" fmla="*/ 1874899 w 3496815"/>
                <a:gd name="connsiteY9" fmla="*/ 777031 h 2651931"/>
                <a:gd name="connsiteX10" fmla="*/ 1807547 w 3496815"/>
                <a:gd name="connsiteY10" fmla="*/ 749132 h 2651931"/>
                <a:gd name="connsiteX11" fmla="*/ 1740196 w 3496815"/>
                <a:gd name="connsiteY11" fmla="*/ 777031 h 2651931"/>
                <a:gd name="connsiteX12" fmla="*/ 27896 w 3496815"/>
                <a:gd name="connsiteY12" fmla="*/ 2489340 h 2651931"/>
                <a:gd name="connsiteX13" fmla="*/ 27896 w 3496815"/>
                <a:gd name="connsiteY13" fmla="*/ 2624052 h 2651931"/>
                <a:gd name="connsiteX14" fmla="*/ 95248 w 3496815"/>
                <a:gd name="connsiteY14" fmla="*/ 2651932 h 2651931"/>
                <a:gd name="connsiteX15" fmla="*/ 162599 w 3496815"/>
                <a:gd name="connsiteY15" fmla="*/ 2624033 h 2651931"/>
                <a:gd name="connsiteX16" fmla="*/ 1807547 w 3496815"/>
                <a:gd name="connsiteY16" fmla="*/ 979075 h 2651931"/>
                <a:gd name="connsiteX17" fmla="*/ 2162639 w 3496815"/>
                <a:gd name="connsiteY17" fmla="*/ 1334167 h 2651931"/>
                <a:gd name="connsiteX18" fmla="*/ 2297351 w 3496815"/>
                <a:gd name="connsiteY18" fmla="*/ 1334167 h 2651931"/>
                <a:gd name="connsiteX19" fmla="*/ 3306316 w 3496815"/>
                <a:gd name="connsiteY19" fmla="*/ 325212 h 2651931"/>
                <a:gd name="connsiteX20" fmla="*/ 3306316 w 3496815"/>
                <a:gd name="connsiteY20" fmla="*/ 647252 h 2651931"/>
                <a:gd name="connsiteX21" fmla="*/ 3401566 w 3496815"/>
                <a:gd name="connsiteY21" fmla="*/ 742502 h 2651931"/>
                <a:gd name="connsiteX22" fmla="*/ 3496816 w 3496815"/>
                <a:gd name="connsiteY22" fmla="*/ 647252 h 2651931"/>
                <a:gd name="connsiteX23" fmla="*/ 3496816 w 3496815"/>
                <a:gd name="connsiteY23" fmla="*/ 104775 h 2651931"/>
                <a:gd name="connsiteX24" fmla="*/ 3496587 w 3496815"/>
                <a:gd name="connsiteY24" fmla="*/ 100165 h 26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815" h="2651931">
                  <a:moveTo>
                    <a:pt x="3496587" y="100165"/>
                  </a:moveTo>
                  <a:cubicBezTo>
                    <a:pt x="3497921" y="74171"/>
                    <a:pt x="3488777" y="47739"/>
                    <a:pt x="3468926" y="27889"/>
                  </a:cubicBezTo>
                  <a:cubicBezTo>
                    <a:pt x="3449077" y="8039"/>
                    <a:pt x="3422644" y="-1114"/>
                    <a:pt x="3396651" y="229"/>
                  </a:cubicBezTo>
                  <a:cubicBezTo>
                    <a:pt x="3395117" y="162"/>
                    <a:pt x="3393603" y="0"/>
                    <a:pt x="3392041" y="0"/>
                  </a:cubicBezTo>
                  <a:lnTo>
                    <a:pt x="2815778" y="0"/>
                  </a:lnTo>
                  <a:cubicBezTo>
                    <a:pt x="2763172" y="0"/>
                    <a:pt x="2720528" y="42643"/>
                    <a:pt x="2720528" y="95250"/>
                  </a:cubicBezTo>
                  <a:cubicBezTo>
                    <a:pt x="2720528" y="147857"/>
                    <a:pt x="2763172" y="190500"/>
                    <a:pt x="2815778" y="190500"/>
                  </a:cubicBezTo>
                  <a:lnTo>
                    <a:pt x="3171604" y="190500"/>
                  </a:lnTo>
                  <a:lnTo>
                    <a:pt x="2229991" y="1132123"/>
                  </a:lnTo>
                  <a:lnTo>
                    <a:pt x="1874899" y="777031"/>
                  </a:lnTo>
                  <a:cubicBezTo>
                    <a:pt x="1857039" y="759171"/>
                    <a:pt x="1832808" y="749132"/>
                    <a:pt x="1807547" y="749132"/>
                  </a:cubicBezTo>
                  <a:cubicBezTo>
                    <a:pt x="1782287" y="749132"/>
                    <a:pt x="1758056" y="759171"/>
                    <a:pt x="1740196" y="777031"/>
                  </a:cubicBezTo>
                  <a:lnTo>
                    <a:pt x="27896" y="2489340"/>
                  </a:lnTo>
                  <a:cubicBezTo>
                    <a:pt x="-9299" y="2526535"/>
                    <a:pt x="-9299" y="2586847"/>
                    <a:pt x="27896" y="2624052"/>
                  </a:cubicBezTo>
                  <a:cubicBezTo>
                    <a:pt x="46499" y="2642635"/>
                    <a:pt x="70873" y="2651932"/>
                    <a:pt x="95248" y="2651932"/>
                  </a:cubicBezTo>
                  <a:cubicBezTo>
                    <a:pt x="119622" y="2651932"/>
                    <a:pt x="144006" y="2642635"/>
                    <a:pt x="162599" y="2624033"/>
                  </a:cubicBezTo>
                  <a:lnTo>
                    <a:pt x="1807547" y="979075"/>
                  </a:lnTo>
                  <a:lnTo>
                    <a:pt x="2162639" y="1334167"/>
                  </a:lnTo>
                  <a:cubicBezTo>
                    <a:pt x="2199834" y="1371362"/>
                    <a:pt x="2260147" y="1371362"/>
                    <a:pt x="2297351" y="1334167"/>
                  </a:cubicBezTo>
                  <a:lnTo>
                    <a:pt x="3306316" y="325212"/>
                  </a:lnTo>
                  <a:lnTo>
                    <a:pt x="3306316" y="647252"/>
                  </a:lnTo>
                  <a:cubicBezTo>
                    <a:pt x="3306316" y="699859"/>
                    <a:pt x="3348959" y="742502"/>
                    <a:pt x="3401566" y="742502"/>
                  </a:cubicBezTo>
                  <a:cubicBezTo>
                    <a:pt x="3454172" y="742502"/>
                    <a:pt x="3496816" y="699859"/>
                    <a:pt x="3496816" y="647252"/>
                  </a:cubicBezTo>
                  <a:lnTo>
                    <a:pt x="3496816" y="104775"/>
                  </a:lnTo>
                  <a:cubicBezTo>
                    <a:pt x="3496816" y="103222"/>
                    <a:pt x="3496654" y="101708"/>
                    <a:pt x="3496587" y="100165"/>
                  </a:cubicBezTo>
                  <a:close/>
                </a:path>
              </a:pathLst>
            </a:custGeom>
            <a:grpFill/>
            <a:ln w="9525"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C60C6E44-596C-4194-BEC4-6B580689B7CB}"/>
                </a:ext>
              </a:extLst>
            </p:cNvPr>
            <p:cNvSpPr/>
            <p:nvPr/>
          </p:nvSpPr>
          <p:spPr>
            <a:xfrm>
              <a:off x="4282821" y="3784377"/>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pt-BR"/>
            </a:p>
          </p:txBody>
        </p:sp>
      </p:grpSp>
      <p:sp>
        <p:nvSpPr>
          <p:cNvPr id="14" name="Título 1">
            <a:extLst>
              <a:ext uri="{FF2B5EF4-FFF2-40B4-BE49-F238E27FC236}">
                <a16:creationId xmlns:a16="http://schemas.microsoft.com/office/drawing/2014/main" id="{B3F24823-6CA6-4285-BD0A-B639886C24DC}"/>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financeiros</a:t>
            </a:r>
            <a:endParaRPr lang="pt-BR" sz="2400" b="1" dirty="0">
              <a:solidFill>
                <a:srgbClr val="FFFFFF"/>
              </a:solidFill>
              <a:latin typeface="Arial" panose="020B0604020202020204" pitchFamily="34" charset="0"/>
              <a:cs typeface="Arial" panose="020B0604020202020204" pitchFamily="34" charset="0"/>
            </a:endParaRPr>
          </a:p>
        </p:txBody>
      </p:sp>
      <p:sp>
        <p:nvSpPr>
          <p:cNvPr id="15" name="Retângulo: Cantos Arredondados 14">
            <a:extLst>
              <a:ext uri="{FF2B5EF4-FFF2-40B4-BE49-F238E27FC236}">
                <a16:creationId xmlns:a16="http://schemas.microsoft.com/office/drawing/2014/main" id="{ACAD8BC5-CB02-4AEC-8C17-C4BC0D2E692A}"/>
              </a:ext>
            </a:extLst>
          </p:cNvPr>
          <p:cNvSpPr/>
          <p:nvPr/>
        </p:nvSpPr>
        <p:spPr>
          <a:xfrm>
            <a:off x="1314450" y="2221598"/>
            <a:ext cx="10064750" cy="4225528"/>
          </a:xfrm>
          <a:prstGeom prst="roundRect">
            <a:avLst>
              <a:gd name="adj" fmla="val 817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Área de Engenharia (implantação de 6 cursos de graduação com 50 vagas anuais)</a:t>
            </a:r>
          </a:p>
          <a:p>
            <a:pPr>
              <a:lnSpc>
                <a:spcPct val="150000"/>
              </a:lnSpc>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 Engenharia Civil</a:t>
            </a:r>
          </a:p>
          <a:p>
            <a:pPr>
              <a:lnSpc>
                <a:spcPct val="150000"/>
              </a:lnSpc>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 Engenharia da Computação</a:t>
            </a:r>
          </a:p>
          <a:p>
            <a:pPr>
              <a:lnSpc>
                <a:spcPct val="150000"/>
              </a:lnSpc>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 Engenharia de Controle e Automação</a:t>
            </a:r>
          </a:p>
          <a:p>
            <a:pPr>
              <a:lnSpc>
                <a:spcPct val="150000"/>
              </a:lnSpc>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 Engenharia de Produção</a:t>
            </a:r>
          </a:p>
          <a:p>
            <a:pPr>
              <a:lnSpc>
                <a:spcPct val="150000"/>
              </a:lnSpc>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 Engenharia Elétrica</a:t>
            </a:r>
          </a:p>
          <a:p>
            <a:pPr>
              <a:lnSpc>
                <a:spcPct val="150000"/>
              </a:lnSpc>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 Engenharia Mecânica</a:t>
            </a: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16" name="Retângulo: Cantos Arredondados 15">
            <a:extLst>
              <a:ext uri="{FF2B5EF4-FFF2-40B4-BE49-F238E27FC236}">
                <a16:creationId xmlns:a16="http://schemas.microsoft.com/office/drawing/2014/main" id="{1C59F9F8-3FEB-4783-A1F7-98A9BF1FE3F4}"/>
              </a:ext>
            </a:extLst>
          </p:cNvPr>
          <p:cNvSpPr/>
          <p:nvPr/>
        </p:nvSpPr>
        <p:spPr>
          <a:xfrm>
            <a:off x="2091196" y="1702012"/>
            <a:ext cx="4237034"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Estimativa de investimentos: estrutura laboratorial </a:t>
            </a:r>
          </a:p>
        </p:txBody>
      </p:sp>
      <p:sp>
        <p:nvSpPr>
          <p:cNvPr id="19" name="Retângulo: Cantos Arredondados 18">
            <a:extLst>
              <a:ext uri="{FF2B5EF4-FFF2-40B4-BE49-F238E27FC236}">
                <a16:creationId xmlns:a16="http://schemas.microsoft.com/office/drawing/2014/main" id="{F9FFCC92-246D-4071-AE2D-B23261E3108A}"/>
              </a:ext>
            </a:extLst>
          </p:cNvPr>
          <p:cNvSpPr/>
          <p:nvPr/>
        </p:nvSpPr>
        <p:spPr>
          <a:xfrm>
            <a:off x="6688599" y="3937848"/>
            <a:ext cx="4237034" cy="214537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latin typeface="Arial" panose="020B0604020202020204" pitchFamily="34" charset="0"/>
                <a:cs typeface="Arial" panose="020B0604020202020204" pitchFamily="34" charset="0"/>
              </a:rPr>
              <a:t>Destaca-se que vários Cursos Superiores de Tecnologia e Bacharelados nas áreas de interesse poderão utilizar as </a:t>
            </a:r>
            <a:r>
              <a:rPr lang="pt-BR" b="1" dirty="0">
                <a:solidFill>
                  <a:schemeClr val="tx1"/>
                </a:solidFill>
                <a:latin typeface="Arial" panose="020B0604020202020204" pitchFamily="34" charset="0"/>
                <a:cs typeface="Arial" panose="020B0604020202020204" pitchFamily="34" charset="0"/>
              </a:rPr>
              <a:t>mesmas estruturas </a:t>
            </a:r>
            <a:r>
              <a:rPr lang="pt-BR" dirty="0">
                <a:solidFill>
                  <a:schemeClr val="tx1"/>
                </a:solidFill>
                <a:latin typeface="Arial" panose="020B0604020202020204" pitchFamily="34" charset="0"/>
                <a:cs typeface="Arial" panose="020B0604020202020204" pitchFamily="34" charset="0"/>
              </a:rPr>
              <a:t>(física, material e recursos humanos)</a:t>
            </a:r>
          </a:p>
        </p:txBody>
      </p:sp>
      <p:sp>
        <p:nvSpPr>
          <p:cNvPr id="20" name="Retângulo 19">
            <a:extLst>
              <a:ext uri="{FF2B5EF4-FFF2-40B4-BE49-F238E27FC236}">
                <a16:creationId xmlns:a16="http://schemas.microsoft.com/office/drawing/2014/main" id="{9E5A2CB8-BCBA-4FA6-ABFA-A2AE77A3D33B}"/>
              </a:ext>
            </a:extLst>
          </p:cNvPr>
          <p:cNvSpPr/>
          <p:nvPr/>
        </p:nvSpPr>
        <p:spPr>
          <a:xfrm>
            <a:off x="1" y="6776341"/>
            <a:ext cx="12192000" cy="81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38847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0F11874D-6CEE-4EDD-B0C1-D91C7A85D678}"/>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Elipse 16">
            <a:extLst>
              <a:ext uri="{FF2B5EF4-FFF2-40B4-BE49-F238E27FC236}">
                <a16:creationId xmlns:a16="http://schemas.microsoft.com/office/drawing/2014/main" id="{16A6FCFC-93A0-45A2-90A0-20237C463A95}"/>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8" name="Gráfico 24">
            <a:extLst>
              <a:ext uri="{FF2B5EF4-FFF2-40B4-BE49-F238E27FC236}">
                <a16:creationId xmlns:a16="http://schemas.microsoft.com/office/drawing/2014/main" id="{EE1E377C-EF70-454D-A9EC-B9CC8B64B97C}"/>
              </a:ext>
            </a:extLst>
          </p:cNvPr>
          <p:cNvGrpSpPr/>
          <p:nvPr/>
        </p:nvGrpSpPr>
        <p:grpSpPr>
          <a:xfrm>
            <a:off x="300038" y="661987"/>
            <a:ext cx="762000" cy="762000"/>
            <a:chOff x="3657600" y="990600"/>
            <a:chExt cx="4876800" cy="4876800"/>
          </a:xfrm>
          <a:solidFill>
            <a:schemeClr val="tx1"/>
          </a:solidFill>
        </p:grpSpPr>
        <p:sp>
          <p:nvSpPr>
            <p:cNvPr id="19" name="Forma Livre: Forma 18">
              <a:extLst>
                <a:ext uri="{FF2B5EF4-FFF2-40B4-BE49-F238E27FC236}">
                  <a16:creationId xmlns:a16="http://schemas.microsoft.com/office/drawing/2014/main" id="{1526723A-53D9-4937-805C-EE4F6EA1B5D1}"/>
                </a:ext>
              </a:extLst>
            </p:cNvPr>
            <p:cNvSpPr/>
            <p:nvPr/>
          </p:nvSpPr>
          <p:spPr>
            <a:xfrm>
              <a:off x="3787149" y="2387479"/>
              <a:ext cx="4617700" cy="3479920"/>
            </a:xfrm>
            <a:custGeom>
              <a:avLst/>
              <a:gdLst>
                <a:gd name="connsiteX0" fmla="*/ 4522451 w 4617700"/>
                <a:gd name="connsiteY0" fmla="*/ 3289421 h 3479920"/>
                <a:gd name="connsiteX1" fmla="*/ 4313539 w 4617700"/>
                <a:gd name="connsiteY1" fmla="*/ 3289421 h 3479920"/>
                <a:gd name="connsiteX2" fmla="*/ 4313539 w 4617700"/>
                <a:gd name="connsiteY2" fmla="*/ 256051 h 3479920"/>
                <a:gd name="connsiteX3" fmla="*/ 4057488 w 4617700"/>
                <a:gd name="connsiteY3" fmla="*/ 0 h 3479920"/>
                <a:gd name="connsiteX4" fmla="*/ 3590535 w 4617700"/>
                <a:gd name="connsiteY4" fmla="*/ 0 h 3479920"/>
                <a:gd name="connsiteX5" fmla="*/ 3334484 w 4617700"/>
                <a:gd name="connsiteY5" fmla="*/ 256051 h 3479920"/>
                <a:gd name="connsiteX6" fmla="*/ 3334484 w 4617700"/>
                <a:gd name="connsiteY6" fmla="*/ 3289421 h 3479920"/>
                <a:gd name="connsiteX7" fmla="*/ 2804017 w 4617700"/>
                <a:gd name="connsiteY7" fmla="*/ 3289421 h 3479920"/>
                <a:gd name="connsiteX8" fmla="*/ 2804017 w 4617700"/>
                <a:gd name="connsiteY8" fmla="*/ 1630404 h 3479920"/>
                <a:gd name="connsiteX9" fmla="*/ 2547966 w 4617700"/>
                <a:gd name="connsiteY9" fmla="*/ 1374353 h 3479920"/>
                <a:gd name="connsiteX10" fmla="*/ 2081013 w 4617700"/>
                <a:gd name="connsiteY10" fmla="*/ 1374353 h 3479920"/>
                <a:gd name="connsiteX11" fmla="*/ 1824961 w 4617700"/>
                <a:gd name="connsiteY11" fmla="*/ 1630404 h 3479920"/>
                <a:gd name="connsiteX12" fmla="*/ 1824961 w 4617700"/>
                <a:gd name="connsiteY12" fmla="*/ 3289421 h 3479920"/>
                <a:gd name="connsiteX13" fmla="*/ 1294495 w 4617700"/>
                <a:gd name="connsiteY13" fmla="*/ 3289421 h 3479920"/>
                <a:gd name="connsiteX14" fmla="*/ 1294495 w 4617700"/>
                <a:gd name="connsiteY14" fmla="*/ 2430228 h 3479920"/>
                <a:gd name="connsiteX15" fmla="*/ 1038444 w 4617700"/>
                <a:gd name="connsiteY15" fmla="*/ 2174177 h 3479920"/>
                <a:gd name="connsiteX16" fmla="*/ 571481 w 4617700"/>
                <a:gd name="connsiteY16" fmla="*/ 2174177 h 3479920"/>
                <a:gd name="connsiteX17" fmla="*/ 315430 w 4617700"/>
                <a:gd name="connsiteY17" fmla="*/ 2430228 h 3479920"/>
                <a:gd name="connsiteX18" fmla="*/ 315430 w 4617700"/>
                <a:gd name="connsiteY18" fmla="*/ 3289421 h 3479920"/>
                <a:gd name="connsiteX19" fmla="*/ 95250 w 4617700"/>
                <a:gd name="connsiteY19" fmla="*/ 3289421 h 3479920"/>
                <a:gd name="connsiteX20" fmla="*/ 0 w 4617700"/>
                <a:gd name="connsiteY20" fmla="*/ 3384671 h 3479920"/>
                <a:gd name="connsiteX21" fmla="*/ 95250 w 4617700"/>
                <a:gd name="connsiteY21" fmla="*/ 3479921 h 3479920"/>
                <a:gd name="connsiteX22" fmla="*/ 4522451 w 4617700"/>
                <a:gd name="connsiteY22" fmla="*/ 3479921 h 3479920"/>
                <a:gd name="connsiteX23" fmla="*/ 4617701 w 4617700"/>
                <a:gd name="connsiteY23" fmla="*/ 3384671 h 3479920"/>
                <a:gd name="connsiteX24" fmla="*/ 4522451 w 4617700"/>
                <a:gd name="connsiteY24" fmla="*/ 3289421 h 3479920"/>
                <a:gd name="connsiteX25" fmla="*/ 1103976 w 4617700"/>
                <a:gd name="connsiteY25" fmla="*/ 3289421 h 3479920"/>
                <a:gd name="connsiteX26" fmla="*/ 505920 w 4617700"/>
                <a:gd name="connsiteY26" fmla="*/ 3289421 h 3479920"/>
                <a:gd name="connsiteX27" fmla="*/ 505920 w 4617700"/>
                <a:gd name="connsiteY27" fmla="*/ 2430228 h 3479920"/>
                <a:gd name="connsiteX28" fmla="*/ 571471 w 4617700"/>
                <a:gd name="connsiteY28" fmla="*/ 2364677 h 3479920"/>
                <a:gd name="connsiteX29" fmla="*/ 1038425 w 4617700"/>
                <a:gd name="connsiteY29" fmla="*/ 2364677 h 3479920"/>
                <a:gd name="connsiteX30" fmla="*/ 1103976 w 4617700"/>
                <a:gd name="connsiteY30" fmla="*/ 2430228 h 3479920"/>
                <a:gd name="connsiteX31" fmla="*/ 1103976 w 4617700"/>
                <a:gd name="connsiteY31" fmla="*/ 3289421 h 3479920"/>
                <a:gd name="connsiteX32" fmla="*/ 2613508 w 4617700"/>
                <a:gd name="connsiteY32" fmla="*/ 3289421 h 3479920"/>
                <a:gd name="connsiteX33" fmla="*/ 2015452 w 4617700"/>
                <a:gd name="connsiteY33" fmla="*/ 3289421 h 3479920"/>
                <a:gd name="connsiteX34" fmla="*/ 2015452 w 4617700"/>
                <a:gd name="connsiteY34" fmla="*/ 1630404 h 3479920"/>
                <a:gd name="connsiteX35" fmla="*/ 2081003 w 4617700"/>
                <a:gd name="connsiteY35" fmla="*/ 1564853 h 3479920"/>
                <a:gd name="connsiteX36" fmla="*/ 2547957 w 4617700"/>
                <a:gd name="connsiteY36" fmla="*/ 1564853 h 3479920"/>
                <a:gd name="connsiteX37" fmla="*/ 2613508 w 4617700"/>
                <a:gd name="connsiteY37" fmla="*/ 1630404 h 3479920"/>
                <a:gd name="connsiteX38" fmla="*/ 2613508 w 4617700"/>
                <a:gd name="connsiteY38" fmla="*/ 3289421 h 3479920"/>
                <a:gd name="connsiteX39" fmla="*/ 4123039 w 4617700"/>
                <a:gd name="connsiteY39" fmla="*/ 3289421 h 3479920"/>
                <a:gd name="connsiteX40" fmla="*/ 3524984 w 4617700"/>
                <a:gd name="connsiteY40" fmla="*/ 3289421 h 3479920"/>
                <a:gd name="connsiteX41" fmla="*/ 3524984 w 4617700"/>
                <a:gd name="connsiteY41" fmla="*/ 256051 h 3479920"/>
                <a:gd name="connsiteX42" fmla="*/ 3590535 w 4617700"/>
                <a:gd name="connsiteY42" fmla="*/ 190500 h 3479920"/>
                <a:gd name="connsiteX43" fmla="*/ 4057488 w 4617700"/>
                <a:gd name="connsiteY43" fmla="*/ 190500 h 3479920"/>
                <a:gd name="connsiteX44" fmla="*/ 4123039 w 4617700"/>
                <a:gd name="connsiteY44" fmla="*/ 256051 h 3479920"/>
                <a:gd name="connsiteX45" fmla="*/ 4123039 w 4617700"/>
                <a:gd name="connsiteY45" fmla="*/ 3289421 h 34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17700" h="3479920">
                  <a:moveTo>
                    <a:pt x="4522451" y="3289421"/>
                  </a:moveTo>
                  <a:lnTo>
                    <a:pt x="4313539" y="3289421"/>
                  </a:lnTo>
                  <a:lnTo>
                    <a:pt x="4313539" y="256051"/>
                  </a:lnTo>
                  <a:cubicBezTo>
                    <a:pt x="4313539" y="114862"/>
                    <a:pt x="4198668" y="0"/>
                    <a:pt x="4057488" y="0"/>
                  </a:cubicBezTo>
                  <a:lnTo>
                    <a:pt x="3590535" y="0"/>
                  </a:lnTo>
                  <a:cubicBezTo>
                    <a:pt x="3449346" y="0"/>
                    <a:pt x="3334484" y="114871"/>
                    <a:pt x="3334484" y="256051"/>
                  </a:cubicBezTo>
                  <a:lnTo>
                    <a:pt x="3334484" y="3289421"/>
                  </a:lnTo>
                  <a:lnTo>
                    <a:pt x="2804017" y="3289421"/>
                  </a:lnTo>
                  <a:lnTo>
                    <a:pt x="2804017" y="1630404"/>
                  </a:lnTo>
                  <a:cubicBezTo>
                    <a:pt x="2804017" y="1489215"/>
                    <a:pt x="2689155" y="1374353"/>
                    <a:pt x="2547966" y="1374353"/>
                  </a:cubicBezTo>
                  <a:lnTo>
                    <a:pt x="2081013" y="1374353"/>
                  </a:lnTo>
                  <a:cubicBezTo>
                    <a:pt x="1939824" y="1374353"/>
                    <a:pt x="1824961" y="1489224"/>
                    <a:pt x="1824961" y="1630404"/>
                  </a:cubicBezTo>
                  <a:lnTo>
                    <a:pt x="1824961" y="3289421"/>
                  </a:lnTo>
                  <a:lnTo>
                    <a:pt x="1294495" y="3289421"/>
                  </a:lnTo>
                  <a:lnTo>
                    <a:pt x="1294495" y="2430228"/>
                  </a:lnTo>
                  <a:cubicBezTo>
                    <a:pt x="1294495" y="2289038"/>
                    <a:pt x="1179624" y="2174177"/>
                    <a:pt x="1038444" y="2174177"/>
                  </a:cubicBezTo>
                  <a:lnTo>
                    <a:pt x="571481" y="2174177"/>
                  </a:lnTo>
                  <a:cubicBezTo>
                    <a:pt x="430292" y="2174177"/>
                    <a:pt x="315430" y="2289048"/>
                    <a:pt x="315430" y="2430228"/>
                  </a:cubicBezTo>
                  <a:lnTo>
                    <a:pt x="315430" y="3289421"/>
                  </a:lnTo>
                  <a:lnTo>
                    <a:pt x="95250" y="3289421"/>
                  </a:lnTo>
                  <a:cubicBezTo>
                    <a:pt x="42643" y="3289421"/>
                    <a:pt x="0" y="3332064"/>
                    <a:pt x="0" y="3384671"/>
                  </a:cubicBezTo>
                  <a:cubicBezTo>
                    <a:pt x="0" y="3437277"/>
                    <a:pt x="42643" y="3479921"/>
                    <a:pt x="95250" y="3479921"/>
                  </a:cubicBezTo>
                  <a:lnTo>
                    <a:pt x="4522451" y="3479921"/>
                  </a:lnTo>
                  <a:cubicBezTo>
                    <a:pt x="4575058" y="3479921"/>
                    <a:pt x="4617701" y="3437277"/>
                    <a:pt x="4617701" y="3384671"/>
                  </a:cubicBezTo>
                  <a:cubicBezTo>
                    <a:pt x="4617701" y="3332064"/>
                    <a:pt x="4575058" y="3289421"/>
                    <a:pt x="4522451" y="3289421"/>
                  </a:cubicBezTo>
                  <a:close/>
                  <a:moveTo>
                    <a:pt x="1103976" y="3289421"/>
                  </a:moveTo>
                  <a:lnTo>
                    <a:pt x="505920" y="3289421"/>
                  </a:lnTo>
                  <a:lnTo>
                    <a:pt x="505920" y="2430228"/>
                  </a:lnTo>
                  <a:cubicBezTo>
                    <a:pt x="505920" y="2394080"/>
                    <a:pt x="535324" y="2364677"/>
                    <a:pt x="571471" y="2364677"/>
                  </a:cubicBezTo>
                  <a:lnTo>
                    <a:pt x="1038425" y="2364677"/>
                  </a:lnTo>
                  <a:cubicBezTo>
                    <a:pt x="1074572" y="2364677"/>
                    <a:pt x="1103976" y="2394080"/>
                    <a:pt x="1103976" y="2430228"/>
                  </a:cubicBezTo>
                  <a:lnTo>
                    <a:pt x="1103976" y="3289421"/>
                  </a:lnTo>
                  <a:close/>
                  <a:moveTo>
                    <a:pt x="2613508" y="3289421"/>
                  </a:moveTo>
                  <a:lnTo>
                    <a:pt x="2015452" y="3289421"/>
                  </a:lnTo>
                  <a:lnTo>
                    <a:pt x="2015452" y="1630404"/>
                  </a:lnTo>
                  <a:cubicBezTo>
                    <a:pt x="2015452" y="1594256"/>
                    <a:pt x="2044856" y="1564853"/>
                    <a:pt x="2081003" y="1564853"/>
                  </a:cubicBezTo>
                  <a:lnTo>
                    <a:pt x="2547957" y="1564853"/>
                  </a:lnTo>
                  <a:cubicBezTo>
                    <a:pt x="2584095" y="1564853"/>
                    <a:pt x="2613508" y="1594256"/>
                    <a:pt x="2613508" y="1630404"/>
                  </a:cubicBezTo>
                  <a:lnTo>
                    <a:pt x="2613508" y="3289421"/>
                  </a:lnTo>
                  <a:close/>
                  <a:moveTo>
                    <a:pt x="4123039" y="3289421"/>
                  </a:moveTo>
                  <a:lnTo>
                    <a:pt x="3524984" y="3289421"/>
                  </a:lnTo>
                  <a:lnTo>
                    <a:pt x="3524984" y="256051"/>
                  </a:lnTo>
                  <a:cubicBezTo>
                    <a:pt x="3524984" y="219904"/>
                    <a:pt x="3554387" y="190500"/>
                    <a:pt x="3590535" y="190500"/>
                  </a:cubicBezTo>
                  <a:lnTo>
                    <a:pt x="4057488" y="190500"/>
                  </a:lnTo>
                  <a:cubicBezTo>
                    <a:pt x="4093636" y="190500"/>
                    <a:pt x="4123039" y="219904"/>
                    <a:pt x="4123039" y="256051"/>
                  </a:cubicBezTo>
                  <a:lnTo>
                    <a:pt x="4123039" y="3289421"/>
                  </a:lnTo>
                  <a:close/>
                </a:path>
              </a:pathLst>
            </a:custGeom>
            <a:grpFill/>
            <a:ln w="9525"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E4426EB9-C1D2-40AB-9101-A0DFE11054C7}"/>
                </a:ext>
              </a:extLst>
            </p:cNvPr>
            <p:cNvSpPr/>
            <p:nvPr/>
          </p:nvSpPr>
          <p:spPr>
            <a:xfrm>
              <a:off x="4603873" y="990600"/>
              <a:ext cx="3496815" cy="2651931"/>
            </a:xfrm>
            <a:custGeom>
              <a:avLst/>
              <a:gdLst>
                <a:gd name="connsiteX0" fmla="*/ 3496587 w 3496815"/>
                <a:gd name="connsiteY0" fmla="*/ 100165 h 2651931"/>
                <a:gd name="connsiteX1" fmla="*/ 3468926 w 3496815"/>
                <a:gd name="connsiteY1" fmla="*/ 27889 h 2651931"/>
                <a:gd name="connsiteX2" fmla="*/ 3396651 w 3496815"/>
                <a:gd name="connsiteY2" fmla="*/ 229 h 2651931"/>
                <a:gd name="connsiteX3" fmla="*/ 3392041 w 3496815"/>
                <a:gd name="connsiteY3" fmla="*/ 0 h 2651931"/>
                <a:gd name="connsiteX4" fmla="*/ 2815778 w 3496815"/>
                <a:gd name="connsiteY4" fmla="*/ 0 h 2651931"/>
                <a:gd name="connsiteX5" fmla="*/ 2720528 w 3496815"/>
                <a:gd name="connsiteY5" fmla="*/ 95250 h 2651931"/>
                <a:gd name="connsiteX6" fmla="*/ 2815778 w 3496815"/>
                <a:gd name="connsiteY6" fmla="*/ 190500 h 2651931"/>
                <a:gd name="connsiteX7" fmla="*/ 3171604 w 3496815"/>
                <a:gd name="connsiteY7" fmla="*/ 190500 h 2651931"/>
                <a:gd name="connsiteX8" fmla="*/ 2229991 w 3496815"/>
                <a:gd name="connsiteY8" fmla="*/ 1132123 h 2651931"/>
                <a:gd name="connsiteX9" fmla="*/ 1874899 w 3496815"/>
                <a:gd name="connsiteY9" fmla="*/ 777031 h 2651931"/>
                <a:gd name="connsiteX10" fmla="*/ 1807547 w 3496815"/>
                <a:gd name="connsiteY10" fmla="*/ 749132 h 2651931"/>
                <a:gd name="connsiteX11" fmla="*/ 1740196 w 3496815"/>
                <a:gd name="connsiteY11" fmla="*/ 777031 h 2651931"/>
                <a:gd name="connsiteX12" fmla="*/ 27896 w 3496815"/>
                <a:gd name="connsiteY12" fmla="*/ 2489340 h 2651931"/>
                <a:gd name="connsiteX13" fmla="*/ 27896 w 3496815"/>
                <a:gd name="connsiteY13" fmla="*/ 2624052 h 2651931"/>
                <a:gd name="connsiteX14" fmla="*/ 95248 w 3496815"/>
                <a:gd name="connsiteY14" fmla="*/ 2651932 h 2651931"/>
                <a:gd name="connsiteX15" fmla="*/ 162599 w 3496815"/>
                <a:gd name="connsiteY15" fmla="*/ 2624033 h 2651931"/>
                <a:gd name="connsiteX16" fmla="*/ 1807547 w 3496815"/>
                <a:gd name="connsiteY16" fmla="*/ 979075 h 2651931"/>
                <a:gd name="connsiteX17" fmla="*/ 2162639 w 3496815"/>
                <a:gd name="connsiteY17" fmla="*/ 1334167 h 2651931"/>
                <a:gd name="connsiteX18" fmla="*/ 2297351 w 3496815"/>
                <a:gd name="connsiteY18" fmla="*/ 1334167 h 2651931"/>
                <a:gd name="connsiteX19" fmla="*/ 3306316 w 3496815"/>
                <a:gd name="connsiteY19" fmla="*/ 325212 h 2651931"/>
                <a:gd name="connsiteX20" fmla="*/ 3306316 w 3496815"/>
                <a:gd name="connsiteY20" fmla="*/ 647252 h 2651931"/>
                <a:gd name="connsiteX21" fmla="*/ 3401566 w 3496815"/>
                <a:gd name="connsiteY21" fmla="*/ 742502 h 2651931"/>
                <a:gd name="connsiteX22" fmla="*/ 3496816 w 3496815"/>
                <a:gd name="connsiteY22" fmla="*/ 647252 h 2651931"/>
                <a:gd name="connsiteX23" fmla="*/ 3496816 w 3496815"/>
                <a:gd name="connsiteY23" fmla="*/ 104775 h 2651931"/>
                <a:gd name="connsiteX24" fmla="*/ 3496587 w 3496815"/>
                <a:gd name="connsiteY24" fmla="*/ 100165 h 26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815" h="2651931">
                  <a:moveTo>
                    <a:pt x="3496587" y="100165"/>
                  </a:moveTo>
                  <a:cubicBezTo>
                    <a:pt x="3497921" y="74171"/>
                    <a:pt x="3488777" y="47739"/>
                    <a:pt x="3468926" y="27889"/>
                  </a:cubicBezTo>
                  <a:cubicBezTo>
                    <a:pt x="3449077" y="8039"/>
                    <a:pt x="3422644" y="-1114"/>
                    <a:pt x="3396651" y="229"/>
                  </a:cubicBezTo>
                  <a:cubicBezTo>
                    <a:pt x="3395117" y="162"/>
                    <a:pt x="3393603" y="0"/>
                    <a:pt x="3392041" y="0"/>
                  </a:cubicBezTo>
                  <a:lnTo>
                    <a:pt x="2815778" y="0"/>
                  </a:lnTo>
                  <a:cubicBezTo>
                    <a:pt x="2763172" y="0"/>
                    <a:pt x="2720528" y="42643"/>
                    <a:pt x="2720528" y="95250"/>
                  </a:cubicBezTo>
                  <a:cubicBezTo>
                    <a:pt x="2720528" y="147857"/>
                    <a:pt x="2763172" y="190500"/>
                    <a:pt x="2815778" y="190500"/>
                  </a:cubicBezTo>
                  <a:lnTo>
                    <a:pt x="3171604" y="190500"/>
                  </a:lnTo>
                  <a:lnTo>
                    <a:pt x="2229991" y="1132123"/>
                  </a:lnTo>
                  <a:lnTo>
                    <a:pt x="1874899" y="777031"/>
                  </a:lnTo>
                  <a:cubicBezTo>
                    <a:pt x="1857039" y="759171"/>
                    <a:pt x="1832808" y="749132"/>
                    <a:pt x="1807547" y="749132"/>
                  </a:cubicBezTo>
                  <a:cubicBezTo>
                    <a:pt x="1782287" y="749132"/>
                    <a:pt x="1758056" y="759171"/>
                    <a:pt x="1740196" y="777031"/>
                  </a:cubicBezTo>
                  <a:lnTo>
                    <a:pt x="27896" y="2489340"/>
                  </a:lnTo>
                  <a:cubicBezTo>
                    <a:pt x="-9299" y="2526535"/>
                    <a:pt x="-9299" y="2586847"/>
                    <a:pt x="27896" y="2624052"/>
                  </a:cubicBezTo>
                  <a:cubicBezTo>
                    <a:pt x="46499" y="2642635"/>
                    <a:pt x="70873" y="2651932"/>
                    <a:pt x="95248" y="2651932"/>
                  </a:cubicBezTo>
                  <a:cubicBezTo>
                    <a:pt x="119622" y="2651932"/>
                    <a:pt x="144006" y="2642635"/>
                    <a:pt x="162599" y="2624033"/>
                  </a:cubicBezTo>
                  <a:lnTo>
                    <a:pt x="1807547" y="979075"/>
                  </a:lnTo>
                  <a:lnTo>
                    <a:pt x="2162639" y="1334167"/>
                  </a:lnTo>
                  <a:cubicBezTo>
                    <a:pt x="2199834" y="1371362"/>
                    <a:pt x="2260147" y="1371362"/>
                    <a:pt x="2297351" y="1334167"/>
                  </a:cubicBezTo>
                  <a:lnTo>
                    <a:pt x="3306316" y="325212"/>
                  </a:lnTo>
                  <a:lnTo>
                    <a:pt x="3306316" y="647252"/>
                  </a:lnTo>
                  <a:cubicBezTo>
                    <a:pt x="3306316" y="699859"/>
                    <a:pt x="3348959" y="742502"/>
                    <a:pt x="3401566" y="742502"/>
                  </a:cubicBezTo>
                  <a:cubicBezTo>
                    <a:pt x="3454172" y="742502"/>
                    <a:pt x="3496816" y="699859"/>
                    <a:pt x="3496816" y="647252"/>
                  </a:cubicBezTo>
                  <a:lnTo>
                    <a:pt x="3496816" y="104775"/>
                  </a:lnTo>
                  <a:cubicBezTo>
                    <a:pt x="3496816" y="103222"/>
                    <a:pt x="3496654" y="101708"/>
                    <a:pt x="3496587" y="100165"/>
                  </a:cubicBezTo>
                  <a:close/>
                </a:path>
              </a:pathLst>
            </a:custGeom>
            <a:grpFill/>
            <a:ln w="9525"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5BC5E54D-0132-4F76-839A-4EE9AF09C39C}"/>
                </a:ext>
              </a:extLst>
            </p:cNvPr>
            <p:cNvSpPr/>
            <p:nvPr/>
          </p:nvSpPr>
          <p:spPr>
            <a:xfrm>
              <a:off x="4282821" y="3784377"/>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pt-BR"/>
            </a:p>
          </p:txBody>
        </p:sp>
      </p:grpSp>
      <p:sp>
        <p:nvSpPr>
          <p:cNvPr id="22" name="Título 1">
            <a:extLst>
              <a:ext uri="{FF2B5EF4-FFF2-40B4-BE49-F238E27FC236}">
                <a16:creationId xmlns:a16="http://schemas.microsoft.com/office/drawing/2014/main" id="{04D1AEE6-0806-4D77-95B4-B2C169EF14D1}"/>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financeiros</a:t>
            </a:r>
            <a:endParaRPr lang="pt-BR" sz="2400" b="1" dirty="0">
              <a:latin typeface="Arial" panose="020B0604020202020204" pitchFamily="34" charset="0"/>
              <a:cs typeface="Arial" panose="020B0604020202020204" pitchFamily="34" charset="0"/>
            </a:endParaRPr>
          </a:p>
        </p:txBody>
      </p:sp>
      <p:sp>
        <p:nvSpPr>
          <p:cNvPr id="23" name="Retângulo 22">
            <a:extLst>
              <a:ext uri="{FF2B5EF4-FFF2-40B4-BE49-F238E27FC236}">
                <a16:creationId xmlns:a16="http://schemas.microsoft.com/office/drawing/2014/main" id="{B7B3B88F-909A-4C48-800C-AEA3BF0D865A}"/>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5" name="Imagem 24">
            <a:extLst>
              <a:ext uri="{FF2B5EF4-FFF2-40B4-BE49-F238E27FC236}">
                <a16:creationId xmlns:a16="http://schemas.microsoft.com/office/drawing/2014/main" id="{9A479C60-1F42-4B4C-87A1-29267526E7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2572" y="1271392"/>
            <a:ext cx="7713778" cy="5163118"/>
          </a:xfrm>
          <a:prstGeom prst="rect">
            <a:avLst/>
          </a:prstGeom>
        </p:spPr>
      </p:pic>
      <p:sp>
        <p:nvSpPr>
          <p:cNvPr id="26" name="Retângulo: Cantos Arredondados 25">
            <a:extLst>
              <a:ext uri="{FF2B5EF4-FFF2-40B4-BE49-F238E27FC236}">
                <a16:creationId xmlns:a16="http://schemas.microsoft.com/office/drawing/2014/main" id="{40D85158-32B7-4AB8-9232-BEE17A137DF2}"/>
              </a:ext>
            </a:extLst>
          </p:cNvPr>
          <p:cNvSpPr/>
          <p:nvPr/>
        </p:nvSpPr>
        <p:spPr>
          <a:xfrm>
            <a:off x="9010885" y="1271391"/>
            <a:ext cx="2860835" cy="5163117"/>
          </a:xfrm>
          <a:prstGeom prst="roundRect">
            <a:avLst>
              <a:gd name="adj" fmla="val 817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lnSpc>
                <a:spcPct val="150000"/>
              </a:lnSpc>
              <a:spcAft>
                <a:spcPts val="600"/>
              </a:spcAft>
            </a:pPr>
            <a:r>
              <a:rPr lang="pt-BR" sz="1400" dirty="0">
                <a:solidFill>
                  <a:srgbClr val="FFFFFF"/>
                </a:solidFill>
                <a:latin typeface="Arial" panose="020B0604020202020204" pitchFamily="34" charset="0"/>
                <a:cs typeface="Arial" panose="020B0604020202020204" pitchFamily="34" charset="0"/>
              </a:rPr>
              <a:t>Valores estimados a partir da sugestão de fornecedores (equipamentos e mobiliário)</a:t>
            </a:r>
          </a:p>
          <a:p>
            <a:pPr>
              <a:lnSpc>
                <a:spcPct val="150000"/>
              </a:lnSpc>
              <a:spcAft>
                <a:spcPts val="600"/>
              </a:spcAft>
            </a:pPr>
            <a:endParaRPr lang="pt-BR" sz="1400" b="1" dirty="0">
              <a:solidFill>
                <a:srgbClr val="FFFFFF"/>
              </a:solidFill>
              <a:latin typeface="Arial" panose="020B0604020202020204" pitchFamily="34" charset="0"/>
              <a:cs typeface="Arial" panose="020B0604020202020204" pitchFamily="34" charset="0"/>
            </a:endParaRPr>
          </a:p>
          <a:p>
            <a:pPr>
              <a:lnSpc>
                <a:spcPct val="150000"/>
              </a:lnSpc>
              <a:spcAft>
                <a:spcPts val="600"/>
              </a:spcAft>
            </a:pPr>
            <a:r>
              <a:rPr lang="pt-BR" sz="1400" b="1" dirty="0">
                <a:solidFill>
                  <a:srgbClr val="FFFFFF"/>
                </a:solidFill>
                <a:latin typeface="Arial" panose="020B0604020202020204" pitchFamily="34" charset="0"/>
                <a:cs typeface="Arial" panose="020B0604020202020204" pitchFamily="34" charset="0"/>
              </a:rPr>
              <a:t>Total: R$ 3,536 milhões</a:t>
            </a:r>
          </a:p>
          <a:p>
            <a:pPr>
              <a:lnSpc>
                <a:spcPct val="150000"/>
              </a:lnSpc>
              <a:spcAft>
                <a:spcPts val="600"/>
              </a:spcAft>
            </a:pPr>
            <a:r>
              <a:rPr lang="pt-BR" sz="1400" dirty="0">
                <a:solidFill>
                  <a:srgbClr val="FFFFFF"/>
                </a:solidFill>
                <a:latin typeface="Arial" panose="020B0604020202020204" pitchFamily="34" charset="0"/>
                <a:cs typeface="Arial" panose="020B0604020202020204" pitchFamily="34" charset="0"/>
              </a:rPr>
              <a:t>- Ajuste 15% (câmbio)</a:t>
            </a:r>
          </a:p>
          <a:p>
            <a:pPr>
              <a:lnSpc>
                <a:spcPct val="150000"/>
              </a:lnSpc>
              <a:spcAft>
                <a:spcPts val="600"/>
              </a:spcAft>
            </a:pPr>
            <a:r>
              <a:rPr lang="pt-BR" sz="1400" dirty="0">
                <a:solidFill>
                  <a:srgbClr val="FFFFFF"/>
                </a:solidFill>
                <a:latin typeface="Arial" panose="020B0604020202020204" pitchFamily="34" charset="0"/>
                <a:cs typeface="Arial" panose="020B0604020202020204" pitchFamily="34" charset="0"/>
              </a:rPr>
              <a:t>- R$ 0,530 milhões</a:t>
            </a:r>
          </a:p>
          <a:p>
            <a:pPr>
              <a:lnSpc>
                <a:spcPct val="150000"/>
              </a:lnSpc>
              <a:spcAft>
                <a:spcPts val="600"/>
              </a:spcAft>
            </a:pPr>
            <a:endParaRPr lang="pt-BR" sz="1400" b="1" dirty="0">
              <a:solidFill>
                <a:srgbClr val="FFFFFF"/>
              </a:solidFill>
              <a:latin typeface="Arial" panose="020B0604020202020204" pitchFamily="34" charset="0"/>
              <a:cs typeface="Arial" panose="020B0604020202020204" pitchFamily="34" charset="0"/>
            </a:endParaRPr>
          </a:p>
          <a:p>
            <a:pPr>
              <a:lnSpc>
                <a:spcPct val="150000"/>
              </a:lnSpc>
              <a:spcAft>
                <a:spcPts val="600"/>
              </a:spcAft>
            </a:pPr>
            <a:r>
              <a:rPr lang="pt-BR" sz="1400" b="1" dirty="0">
                <a:solidFill>
                  <a:srgbClr val="FFFFFF"/>
                </a:solidFill>
                <a:latin typeface="Arial" panose="020B0604020202020204" pitchFamily="34" charset="0"/>
                <a:cs typeface="Arial" panose="020B0604020202020204" pitchFamily="34" charset="0"/>
              </a:rPr>
              <a:t>Total ajustado aproximado:</a:t>
            </a:r>
          </a:p>
          <a:p>
            <a:pPr>
              <a:lnSpc>
                <a:spcPct val="150000"/>
              </a:lnSpc>
              <a:spcAft>
                <a:spcPts val="600"/>
              </a:spcAft>
            </a:pPr>
            <a:r>
              <a:rPr lang="pt-BR" sz="2400" b="1" dirty="0">
                <a:solidFill>
                  <a:srgbClr val="FFFFFF"/>
                </a:solidFill>
                <a:latin typeface="Arial" panose="020B0604020202020204" pitchFamily="34" charset="0"/>
                <a:cs typeface="Arial" panose="020B0604020202020204" pitchFamily="34" charset="0"/>
              </a:rPr>
              <a:t>R$ 4 milhões</a:t>
            </a:r>
          </a:p>
        </p:txBody>
      </p:sp>
    </p:spTree>
    <p:extLst>
      <p:ext uri="{BB962C8B-B14F-4D97-AF65-F5344CB8AC3E}">
        <p14:creationId xmlns:p14="http://schemas.microsoft.com/office/powerpoint/2010/main" val="2829322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m 29">
            <a:extLst>
              <a:ext uri="{FF2B5EF4-FFF2-40B4-BE49-F238E27FC236}">
                <a16:creationId xmlns:a16="http://schemas.microsoft.com/office/drawing/2014/main" id="{3A58A011-A1CE-4CB4-938D-3DF8440BB5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5" name="Retângulo: Cantos Arredondados 24">
            <a:extLst>
              <a:ext uri="{FF2B5EF4-FFF2-40B4-BE49-F238E27FC236}">
                <a16:creationId xmlns:a16="http://schemas.microsoft.com/office/drawing/2014/main" id="{730DEC0A-9D74-4BE1-A845-3F6DB8734100}"/>
              </a:ext>
            </a:extLst>
          </p:cNvPr>
          <p:cNvSpPr/>
          <p:nvPr/>
        </p:nvSpPr>
        <p:spPr>
          <a:xfrm>
            <a:off x="1314450" y="2221598"/>
            <a:ext cx="10064750" cy="3816345"/>
          </a:xfrm>
          <a:prstGeom prst="roundRect">
            <a:avLst>
              <a:gd name="adj" fmla="val 817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 Acessibilidade, conforto ambiental, adequação tecnológica, etc.</a:t>
            </a: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- 30 salas de aula padrão: 50 alunos </a:t>
            </a: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- 4 Laboratórios Gerais de Informática: 25 estações de trabalho</a:t>
            </a: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 Número de servidores </a:t>
            </a: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 Estimativa de 15 docentes/curso e 30 técnico-administrativos para a unidade:</a:t>
            </a: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 Mobiliário, equipamentos informática e demais equipamentos (R$ 5 mil/servidor)</a:t>
            </a:r>
            <a:endParaRPr lang="pt-BR" dirty="0">
              <a:solidFill>
                <a:schemeClr val="tx1"/>
              </a:solidFill>
              <a:latin typeface="Arial" panose="020B0604020202020204" pitchFamily="34" charset="0"/>
              <a:cs typeface="Arial" panose="020B0604020202020204" pitchFamily="34" charset="0"/>
            </a:endParaRPr>
          </a:p>
        </p:txBody>
      </p:sp>
      <p:sp>
        <p:nvSpPr>
          <p:cNvPr id="26" name="Retângulo: Cantos Arredondados 25">
            <a:extLst>
              <a:ext uri="{FF2B5EF4-FFF2-40B4-BE49-F238E27FC236}">
                <a16:creationId xmlns:a16="http://schemas.microsoft.com/office/drawing/2014/main" id="{C76E19DE-DDE3-4EC3-A18C-ECF97F80249A}"/>
              </a:ext>
            </a:extLst>
          </p:cNvPr>
          <p:cNvSpPr/>
          <p:nvPr/>
        </p:nvSpPr>
        <p:spPr>
          <a:xfrm>
            <a:off x="2091196" y="1702012"/>
            <a:ext cx="4919204"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Estimativa de investimentos: estrutura educacional e administrativa </a:t>
            </a:r>
          </a:p>
        </p:txBody>
      </p:sp>
      <p:sp>
        <p:nvSpPr>
          <p:cNvPr id="13" name="Elipse 12">
            <a:extLst>
              <a:ext uri="{FF2B5EF4-FFF2-40B4-BE49-F238E27FC236}">
                <a16:creationId xmlns:a16="http://schemas.microsoft.com/office/drawing/2014/main" id="{727C448D-59FE-4743-AF99-196F392A4C10}"/>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4" name="Gráfico 24">
            <a:extLst>
              <a:ext uri="{FF2B5EF4-FFF2-40B4-BE49-F238E27FC236}">
                <a16:creationId xmlns:a16="http://schemas.microsoft.com/office/drawing/2014/main" id="{E02F8556-789E-44E5-BCFE-ACCDF9D2576A}"/>
              </a:ext>
            </a:extLst>
          </p:cNvPr>
          <p:cNvGrpSpPr/>
          <p:nvPr/>
        </p:nvGrpSpPr>
        <p:grpSpPr>
          <a:xfrm>
            <a:off x="300038" y="661987"/>
            <a:ext cx="762000" cy="762000"/>
            <a:chOff x="3657600" y="990600"/>
            <a:chExt cx="4876800" cy="4876800"/>
          </a:xfrm>
          <a:solidFill>
            <a:schemeClr val="tx1"/>
          </a:solidFill>
        </p:grpSpPr>
        <p:sp>
          <p:nvSpPr>
            <p:cNvPr id="15" name="Forma Livre: Forma 14">
              <a:extLst>
                <a:ext uri="{FF2B5EF4-FFF2-40B4-BE49-F238E27FC236}">
                  <a16:creationId xmlns:a16="http://schemas.microsoft.com/office/drawing/2014/main" id="{4DE44301-165C-407B-9CE4-A6D8B9A5AF94}"/>
                </a:ext>
              </a:extLst>
            </p:cNvPr>
            <p:cNvSpPr/>
            <p:nvPr/>
          </p:nvSpPr>
          <p:spPr>
            <a:xfrm>
              <a:off x="3787149" y="2387479"/>
              <a:ext cx="4617700" cy="3479920"/>
            </a:xfrm>
            <a:custGeom>
              <a:avLst/>
              <a:gdLst>
                <a:gd name="connsiteX0" fmla="*/ 4522451 w 4617700"/>
                <a:gd name="connsiteY0" fmla="*/ 3289421 h 3479920"/>
                <a:gd name="connsiteX1" fmla="*/ 4313539 w 4617700"/>
                <a:gd name="connsiteY1" fmla="*/ 3289421 h 3479920"/>
                <a:gd name="connsiteX2" fmla="*/ 4313539 w 4617700"/>
                <a:gd name="connsiteY2" fmla="*/ 256051 h 3479920"/>
                <a:gd name="connsiteX3" fmla="*/ 4057488 w 4617700"/>
                <a:gd name="connsiteY3" fmla="*/ 0 h 3479920"/>
                <a:gd name="connsiteX4" fmla="*/ 3590535 w 4617700"/>
                <a:gd name="connsiteY4" fmla="*/ 0 h 3479920"/>
                <a:gd name="connsiteX5" fmla="*/ 3334484 w 4617700"/>
                <a:gd name="connsiteY5" fmla="*/ 256051 h 3479920"/>
                <a:gd name="connsiteX6" fmla="*/ 3334484 w 4617700"/>
                <a:gd name="connsiteY6" fmla="*/ 3289421 h 3479920"/>
                <a:gd name="connsiteX7" fmla="*/ 2804017 w 4617700"/>
                <a:gd name="connsiteY7" fmla="*/ 3289421 h 3479920"/>
                <a:gd name="connsiteX8" fmla="*/ 2804017 w 4617700"/>
                <a:gd name="connsiteY8" fmla="*/ 1630404 h 3479920"/>
                <a:gd name="connsiteX9" fmla="*/ 2547966 w 4617700"/>
                <a:gd name="connsiteY9" fmla="*/ 1374353 h 3479920"/>
                <a:gd name="connsiteX10" fmla="*/ 2081013 w 4617700"/>
                <a:gd name="connsiteY10" fmla="*/ 1374353 h 3479920"/>
                <a:gd name="connsiteX11" fmla="*/ 1824961 w 4617700"/>
                <a:gd name="connsiteY11" fmla="*/ 1630404 h 3479920"/>
                <a:gd name="connsiteX12" fmla="*/ 1824961 w 4617700"/>
                <a:gd name="connsiteY12" fmla="*/ 3289421 h 3479920"/>
                <a:gd name="connsiteX13" fmla="*/ 1294495 w 4617700"/>
                <a:gd name="connsiteY13" fmla="*/ 3289421 h 3479920"/>
                <a:gd name="connsiteX14" fmla="*/ 1294495 w 4617700"/>
                <a:gd name="connsiteY14" fmla="*/ 2430228 h 3479920"/>
                <a:gd name="connsiteX15" fmla="*/ 1038444 w 4617700"/>
                <a:gd name="connsiteY15" fmla="*/ 2174177 h 3479920"/>
                <a:gd name="connsiteX16" fmla="*/ 571481 w 4617700"/>
                <a:gd name="connsiteY16" fmla="*/ 2174177 h 3479920"/>
                <a:gd name="connsiteX17" fmla="*/ 315430 w 4617700"/>
                <a:gd name="connsiteY17" fmla="*/ 2430228 h 3479920"/>
                <a:gd name="connsiteX18" fmla="*/ 315430 w 4617700"/>
                <a:gd name="connsiteY18" fmla="*/ 3289421 h 3479920"/>
                <a:gd name="connsiteX19" fmla="*/ 95250 w 4617700"/>
                <a:gd name="connsiteY19" fmla="*/ 3289421 h 3479920"/>
                <a:gd name="connsiteX20" fmla="*/ 0 w 4617700"/>
                <a:gd name="connsiteY20" fmla="*/ 3384671 h 3479920"/>
                <a:gd name="connsiteX21" fmla="*/ 95250 w 4617700"/>
                <a:gd name="connsiteY21" fmla="*/ 3479921 h 3479920"/>
                <a:gd name="connsiteX22" fmla="*/ 4522451 w 4617700"/>
                <a:gd name="connsiteY22" fmla="*/ 3479921 h 3479920"/>
                <a:gd name="connsiteX23" fmla="*/ 4617701 w 4617700"/>
                <a:gd name="connsiteY23" fmla="*/ 3384671 h 3479920"/>
                <a:gd name="connsiteX24" fmla="*/ 4522451 w 4617700"/>
                <a:gd name="connsiteY24" fmla="*/ 3289421 h 3479920"/>
                <a:gd name="connsiteX25" fmla="*/ 1103976 w 4617700"/>
                <a:gd name="connsiteY25" fmla="*/ 3289421 h 3479920"/>
                <a:gd name="connsiteX26" fmla="*/ 505920 w 4617700"/>
                <a:gd name="connsiteY26" fmla="*/ 3289421 h 3479920"/>
                <a:gd name="connsiteX27" fmla="*/ 505920 w 4617700"/>
                <a:gd name="connsiteY27" fmla="*/ 2430228 h 3479920"/>
                <a:gd name="connsiteX28" fmla="*/ 571471 w 4617700"/>
                <a:gd name="connsiteY28" fmla="*/ 2364677 h 3479920"/>
                <a:gd name="connsiteX29" fmla="*/ 1038425 w 4617700"/>
                <a:gd name="connsiteY29" fmla="*/ 2364677 h 3479920"/>
                <a:gd name="connsiteX30" fmla="*/ 1103976 w 4617700"/>
                <a:gd name="connsiteY30" fmla="*/ 2430228 h 3479920"/>
                <a:gd name="connsiteX31" fmla="*/ 1103976 w 4617700"/>
                <a:gd name="connsiteY31" fmla="*/ 3289421 h 3479920"/>
                <a:gd name="connsiteX32" fmla="*/ 2613508 w 4617700"/>
                <a:gd name="connsiteY32" fmla="*/ 3289421 h 3479920"/>
                <a:gd name="connsiteX33" fmla="*/ 2015452 w 4617700"/>
                <a:gd name="connsiteY33" fmla="*/ 3289421 h 3479920"/>
                <a:gd name="connsiteX34" fmla="*/ 2015452 w 4617700"/>
                <a:gd name="connsiteY34" fmla="*/ 1630404 h 3479920"/>
                <a:gd name="connsiteX35" fmla="*/ 2081003 w 4617700"/>
                <a:gd name="connsiteY35" fmla="*/ 1564853 h 3479920"/>
                <a:gd name="connsiteX36" fmla="*/ 2547957 w 4617700"/>
                <a:gd name="connsiteY36" fmla="*/ 1564853 h 3479920"/>
                <a:gd name="connsiteX37" fmla="*/ 2613508 w 4617700"/>
                <a:gd name="connsiteY37" fmla="*/ 1630404 h 3479920"/>
                <a:gd name="connsiteX38" fmla="*/ 2613508 w 4617700"/>
                <a:gd name="connsiteY38" fmla="*/ 3289421 h 3479920"/>
                <a:gd name="connsiteX39" fmla="*/ 4123039 w 4617700"/>
                <a:gd name="connsiteY39" fmla="*/ 3289421 h 3479920"/>
                <a:gd name="connsiteX40" fmla="*/ 3524984 w 4617700"/>
                <a:gd name="connsiteY40" fmla="*/ 3289421 h 3479920"/>
                <a:gd name="connsiteX41" fmla="*/ 3524984 w 4617700"/>
                <a:gd name="connsiteY41" fmla="*/ 256051 h 3479920"/>
                <a:gd name="connsiteX42" fmla="*/ 3590535 w 4617700"/>
                <a:gd name="connsiteY42" fmla="*/ 190500 h 3479920"/>
                <a:gd name="connsiteX43" fmla="*/ 4057488 w 4617700"/>
                <a:gd name="connsiteY43" fmla="*/ 190500 h 3479920"/>
                <a:gd name="connsiteX44" fmla="*/ 4123039 w 4617700"/>
                <a:gd name="connsiteY44" fmla="*/ 256051 h 3479920"/>
                <a:gd name="connsiteX45" fmla="*/ 4123039 w 4617700"/>
                <a:gd name="connsiteY45" fmla="*/ 3289421 h 34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17700" h="3479920">
                  <a:moveTo>
                    <a:pt x="4522451" y="3289421"/>
                  </a:moveTo>
                  <a:lnTo>
                    <a:pt x="4313539" y="3289421"/>
                  </a:lnTo>
                  <a:lnTo>
                    <a:pt x="4313539" y="256051"/>
                  </a:lnTo>
                  <a:cubicBezTo>
                    <a:pt x="4313539" y="114862"/>
                    <a:pt x="4198668" y="0"/>
                    <a:pt x="4057488" y="0"/>
                  </a:cubicBezTo>
                  <a:lnTo>
                    <a:pt x="3590535" y="0"/>
                  </a:lnTo>
                  <a:cubicBezTo>
                    <a:pt x="3449346" y="0"/>
                    <a:pt x="3334484" y="114871"/>
                    <a:pt x="3334484" y="256051"/>
                  </a:cubicBezTo>
                  <a:lnTo>
                    <a:pt x="3334484" y="3289421"/>
                  </a:lnTo>
                  <a:lnTo>
                    <a:pt x="2804017" y="3289421"/>
                  </a:lnTo>
                  <a:lnTo>
                    <a:pt x="2804017" y="1630404"/>
                  </a:lnTo>
                  <a:cubicBezTo>
                    <a:pt x="2804017" y="1489215"/>
                    <a:pt x="2689155" y="1374353"/>
                    <a:pt x="2547966" y="1374353"/>
                  </a:cubicBezTo>
                  <a:lnTo>
                    <a:pt x="2081013" y="1374353"/>
                  </a:lnTo>
                  <a:cubicBezTo>
                    <a:pt x="1939824" y="1374353"/>
                    <a:pt x="1824961" y="1489224"/>
                    <a:pt x="1824961" y="1630404"/>
                  </a:cubicBezTo>
                  <a:lnTo>
                    <a:pt x="1824961" y="3289421"/>
                  </a:lnTo>
                  <a:lnTo>
                    <a:pt x="1294495" y="3289421"/>
                  </a:lnTo>
                  <a:lnTo>
                    <a:pt x="1294495" y="2430228"/>
                  </a:lnTo>
                  <a:cubicBezTo>
                    <a:pt x="1294495" y="2289038"/>
                    <a:pt x="1179624" y="2174177"/>
                    <a:pt x="1038444" y="2174177"/>
                  </a:cubicBezTo>
                  <a:lnTo>
                    <a:pt x="571481" y="2174177"/>
                  </a:lnTo>
                  <a:cubicBezTo>
                    <a:pt x="430292" y="2174177"/>
                    <a:pt x="315430" y="2289048"/>
                    <a:pt x="315430" y="2430228"/>
                  </a:cubicBezTo>
                  <a:lnTo>
                    <a:pt x="315430" y="3289421"/>
                  </a:lnTo>
                  <a:lnTo>
                    <a:pt x="95250" y="3289421"/>
                  </a:lnTo>
                  <a:cubicBezTo>
                    <a:pt x="42643" y="3289421"/>
                    <a:pt x="0" y="3332064"/>
                    <a:pt x="0" y="3384671"/>
                  </a:cubicBezTo>
                  <a:cubicBezTo>
                    <a:pt x="0" y="3437277"/>
                    <a:pt x="42643" y="3479921"/>
                    <a:pt x="95250" y="3479921"/>
                  </a:cubicBezTo>
                  <a:lnTo>
                    <a:pt x="4522451" y="3479921"/>
                  </a:lnTo>
                  <a:cubicBezTo>
                    <a:pt x="4575058" y="3479921"/>
                    <a:pt x="4617701" y="3437277"/>
                    <a:pt x="4617701" y="3384671"/>
                  </a:cubicBezTo>
                  <a:cubicBezTo>
                    <a:pt x="4617701" y="3332064"/>
                    <a:pt x="4575058" y="3289421"/>
                    <a:pt x="4522451" y="3289421"/>
                  </a:cubicBezTo>
                  <a:close/>
                  <a:moveTo>
                    <a:pt x="1103976" y="3289421"/>
                  </a:moveTo>
                  <a:lnTo>
                    <a:pt x="505920" y="3289421"/>
                  </a:lnTo>
                  <a:lnTo>
                    <a:pt x="505920" y="2430228"/>
                  </a:lnTo>
                  <a:cubicBezTo>
                    <a:pt x="505920" y="2394080"/>
                    <a:pt x="535324" y="2364677"/>
                    <a:pt x="571471" y="2364677"/>
                  </a:cubicBezTo>
                  <a:lnTo>
                    <a:pt x="1038425" y="2364677"/>
                  </a:lnTo>
                  <a:cubicBezTo>
                    <a:pt x="1074572" y="2364677"/>
                    <a:pt x="1103976" y="2394080"/>
                    <a:pt x="1103976" y="2430228"/>
                  </a:cubicBezTo>
                  <a:lnTo>
                    <a:pt x="1103976" y="3289421"/>
                  </a:lnTo>
                  <a:close/>
                  <a:moveTo>
                    <a:pt x="2613508" y="3289421"/>
                  </a:moveTo>
                  <a:lnTo>
                    <a:pt x="2015452" y="3289421"/>
                  </a:lnTo>
                  <a:lnTo>
                    <a:pt x="2015452" y="1630404"/>
                  </a:lnTo>
                  <a:cubicBezTo>
                    <a:pt x="2015452" y="1594256"/>
                    <a:pt x="2044856" y="1564853"/>
                    <a:pt x="2081003" y="1564853"/>
                  </a:cubicBezTo>
                  <a:lnTo>
                    <a:pt x="2547957" y="1564853"/>
                  </a:lnTo>
                  <a:cubicBezTo>
                    <a:pt x="2584095" y="1564853"/>
                    <a:pt x="2613508" y="1594256"/>
                    <a:pt x="2613508" y="1630404"/>
                  </a:cubicBezTo>
                  <a:lnTo>
                    <a:pt x="2613508" y="3289421"/>
                  </a:lnTo>
                  <a:close/>
                  <a:moveTo>
                    <a:pt x="4123039" y="3289421"/>
                  </a:moveTo>
                  <a:lnTo>
                    <a:pt x="3524984" y="3289421"/>
                  </a:lnTo>
                  <a:lnTo>
                    <a:pt x="3524984" y="256051"/>
                  </a:lnTo>
                  <a:cubicBezTo>
                    <a:pt x="3524984" y="219904"/>
                    <a:pt x="3554387" y="190500"/>
                    <a:pt x="3590535" y="190500"/>
                  </a:cubicBezTo>
                  <a:lnTo>
                    <a:pt x="4057488" y="190500"/>
                  </a:lnTo>
                  <a:cubicBezTo>
                    <a:pt x="4093636" y="190500"/>
                    <a:pt x="4123039" y="219904"/>
                    <a:pt x="4123039" y="256051"/>
                  </a:cubicBezTo>
                  <a:lnTo>
                    <a:pt x="4123039" y="3289421"/>
                  </a:lnTo>
                  <a:close/>
                </a:path>
              </a:pathLst>
            </a:custGeom>
            <a:grpFill/>
            <a:ln w="9525"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765EDE3A-B793-48D6-AB04-EB1933338B91}"/>
                </a:ext>
              </a:extLst>
            </p:cNvPr>
            <p:cNvSpPr/>
            <p:nvPr/>
          </p:nvSpPr>
          <p:spPr>
            <a:xfrm>
              <a:off x="4603873" y="990600"/>
              <a:ext cx="3496815" cy="2651931"/>
            </a:xfrm>
            <a:custGeom>
              <a:avLst/>
              <a:gdLst>
                <a:gd name="connsiteX0" fmla="*/ 3496587 w 3496815"/>
                <a:gd name="connsiteY0" fmla="*/ 100165 h 2651931"/>
                <a:gd name="connsiteX1" fmla="*/ 3468926 w 3496815"/>
                <a:gd name="connsiteY1" fmla="*/ 27889 h 2651931"/>
                <a:gd name="connsiteX2" fmla="*/ 3396651 w 3496815"/>
                <a:gd name="connsiteY2" fmla="*/ 229 h 2651931"/>
                <a:gd name="connsiteX3" fmla="*/ 3392041 w 3496815"/>
                <a:gd name="connsiteY3" fmla="*/ 0 h 2651931"/>
                <a:gd name="connsiteX4" fmla="*/ 2815778 w 3496815"/>
                <a:gd name="connsiteY4" fmla="*/ 0 h 2651931"/>
                <a:gd name="connsiteX5" fmla="*/ 2720528 w 3496815"/>
                <a:gd name="connsiteY5" fmla="*/ 95250 h 2651931"/>
                <a:gd name="connsiteX6" fmla="*/ 2815778 w 3496815"/>
                <a:gd name="connsiteY6" fmla="*/ 190500 h 2651931"/>
                <a:gd name="connsiteX7" fmla="*/ 3171604 w 3496815"/>
                <a:gd name="connsiteY7" fmla="*/ 190500 h 2651931"/>
                <a:gd name="connsiteX8" fmla="*/ 2229991 w 3496815"/>
                <a:gd name="connsiteY8" fmla="*/ 1132123 h 2651931"/>
                <a:gd name="connsiteX9" fmla="*/ 1874899 w 3496815"/>
                <a:gd name="connsiteY9" fmla="*/ 777031 h 2651931"/>
                <a:gd name="connsiteX10" fmla="*/ 1807547 w 3496815"/>
                <a:gd name="connsiteY10" fmla="*/ 749132 h 2651931"/>
                <a:gd name="connsiteX11" fmla="*/ 1740196 w 3496815"/>
                <a:gd name="connsiteY11" fmla="*/ 777031 h 2651931"/>
                <a:gd name="connsiteX12" fmla="*/ 27896 w 3496815"/>
                <a:gd name="connsiteY12" fmla="*/ 2489340 h 2651931"/>
                <a:gd name="connsiteX13" fmla="*/ 27896 w 3496815"/>
                <a:gd name="connsiteY13" fmla="*/ 2624052 h 2651931"/>
                <a:gd name="connsiteX14" fmla="*/ 95248 w 3496815"/>
                <a:gd name="connsiteY14" fmla="*/ 2651932 h 2651931"/>
                <a:gd name="connsiteX15" fmla="*/ 162599 w 3496815"/>
                <a:gd name="connsiteY15" fmla="*/ 2624033 h 2651931"/>
                <a:gd name="connsiteX16" fmla="*/ 1807547 w 3496815"/>
                <a:gd name="connsiteY16" fmla="*/ 979075 h 2651931"/>
                <a:gd name="connsiteX17" fmla="*/ 2162639 w 3496815"/>
                <a:gd name="connsiteY17" fmla="*/ 1334167 h 2651931"/>
                <a:gd name="connsiteX18" fmla="*/ 2297351 w 3496815"/>
                <a:gd name="connsiteY18" fmla="*/ 1334167 h 2651931"/>
                <a:gd name="connsiteX19" fmla="*/ 3306316 w 3496815"/>
                <a:gd name="connsiteY19" fmla="*/ 325212 h 2651931"/>
                <a:gd name="connsiteX20" fmla="*/ 3306316 w 3496815"/>
                <a:gd name="connsiteY20" fmla="*/ 647252 h 2651931"/>
                <a:gd name="connsiteX21" fmla="*/ 3401566 w 3496815"/>
                <a:gd name="connsiteY21" fmla="*/ 742502 h 2651931"/>
                <a:gd name="connsiteX22" fmla="*/ 3496816 w 3496815"/>
                <a:gd name="connsiteY22" fmla="*/ 647252 h 2651931"/>
                <a:gd name="connsiteX23" fmla="*/ 3496816 w 3496815"/>
                <a:gd name="connsiteY23" fmla="*/ 104775 h 2651931"/>
                <a:gd name="connsiteX24" fmla="*/ 3496587 w 3496815"/>
                <a:gd name="connsiteY24" fmla="*/ 100165 h 26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815" h="2651931">
                  <a:moveTo>
                    <a:pt x="3496587" y="100165"/>
                  </a:moveTo>
                  <a:cubicBezTo>
                    <a:pt x="3497921" y="74171"/>
                    <a:pt x="3488777" y="47739"/>
                    <a:pt x="3468926" y="27889"/>
                  </a:cubicBezTo>
                  <a:cubicBezTo>
                    <a:pt x="3449077" y="8039"/>
                    <a:pt x="3422644" y="-1114"/>
                    <a:pt x="3396651" y="229"/>
                  </a:cubicBezTo>
                  <a:cubicBezTo>
                    <a:pt x="3395117" y="162"/>
                    <a:pt x="3393603" y="0"/>
                    <a:pt x="3392041" y="0"/>
                  </a:cubicBezTo>
                  <a:lnTo>
                    <a:pt x="2815778" y="0"/>
                  </a:lnTo>
                  <a:cubicBezTo>
                    <a:pt x="2763172" y="0"/>
                    <a:pt x="2720528" y="42643"/>
                    <a:pt x="2720528" y="95250"/>
                  </a:cubicBezTo>
                  <a:cubicBezTo>
                    <a:pt x="2720528" y="147857"/>
                    <a:pt x="2763172" y="190500"/>
                    <a:pt x="2815778" y="190500"/>
                  </a:cubicBezTo>
                  <a:lnTo>
                    <a:pt x="3171604" y="190500"/>
                  </a:lnTo>
                  <a:lnTo>
                    <a:pt x="2229991" y="1132123"/>
                  </a:lnTo>
                  <a:lnTo>
                    <a:pt x="1874899" y="777031"/>
                  </a:lnTo>
                  <a:cubicBezTo>
                    <a:pt x="1857039" y="759171"/>
                    <a:pt x="1832808" y="749132"/>
                    <a:pt x="1807547" y="749132"/>
                  </a:cubicBezTo>
                  <a:cubicBezTo>
                    <a:pt x="1782287" y="749132"/>
                    <a:pt x="1758056" y="759171"/>
                    <a:pt x="1740196" y="777031"/>
                  </a:cubicBezTo>
                  <a:lnTo>
                    <a:pt x="27896" y="2489340"/>
                  </a:lnTo>
                  <a:cubicBezTo>
                    <a:pt x="-9299" y="2526535"/>
                    <a:pt x="-9299" y="2586847"/>
                    <a:pt x="27896" y="2624052"/>
                  </a:cubicBezTo>
                  <a:cubicBezTo>
                    <a:pt x="46499" y="2642635"/>
                    <a:pt x="70873" y="2651932"/>
                    <a:pt x="95248" y="2651932"/>
                  </a:cubicBezTo>
                  <a:cubicBezTo>
                    <a:pt x="119622" y="2651932"/>
                    <a:pt x="144006" y="2642635"/>
                    <a:pt x="162599" y="2624033"/>
                  </a:cubicBezTo>
                  <a:lnTo>
                    <a:pt x="1807547" y="979075"/>
                  </a:lnTo>
                  <a:lnTo>
                    <a:pt x="2162639" y="1334167"/>
                  </a:lnTo>
                  <a:cubicBezTo>
                    <a:pt x="2199834" y="1371362"/>
                    <a:pt x="2260147" y="1371362"/>
                    <a:pt x="2297351" y="1334167"/>
                  </a:cubicBezTo>
                  <a:lnTo>
                    <a:pt x="3306316" y="325212"/>
                  </a:lnTo>
                  <a:lnTo>
                    <a:pt x="3306316" y="647252"/>
                  </a:lnTo>
                  <a:cubicBezTo>
                    <a:pt x="3306316" y="699859"/>
                    <a:pt x="3348959" y="742502"/>
                    <a:pt x="3401566" y="742502"/>
                  </a:cubicBezTo>
                  <a:cubicBezTo>
                    <a:pt x="3454172" y="742502"/>
                    <a:pt x="3496816" y="699859"/>
                    <a:pt x="3496816" y="647252"/>
                  </a:cubicBezTo>
                  <a:lnTo>
                    <a:pt x="3496816" y="104775"/>
                  </a:lnTo>
                  <a:cubicBezTo>
                    <a:pt x="3496816" y="103222"/>
                    <a:pt x="3496654" y="101708"/>
                    <a:pt x="3496587" y="100165"/>
                  </a:cubicBezTo>
                  <a:close/>
                </a:path>
              </a:pathLst>
            </a:custGeom>
            <a:grpFill/>
            <a:ln w="9525"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D819E3D7-11C1-4FFD-A7F3-185D5F0A86FD}"/>
                </a:ext>
              </a:extLst>
            </p:cNvPr>
            <p:cNvSpPr/>
            <p:nvPr/>
          </p:nvSpPr>
          <p:spPr>
            <a:xfrm>
              <a:off x="4282821" y="3784377"/>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pt-BR"/>
            </a:p>
          </p:txBody>
        </p:sp>
      </p:grpSp>
      <p:sp>
        <p:nvSpPr>
          <p:cNvPr id="18" name="Título 1">
            <a:extLst>
              <a:ext uri="{FF2B5EF4-FFF2-40B4-BE49-F238E27FC236}">
                <a16:creationId xmlns:a16="http://schemas.microsoft.com/office/drawing/2014/main" id="{806BD62F-BD2B-48F4-9F23-12FF814585AF}"/>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financeiros</a:t>
            </a:r>
            <a:endParaRPr lang="pt-BR"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9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0" descr="Padrão do plano de fundo&#10;&#10;Descrição gerada automaticamente">
            <a:extLst>
              <a:ext uri="{FF2B5EF4-FFF2-40B4-BE49-F238E27FC236}">
                <a16:creationId xmlns:a16="http://schemas.microsoft.com/office/drawing/2014/main" id="{0EE57DBA-03CB-49A8-A8C1-7C150D06CA23}"/>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tângulo: Cantos Arredondados 18">
            <a:extLst>
              <a:ext uri="{FF2B5EF4-FFF2-40B4-BE49-F238E27FC236}">
                <a16:creationId xmlns:a16="http://schemas.microsoft.com/office/drawing/2014/main" id="{1711A29E-1B1E-4A9C-817D-7328B6D3563D}"/>
              </a:ext>
            </a:extLst>
          </p:cNvPr>
          <p:cNvSpPr/>
          <p:nvPr/>
        </p:nvSpPr>
        <p:spPr>
          <a:xfrm>
            <a:off x="2979660" y="1520057"/>
            <a:ext cx="6697740" cy="1174538"/>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pt-BR" b="1" dirty="0">
                <a:solidFill>
                  <a:srgbClr val="FFFFFF"/>
                </a:solidFill>
                <a:latin typeface="Arial" panose="020B0604020202020204" pitchFamily="34" charset="0"/>
                <a:cs typeface="Arial" panose="020B0604020202020204" pitchFamily="34" charset="0"/>
              </a:rPr>
              <a:t>Estimativa de investimentos: Área de Engenharia </a:t>
            </a:r>
          </a:p>
        </p:txBody>
      </p:sp>
      <p:sp>
        <p:nvSpPr>
          <p:cNvPr id="3" name="Espaço Reservado para Conteúdo 2"/>
          <p:cNvSpPr>
            <a:spLocks noGrp="1"/>
          </p:cNvSpPr>
          <p:nvPr>
            <p:ph sz="half" idx="1"/>
          </p:nvPr>
        </p:nvSpPr>
        <p:spPr>
          <a:xfrm>
            <a:off x="838199" y="2416401"/>
            <a:ext cx="10744200" cy="3766684"/>
          </a:xfrm>
        </p:spPr>
        <p:txBody>
          <a:bodyPr>
            <a:normAutofit fontScale="92500" lnSpcReduction="20000"/>
          </a:bodyPr>
          <a:lstStyle/>
          <a:p>
            <a:pPr marL="342900" lvl="1" indent="0">
              <a:lnSpc>
                <a:spcPct val="150000"/>
              </a:lnSpc>
              <a:buNone/>
            </a:pPr>
            <a:endParaRPr lang="pt-BR" sz="7600" dirty="0"/>
          </a:p>
          <a:p>
            <a:pPr marL="0" indent="-342900"/>
            <a:endParaRPr lang="pt-BR" sz="9600" dirty="0"/>
          </a:p>
          <a:p>
            <a:pPr marL="0" indent="0">
              <a:buNone/>
            </a:pPr>
            <a:endParaRPr lang="pt-BR" sz="1800" dirty="0"/>
          </a:p>
          <a:p>
            <a:pPr marL="0" indent="0">
              <a:buNone/>
            </a:pPr>
            <a:endParaRPr lang="pt-BR" sz="1800" dirty="0">
              <a:highlight>
                <a:srgbClr val="FFFF00"/>
              </a:highlight>
            </a:endParaRPr>
          </a:p>
          <a:p>
            <a:pPr marL="0" indent="0">
              <a:buNone/>
            </a:pPr>
            <a:r>
              <a:rPr lang="pt-BR" sz="1800" dirty="0"/>
              <a:t>	</a:t>
            </a:r>
          </a:p>
        </p:txBody>
      </p:sp>
      <p:sp>
        <p:nvSpPr>
          <p:cNvPr id="10" name="Elipse 9">
            <a:extLst>
              <a:ext uri="{FF2B5EF4-FFF2-40B4-BE49-F238E27FC236}">
                <a16:creationId xmlns:a16="http://schemas.microsoft.com/office/drawing/2014/main" id="{321B0193-3FEE-46B8-8FC7-2698562ADB44}"/>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1" name="Gráfico 24">
            <a:extLst>
              <a:ext uri="{FF2B5EF4-FFF2-40B4-BE49-F238E27FC236}">
                <a16:creationId xmlns:a16="http://schemas.microsoft.com/office/drawing/2014/main" id="{2B29474D-343B-4776-9DD7-C5D0C379C570}"/>
              </a:ext>
            </a:extLst>
          </p:cNvPr>
          <p:cNvGrpSpPr/>
          <p:nvPr/>
        </p:nvGrpSpPr>
        <p:grpSpPr>
          <a:xfrm>
            <a:off x="300038" y="661987"/>
            <a:ext cx="762000" cy="762000"/>
            <a:chOff x="3657600" y="990600"/>
            <a:chExt cx="4876800" cy="4876800"/>
          </a:xfrm>
          <a:solidFill>
            <a:schemeClr val="tx1"/>
          </a:solidFill>
        </p:grpSpPr>
        <p:sp>
          <p:nvSpPr>
            <p:cNvPr id="12" name="Forma Livre: Forma 11">
              <a:extLst>
                <a:ext uri="{FF2B5EF4-FFF2-40B4-BE49-F238E27FC236}">
                  <a16:creationId xmlns:a16="http://schemas.microsoft.com/office/drawing/2014/main" id="{97A76B11-9BE9-42D2-A061-C25582AEEA1F}"/>
                </a:ext>
              </a:extLst>
            </p:cNvPr>
            <p:cNvSpPr/>
            <p:nvPr/>
          </p:nvSpPr>
          <p:spPr>
            <a:xfrm>
              <a:off x="3787149" y="2387479"/>
              <a:ext cx="4617700" cy="3479920"/>
            </a:xfrm>
            <a:custGeom>
              <a:avLst/>
              <a:gdLst>
                <a:gd name="connsiteX0" fmla="*/ 4522451 w 4617700"/>
                <a:gd name="connsiteY0" fmla="*/ 3289421 h 3479920"/>
                <a:gd name="connsiteX1" fmla="*/ 4313539 w 4617700"/>
                <a:gd name="connsiteY1" fmla="*/ 3289421 h 3479920"/>
                <a:gd name="connsiteX2" fmla="*/ 4313539 w 4617700"/>
                <a:gd name="connsiteY2" fmla="*/ 256051 h 3479920"/>
                <a:gd name="connsiteX3" fmla="*/ 4057488 w 4617700"/>
                <a:gd name="connsiteY3" fmla="*/ 0 h 3479920"/>
                <a:gd name="connsiteX4" fmla="*/ 3590535 w 4617700"/>
                <a:gd name="connsiteY4" fmla="*/ 0 h 3479920"/>
                <a:gd name="connsiteX5" fmla="*/ 3334484 w 4617700"/>
                <a:gd name="connsiteY5" fmla="*/ 256051 h 3479920"/>
                <a:gd name="connsiteX6" fmla="*/ 3334484 w 4617700"/>
                <a:gd name="connsiteY6" fmla="*/ 3289421 h 3479920"/>
                <a:gd name="connsiteX7" fmla="*/ 2804017 w 4617700"/>
                <a:gd name="connsiteY7" fmla="*/ 3289421 h 3479920"/>
                <a:gd name="connsiteX8" fmla="*/ 2804017 w 4617700"/>
                <a:gd name="connsiteY8" fmla="*/ 1630404 h 3479920"/>
                <a:gd name="connsiteX9" fmla="*/ 2547966 w 4617700"/>
                <a:gd name="connsiteY9" fmla="*/ 1374353 h 3479920"/>
                <a:gd name="connsiteX10" fmla="*/ 2081013 w 4617700"/>
                <a:gd name="connsiteY10" fmla="*/ 1374353 h 3479920"/>
                <a:gd name="connsiteX11" fmla="*/ 1824961 w 4617700"/>
                <a:gd name="connsiteY11" fmla="*/ 1630404 h 3479920"/>
                <a:gd name="connsiteX12" fmla="*/ 1824961 w 4617700"/>
                <a:gd name="connsiteY12" fmla="*/ 3289421 h 3479920"/>
                <a:gd name="connsiteX13" fmla="*/ 1294495 w 4617700"/>
                <a:gd name="connsiteY13" fmla="*/ 3289421 h 3479920"/>
                <a:gd name="connsiteX14" fmla="*/ 1294495 w 4617700"/>
                <a:gd name="connsiteY14" fmla="*/ 2430228 h 3479920"/>
                <a:gd name="connsiteX15" fmla="*/ 1038444 w 4617700"/>
                <a:gd name="connsiteY15" fmla="*/ 2174177 h 3479920"/>
                <a:gd name="connsiteX16" fmla="*/ 571481 w 4617700"/>
                <a:gd name="connsiteY16" fmla="*/ 2174177 h 3479920"/>
                <a:gd name="connsiteX17" fmla="*/ 315430 w 4617700"/>
                <a:gd name="connsiteY17" fmla="*/ 2430228 h 3479920"/>
                <a:gd name="connsiteX18" fmla="*/ 315430 w 4617700"/>
                <a:gd name="connsiteY18" fmla="*/ 3289421 h 3479920"/>
                <a:gd name="connsiteX19" fmla="*/ 95250 w 4617700"/>
                <a:gd name="connsiteY19" fmla="*/ 3289421 h 3479920"/>
                <a:gd name="connsiteX20" fmla="*/ 0 w 4617700"/>
                <a:gd name="connsiteY20" fmla="*/ 3384671 h 3479920"/>
                <a:gd name="connsiteX21" fmla="*/ 95250 w 4617700"/>
                <a:gd name="connsiteY21" fmla="*/ 3479921 h 3479920"/>
                <a:gd name="connsiteX22" fmla="*/ 4522451 w 4617700"/>
                <a:gd name="connsiteY22" fmla="*/ 3479921 h 3479920"/>
                <a:gd name="connsiteX23" fmla="*/ 4617701 w 4617700"/>
                <a:gd name="connsiteY23" fmla="*/ 3384671 h 3479920"/>
                <a:gd name="connsiteX24" fmla="*/ 4522451 w 4617700"/>
                <a:gd name="connsiteY24" fmla="*/ 3289421 h 3479920"/>
                <a:gd name="connsiteX25" fmla="*/ 1103976 w 4617700"/>
                <a:gd name="connsiteY25" fmla="*/ 3289421 h 3479920"/>
                <a:gd name="connsiteX26" fmla="*/ 505920 w 4617700"/>
                <a:gd name="connsiteY26" fmla="*/ 3289421 h 3479920"/>
                <a:gd name="connsiteX27" fmla="*/ 505920 w 4617700"/>
                <a:gd name="connsiteY27" fmla="*/ 2430228 h 3479920"/>
                <a:gd name="connsiteX28" fmla="*/ 571471 w 4617700"/>
                <a:gd name="connsiteY28" fmla="*/ 2364677 h 3479920"/>
                <a:gd name="connsiteX29" fmla="*/ 1038425 w 4617700"/>
                <a:gd name="connsiteY29" fmla="*/ 2364677 h 3479920"/>
                <a:gd name="connsiteX30" fmla="*/ 1103976 w 4617700"/>
                <a:gd name="connsiteY30" fmla="*/ 2430228 h 3479920"/>
                <a:gd name="connsiteX31" fmla="*/ 1103976 w 4617700"/>
                <a:gd name="connsiteY31" fmla="*/ 3289421 h 3479920"/>
                <a:gd name="connsiteX32" fmla="*/ 2613508 w 4617700"/>
                <a:gd name="connsiteY32" fmla="*/ 3289421 h 3479920"/>
                <a:gd name="connsiteX33" fmla="*/ 2015452 w 4617700"/>
                <a:gd name="connsiteY33" fmla="*/ 3289421 h 3479920"/>
                <a:gd name="connsiteX34" fmla="*/ 2015452 w 4617700"/>
                <a:gd name="connsiteY34" fmla="*/ 1630404 h 3479920"/>
                <a:gd name="connsiteX35" fmla="*/ 2081003 w 4617700"/>
                <a:gd name="connsiteY35" fmla="*/ 1564853 h 3479920"/>
                <a:gd name="connsiteX36" fmla="*/ 2547957 w 4617700"/>
                <a:gd name="connsiteY36" fmla="*/ 1564853 h 3479920"/>
                <a:gd name="connsiteX37" fmla="*/ 2613508 w 4617700"/>
                <a:gd name="connsiteY37" fmla="*/ 1630404 h 3479920"/>
                <a:gd name="connsiteX38" fmla="*/ 2613508 w 4617700"/>
                <a:gd name="connsiteY38" fmla="*/ 3289421 h 3479920"/>
                <a:gd name="connsiteX39" fmla="*/ 4123039 w 4617700"/>
                <a:gd name="connsiteY39" fmla="*/ 3289421 h 3479920"/>
                <a:gd name="connsiteX40" fmla="*/ 3524984 w 4617700"/>
                <a:gd name="connsiteY40" fmla="*/ 3289421 h 3479920"/>
                <a:gd name="connsiteX41" fmla="*/ 3524984 w 4617700"/>
                <a:gd name="connsiteY41" fmla="*/ 256051 h 3479920"/>
                <a:gd name="connsiteX42" fmla="*/ 3590535 w 4617700"/>
                <a:gd name="connsiteY42" fmla="*/ 190500 h 3479920"/>
                <a:gd name="connsiteX43" fmla="*/ 4057488 w 4617700"/>
                <a:gd name="connsiteY43" fmla="*/ 190500 h 3479920"/>
                <a:gd name="connsiteX44" fmla="*/ 4123039 w 4617700"/>
                <a:gd name="connsiteY44" fmla="*/ 256051 h 3479920"/>
                <a:gd name="connsiteX45" fmla="*/ 4123039 w 4617700"/>
                <a:gd name="connsiteY45" fmla="*/ 3289421 h 34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17700" h="3479920">
                  <a:moveTo>
                    <a:pt x="4522451" y="3289421"/>
                  </a:moveTo>
                  <a:lnTo>
                    <a:pt x="4313539" y="3289421"/>
                  </a:lnTo>
                  <a:lnTo>
                    <a:pt x="4313539" y="256051"/>
                  </a:lnTo>
                  <a:cubicBezTo>
                    <a:pt x="4313539" y="114862"/>
                    <a:pt x="4198668" y="0"/>
                    <a:pt x="4057488" y="0"/>
                  </a:cubicBezTo>
                  <a:lnTo>
                    <a:pt x="3590535" y="0"/>
                  </a:lnTo>
                  <a:cubicBezTo>
                    <a:pt x="3449346" y="0"/>
                    <a:pt x="3334484" y="114871"/>
                    <a:pt x="3334484" y="256051"/>
                  </a:cubicBezTo>
                  <a:lnTo>
                    <a:pt x="3334484" y="3289421"/>
                  </a:lnTo>
                  <a:lnTo>
                    <a:pt x="2804017" y="3289421"/>
                  </a:lnTo>
                  <a:lnTo>
                    <a:pt x="2804017" y="1630404"/>
                  </a:lnTo>
                  <a:cubicBezTo>
                    <a:pt x="2804017" y="1489215"/>
                    <a:pt x="2689155" y="1374353"/>
                    <a:pt x="2547966" y="1374353"/>
                  </a:cubicBezTo>
                  <a:lnTo>
                    <a:pt x="2081013" y="1374353"/>
                  </a:lnTo>
                  <a:cubicBezTo>
                    <a:pt x="1939824" y="1374353"/>
                    <a:pt x="1824961" y="1489224"/>
                    <a:pt x="1824961" y="1630404"/>
                  </a:cubicBezTo>
                  <a:lnTo>
                    <a:pt x="1824961" y="3289421"/>
                  </a:lnTo>
                  <a:lnTo>
                    <a:pt x="1294495" y="3289421"/>
                  </a:lnTo>
                  <a:lnTo>
                    <a:pt x="1294495" y="2430228"/>
                  </a:lnTo>
                  <a:cubicBezTo>
                    <a:pt x="1294495" y="2289038"/>
                    <a:pt x="1179624" y="2174177"/>
                    <a:pt x="1038444" y="2174177"/>
                  </a:cubicBezTo>
                  <a:lnTo>
                    <a:pt x="571481" y="2174177"/>
                  </a:lnTo>
                  <a:cubicBezTo>
                    <a:pt x="430292" y="2174177"/>
                    <a:pt x="315430" y="2289048"/>
                    <a:pt x="315430" y="2430228"/>
                  </a:cubicBezTo>
                  <a:lnTo>
                    <a:pt x="315430" y="3289421"/>
                  </a:lnTo>
                  <a:lnTo>
                    <a:pt x="95250" y="3289421"/>
                  </a:lnTo>
                  <a:cubicBezTo>
                    <a:pt x="42643" y="3289421"/>
                    <a:pt x="0" y="3332064"/>
                    <a:pt x="0" y="3384671"/>
                  </a:cubicBezTo>
                  <a:cubicBezTo>
                    <a:pt x="0" y="3437277"/>
                    <a:pt x="42643" y="3479921"/>
                    <a:pt x="95250" y="3479921"/>
                  </a:cubicBezTo>
                  <a:lnTo>
                    <a:pt x="4522451" y="3479921"/>
                  </a:lnTo>
                  <a:cubicBezTo>
                    <a:pt x="4575058" y="3479921"/>
                    <a:pt x="4617701" y="3437277"/>
                    <a:pt x="4617701" y="3384671"/>
                  </a:cubicBezTo>
                  <a:cubicBezTo>
                    <a:pt x="4617701" y="3332064"/>
                    <a:pt x="4575058" y="3289421"/>
                    <a:pt x="4522451" y="3289421"/>
                  </a:cubicBezTo>
                  <a:close/>
                  <a:moveTo>
                    <a:pt x="1103976" y="3289421"/>
                  </a:moveTo>
                  <a:lnTo>
                    <a:pt x="505920" y="3289421"/>
                  </a:lnTo>
                  <a:lnTo>
                    <a:pt x="505920" y="2430228"/>
                  </a:lnTo>
                  <a:cubicBezTo>
                    <a:pt x="505920" y="2394080"/>
                    <a:pt x="535324" y="2364677"/>
                    <a:pt x="571471" y="2364677"/>
                  </a:cubicBezTo>
                  <a:lnTo>
                    <a:pt x="1038425" y="2364677"/>
                  </a:lnTo>
                  <a:cubicBezTo>
                    <a:pt x="1074572" y="2364677"/>
                    <a:pt x="1103976" y="2394080"/>
                    <a:pt x="1103976" y="2430228"/>
                  </a:cubicBezTo>
                  <a:lnTo>
                    <a:pt x="1103976" y="3289421"/>
                  </a:lnTo>
                  <a:close/>
                  <a:moveTo>
                    <a:pt x="2613508" y="3289421"/>
                  </a:moveTo>
                  <a:lnTo>
                    <a:pt x="2015452" y="3289421"/>
                  </a:lnTo>
                  <a:lnTo>
                    <a:pt x="2015452" y="1630404"/>
                  </a:lnTo>
                  <a:cubicBezTo>
                    <a:pt x="2015452" y="1594256"/>
                    <a:pt x="2044856" y="1564853"/>
                    <a:pt x="2081003" y="1564853"/>
                  </a:cubicBezTo>
                  <a:lnTo>
                    <a:pt x="2547957" y="1564853"/>
                  </a:lnTo>
                  <a:cubicBezTo>
                    <a:pt x="2584095" y="1564853"/>
                    <a:pt x="2613508" y="1594256"/>
                    <a:pt x="2613508" y="1630404"/>
                  </a:cubicBezTo>
                  <a:lnTo>
                    <a:pt x="2613508" y="3289421"/>
                  </a:lnTo>
                  <a:close/>
                  <a:moveTo>
                    <a:pt x="4123039" y="3289421"/>
                  </a:moveTo>
                  <a:lnTo>
                    <a:pt x="3524984" y="3289421"/>
                  </a:lnTo>
                  <a:lnTo>
                    <a:pt x="3524984" y="256051"/>
                  </a:lnTo>
                  <a:cubicBezTo>
                    <a:pt x="3524984" y="219904"/>
                    <a:pt x="3554387" y="190500"/>
                    <a:pt x="3590535" y="190500"/>
                  </a:cubicBezTo>
                  <a:lnTo>
                    <a:pt x="4057488" y="190500"/>
                  </a:lnTo>
                  <a:cubicBezTo>
                    <a:pt x="4093636" y="190500"/>
                    <a:pt x="4123039" y="219904"/>
                    <a:pt x="4123039" y="256051"/>
                  </a:cubicBezTo>
                  <a:lnTo>
                    <a:pt x="4123039" y="3289421"/>
                  </a:lnTo>
                  <a:close/>
                </a:path>
              </a:pathLst>
            </a:custGeom>
            <a:grpFill/>
            <a:ln w="9525"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190E421D-3730-4E22-B0C4-67DB141C1FEC}"/>
                </a:ext>
              </a:extLst>
            </p:cNvPr>
            <p:cNvSpPr/>
            <p:nvPr/>
          </p:nvSpPr>
          <p:spPr>
            <a:xfrm>
              <a:off x="4603873" y="990600"/>
              <a:ext cx="3496815" cy="2651931"/>
            </a:xfrm>
            <a:custGeom>
              <a:avLst/>
              <a:gdLst>
                <a:gd name="connsiteX0" fmla="*/ 3496587 w 3496815"/>
                <a:gd name="connsiteY0" fmla="*/ 100165 h 2651931"/>
                <a:gd name="connsiteX1" fmla="*/ 3468926 w 3496815"/>
                <a:gd name="connsiteY1" fmla="*/ 27889 h 2651931"/>
                <a:gd name="connsiteX2" fmla="*/ 3396651 w 3496815"/>
                <a:gd name="connsiteY2" fmla="*/ 229 h 2651931"/>
                <a:gd name="connsiteX3" fmla="*/ 3392041 w 3496815"/>
                <a:gd name="connsiteY3" fmla="*/ 0 h 2651931"/>
                <a:gd name="connsiteX4" fmla="*/ 2815778 w 3496815"/>
                <a:gd name="connsiteY4" fmla="*/ 0 h 2651931"/>
                <a:gd name="connsiteX5" fmla="*/ 2720528 w 3496815"/>
                <a:gd name="connsiteY5" fmla="*/ 95250 h 2651931"/>
                <a:gd name="connsiteX6" fmla="*/ 2815778 w 3496815"/>
                <a:gd name="connsiteY6" fmla="*/ 190500 h 2651931"/>
                <a:gd name="connsiteX7" fmla="*/ 3171604 w 3496815"/>
                <a:gd name="connsiteY7" fmla="*/ 190500 h 2651931"/>
                <a:gd name="connsiteX8" fmla="*/ 2229991 w 3496815"/>
                <a:gd name="connsiteY8" fmla="*/ 1132123 h 2651931"/>
                <a:gd name="connsiteX9" fmla="*/ 1874899 w 3496815"/>
                <a:gd name="connsiteY9" fmla="*/ 777031 h 2651931"/>
                <a:gd name="connsiteX10" fmla="*/ 1807547 w 3496815"/>
                <a:gd name="connsiteY10" fmla="*/ 749132 h 2651931"/>
                <a:gd name="connsiteX11" fmla="*/ 1740196 w 3496815"/>
                <a:gd name="connsiteY11" fmla="*/ 777031 h 2651931"/>
                <a:gd name="connsiteX12" fmla="*/ 27896 w 3496815"/>
                <a:gd name="connsiteY12" fmla="*/ 2489340 h 2651931"/>
                <a:gd name="connsiteX13" fmla="*/ 27896 w 3496815"/>
                <a:gd name="connsiteY13" fmla="*/ 2624052 h 2651931"/>
                <a:gd name="connsiteX14" fmla="*/ 95248 w 3496815"/>
                <a:gd name="connsiteY14" fmla="*/ 2651932 h 2651931"/>
                <a:gd name="connsiteX15" fmla="*/ 162599 w 3496815"/>
                <a:gd name="connsiteY15" fmla="*/ 2624033 h 2651931"/>
                <a:gd name="connsiteX16" fmla="*/ 1807547 w 3496815"/>
                <a:gd name="connsiteY16" fmla="*/ 979075 h 2651931"/>
                <a:gd name="connsiteX17" fmla="*/ 2162639 w 3496815"/>
                <a:gd name="connsiteY17" fmla="*/ 1334167 h 2651931"/>
                <a:gd name="connsiteX18" fmla="*/ 2297351 w 3496815"/>
                <a:gd name="connsiteY18" fmla="*/ 1334167 h 2651931"/>
                <a:gd name="connsiteX19" fmla="*/ 3306316 w 3496815"/>
                <a:gd name="connsiteY19" fmla="*/ 325212 h 2651931"/>
                <a:gd name="connsiteX20" fmla="*/ 3306316 w 3496815"/>
                <a:gd name="connsiteY20" fmla="*/ 647252 h 2651931"/>
                <a:gd name="connsiteX21" fmla="*/ 3401566 w 3496815"/>
                <a:gd name="connsiteY21" fmla="*/ 742502 h 2651931"/>
                <a:gd name="connsiteX22" fmla="*/ 3496816 w 3496815"/>
                <a:gd name="connsiteY22" fmla="*/ 647252 h 2651931"/>
                <a:gd name="connsiteX23" fmla="*/ 3496816 w 3496815"/>
                <a:gd name="connsiteY23" fmla="*/ 104775 h 2651931"/>
                <a:gd name="connsiteX24" fmla="*/ 3496587 w 3496815"/>
                <a:gd name="connsiteY24" fmla="*/ 100165 h 26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815" h="2651931">
                  <a:moveTo>
                    <a:pt x="3496587" y="100165"/>
                  </a:moveTo>
                  <a:cubicBezTo>
                    <a:pt x="3497921" y="74171"/>
                    <a:pt x="3488777" y="47739"/>
                    <a:pt x="3468926" y="27889"/>
                  </a:cubicBezTo>
                  <a:cubicBezTo>
                    <a:pt x="3449077" y="8039"/>
                    <a:pt x="3422644" y="-1114"/>
                    <a:pt x="3396651" y="229"/>
                  </a:cubicBezTo>
                  <a:cubicBezTo>
                    <a:pt x="3395117" y="162"/>
                    <a:pt x="3393603" y="0"/>
                    <a:pt x="3392041" y="0"/>
                  </a:cubicBezTo>
                  <a:lnTo>
                    <a:pt x="2815778" y="0"/>
                  </a:lnTo>
                  <a:cubicBezTo>
                    <a:pt x="2763172" y="0"/>
                    <a:pt x="2720528" y="42643"/>
                    <a:pt x="2720528" y="95250"/>
                  </a:cubicBezTo>
                  <a:cubicBezTo>
                    <a:pt x="2720528" y="147857"/>
                    <a:pt x="2763172" y="190500"/>
                    <a:pt x="2815778" y="190500"/>
                  </a:cubicBezTo>
                  <a:lnTo>
                    <a:pt x="3171604" y="190500"/>
                  </a:lnTo>
                  <a:lnTo>
                    <a:pt x="2229991" y="1132123"/>
                  </a:lnTo>
                  <a:lnTo>
                    <a:pt x="1874899" y="777031"/>
                  </a:lnTo>
                  <a:cubicBezTo>
                    <a:pt x="1857039" y="759171"/>
                    <a:pt x="1832808" y="749132"/>
                    <a:pt x="1807547" y="749132"/>
                  </a:cubicBezTo>
                  <a:cubicBezTo>
                    <a:pt x="1782287" y="749132"/>
                    <a:pt x="1758056" y="759171"/>
                    <a:pt x="1740196" y="777031"/>
                  </a:cubicBezTo>
                  <a:lnTo>
                    <a:pt x="27896" y="2489340"/>
                  </a:lnTo>
                  <a:cubicBezTo>
                    <a:pt x="-9299" y="2526535"/>
                    <a:pt x="-9299" y="2586847"/>
                    <a:pt x="27896" y="2624052"/>
                  </a:cubicBezTo>
                  <a:cubicBezTo>
                    <a:pt x="46499" y="2642635"/>
                    <a:pt x="70873" y="2651932"/>
                    <a:pt x="95248" y="2651932"/>
                  </a:cubicBezTo>
                  <a:cubicBezTo>
                    <a:pt x="119622" y="2651932"/>
                    <a:pt x="144006" y="2642635"/>
                    <a:pt x="162599" y="2624033"/>
                  </a:cubicBezTo>
                  <a:lnTo>
                    <a:pt x="1807547" y="979075"/>
                  </a:lnTo>
                  <a:lnTo>
                    <a:pt x="2162639" y="1334167"/>
                  </a:lnTo>
                  <a:cubicBezTo>
                    <a:pt x="2199834" y="1371362"/>
                    <a:pt x="2260147" y="1371362"/>
                    <a:pt x="2297351" y="1334167"/>
                  </a:cubicBezTo>
                  <a:lnTo>
                    <a:pt x="3306316" y="325212"/>
                  </a:lnTo>
                  <a:lnTo>
                    <a:pt x="3306316" y="647252"/>
                  </a:lnTo>
                  <a:cubicBezTo>
                    <a:pt x="3306316" y="699859"/>
                    <a:pt x="3348959" y="742502"/>
                    <a:pt x="3401566" y="742502"/>
                  </a:cubicBezTo>
                  <a:cubicBezTo>
                    <a:pt x="3454172" y="742502"/>
                    <a:pt x="3496816" y="699859"/>
                    <a:pt x="3496816" y="647252"/>
                  </a:cubicBezTo>
                  <a:lnTo>
                    <a:pt x="3496816" y="104775"/>
                  </a:lnTo>
                  <a:cubicBezTo>
                    <a:pt x="3496816" y="103222"/>
                    <a:pt x="3496654" y="101708"/>
                    <a:pt x="3496587" y="100165"/>
                  </a:cubicBezTo>
                  <a:close/>
                </a:path>
              </a:pathLst>
            </a:custGeom>
            <a:grpFill/>
            <a:ln w="9525" cap="flat">
              <a:no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7E3EE63A-6E46-4A38-AA08-C8A2A7F84343}"/>
                </a:ext>
              </a:extLst>
            </p:cNvPr>
            <p:cNvSpPr/>
            <p:nvPr/>
          </p:nvSpPr>
          <p:spPr>
            <a:xfrm>
              <a:off x="4282821" y="3784377"/>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pt-BR"/>
            </a:p>
          </p:txBody>
        </p:sp>
      </p:grpSp>
      <p:sp>
        <p:nvSpPr>
          <p:cNvPr id="15" name="Título 1">
            <a:extLst>
              <a:ext uri="{FF2B5EF4-FFF2-40B4-BE49-F238E27FC236}">
                <a16:creationId xmlns:a16="http://schemas.microsoft.com/office/drawing/2014/main" id="{CD5584F3-945A-46D9-AB62-725495373B77}"/>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financeiros</a:t>
            </a:r>
            <a:endParaRPr lang="pt-BR" sz="2400" b="1" dirty="0">
              <a:latin typeface="Arial" panose="020B0604020202020204" pitchFamily="34" charset="0"/>
              <a:cs typeface="Arial" panose="020B0604020202020204" pitchFamily="34" charset="0"/>
            </a:endParaRPr>
          </a:p>
        </p:txBody>
      </p:sp>
      <p:pic>
        <p:nvPicPr>
          <p:cNvPr id="18" name="Imagem 17">
            <a:extLst>
              <a:ext uri="{FF2B5EF4-FFF2-40B4-BE49-F238E27FC236}">
                <a16:creationId xmlns:a16="http://schemas.microsoft.com/office/drawing/2014/main" id="{726687FE-2873-4B5E-B252-03CDEDF4E2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1796" y="2083373"/>
            <a:ext cx="10573466" cy="2384328"/>
          </a:xfrm>
          <a:prstGeom prst="rect">
            <a:avLst/>
          </a:prstGeom>
        </p:spPr>
      </p:pic>
      <p:grpSp>
        <p:nvGrpSpPr>
          <p:cNvPr id="2" name="Agrupar 1">
            <a:extLst>
              <a:ext uri="{FF2B5EF4-FFF2-40B4-BE49-F238E27FC236}">
                <a16:creationId xmlns:a16="http://schemas.microsoft.com/office/drawing/2014/main" id="{B7DD7CED-6F9A-4C29-9D10-065FBAC6C358}"/>
              </a:ext>
            </a:extLst>
          </p:cNvPr>
          <p:cNvGrpSpPr/>
          <p:nvPr/>
        </p:nvGrpSpPr>
        <p:grpSpPr>
          <a:xfrm>
            <a:off x="455250" y="4806987"/>
            <a:ext cx="11281501" cy="1335299"/>
            <a:chOff x="412611" y="4806987"/>
            <a:chExt cx="11281501" cy="1335299"/>
          </a:xfrm>
        </p:grpSpPr>
        <p:sp>
          <p:nvSpPr>
            <p:cNvPr id="20" name="Retângulo: Cantos Arredondados 19">
              <a:extLst>
                <a:ext uri="{FF2B5EF4-FFF2-40B4-BE49-F238E27FC236}">
                  <a16:creationId xmlns:a16="http://schemas.microsoft.com/office/drawing/2014/main" id="{608E956B-A37E-4DDD-BC7C-567075E445E8}"/>
                </a:ext>
              </a:extLst>
            </p:cNvPr>
            <p:cNvSpPr/>
            <p:nvPr/>
          </p:nvSpPr>
          <p:spPr>
            <a:xfrm>
              <a:off x="8203611" y="4991258"/>
              <a:ext cx="3490501" cy="966756"/>
            </a:xfrm>
            <a:prstGeom prst="roundRect">
              <a:avLst>
                <a:gd name="adj" fmla="val 13186"/>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solidFill>
                    <a:srgbClr val="FFFFFF"/>
                  </a:solidFill>
                  <a:latin typeface="Arial" panose="020B0604020202020204" pitchFamily="34" charset="0"/>
                  <a:cs typeface="Arial" panose="020B0604020202020204" pitchFamily="34" charset="0"/>
                </a:rPr>
                <a:t>Investimentos previstos para 3 anos (prazo para a solicitação do Reconhecimento dos Cursos)</a:t>
              </a:r>
            </a:p>
          </p:txBody>
        </p:sp>
        <p:sp>
          <p:nvSpPr>
            <p:cNvPr id="16" name="Retângulo: Cantos Arredondados 15">
              <a:extLst>
                <a:ext uri="{FF2B5EF4-FFF2-40B4-BE49-F238E27FC236}">
                  <a16:creationId xmlns:a16="http://schemas.microsoft.com/office/drawing/2014/main" id="{B68DD5EB-64A4-407E-BD74-85CCD572F7CD}"/>
                </a:ext>
              </a:extLst>
            </p:cNvPr>
            <p:cNvSpPr/>
            <p:nvPr/>
          </p:nvSpPr>
          <p:spPr>
            <a:xfrm>
              <a:off x="412611" y="4806987"/>
              <a:ext cx="7902713" cy="133529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dirty="0">
                  <a:solidFill>
                    <a:schemeClr val="tx1"/>
                  </a:solidFill>
                  <a:latin typeface="Arial" panose="020B0604020202020204" pitchFamily="34" charset="0"/>
                  <a:cs typeface="Arial" panose="020B0604020202020204" pitchFamily="34" charset="0"/>
                </a:rPr>
                <a:t>Itens como </a:t>
              </a:r>
              <a:r>
                <a:rPr lang="pt-BR" sz="1600" b="1" dirty="0">
                  <a:solidFill>
                    <a:schemeClr val="tx1"/>
                  </a:solidFill>
                  <a:latin typeface="Arial" panose="020B0604020202020204" pitchFamily="34" charset="0"/>
                  <a:cs typeface="Arial" panose="020B0604020202020204" pitchFamily="34" charset="0"/>
                </a:rPr>
                <a:t>acervo bibliográfico </a:t>
              </a:r>
              <a:r>
                <a:rPr lang="pt-BR" sz="1600" dirty="0">
                  <a:solidFill>
                    <a:schemeClr val="tx1"/>
                  </a:solidFill>
                  <a:latin typeface="Arial" panose="020B0604020202020204" pitchFamily="34" charset="0"/>
                  <a:cs typeface="Arial" panose="020B0604020202020204" pitchFamily="34" charset="0"/>
                </a:rPr>
                <a:t>(físico ou digital), </a:t>
              </a:r>
              <a:r>
                <a:rPr lang="pt-BR" sz="1600" b="1" dirty="0">
                  <a:solidFill>
                    <a:schemeClr val="tx1"/>
                  </a:solidFill>
                  <a:latin typeface="Arial" panose="020B0604020202020204" pitchFamily="34" charset="0"/>
                  <a:cs typeface="Arial" panose="020B0604020202020204" pitchFamily="34" charset="0"/>
                </a:rPr>
                <a:t>mobiliário da Biblioteca, mobiliário das áreas gerais e de convivência</a:t>
              </a:r>
              <a:r>
                <a:rPr lang="pt-BR" sz="1600" dirty="0">
                  <a:solidFill>
                    <a:schemeClr val="tx1"/>
                  </a:solidFill>
                  <a:latin typeface="Arial" panose="020B0604020202020204" pitchFamily="34" charset="0"/>
                  <a:cs typeface="Arial" panose="020B0604020202020204" pitchFamily="34" charset="0"/>
                </a:rPr>
                <a:t>, entre outros, não foram cotados pois dependem das estruturas acadêmica (metodologias e programas de disciplinas) e organizacional (campus único ou </a:t>
              </a:r>
              <a:r>
                <a:rPr lang="pt-BR" sz="1600" dirty="0" err="1">
                  <a:solidFill>
                    <a:schemeClr val="tx1"/>
                  </a:solidFill>
                  <a:latin typeface="Arial" panose="020B0604020202020204" pitchFamily="34" charset="0"/>
                  <a:cs typeface="Arial" panose="020B0604020202020204" pitchFamily="34" charset="0"/>
                </a:rPr>
                <a:t>multicampi</a:t>
              </a:r>
              <a:r>
                <a:rPr lang="pt-BR" sz="1600" dirty="0">
                  <a:solidFill>
                    <a:schemeClr val="tx1"/>
                  </a:solidFill>
                  <a:latin typeface="Arial" panose="020B0604020202020204" pitchFamily="34" charset="0"/>
                  <a:cs typeface="Arial" panose="020B0604020202020204" pitchFamily="34" charset="0"/>
                </a:rPr>
                <a:t>), que serão adotadas. </a:t>
              </a:r>
            </a:p>
          </p:txBody>
        </p:sp>
      </p:grpSp>
      <p:sp>
        <p:nvSpPr>
          <p:cNvPr id="17" name="Retângulo 16">
            <a:extLst>
              <a:ext uri="{FF2B5EF4-FFF2-40B4-BE49-F238E27FC236}">
                <a16:creationId xmlns:a16="http://schemas.microsoft.com/office/drawing/2014/main" id="{8482A905-7639-4B47-956E-4FF5A1491C3D}"/>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079007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 azul com letras brancas&#10;&#10;Descrição gerada automaticamente com confiança média">
            <a:extLst>
              <a:ext uri="{FF2B5EF4-FFF2-40B4-BE49-F238E27FC236}">
                <a16:creationId xmlns:a16="http://schemas.microsoft.com/office/drawing/2014/main" id="{5C407AA5-6197-41D8-A10C-3F10C473F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Elipse 29">
            <a:extLst>
              <a:ext uri="{FF2B5EF4-FFF2-40B4-BE49-F238E27FC236}">
                <a16:creationId xmlns:a16="http://schemas.microsoft.com/office/drawing/2014/main" id="{A8E28A1F-3C60-4FFC-9620-2CEA75B126F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1">
            <a:extLst>
              <a:ext uri="{FF2B5EF4-FFF2-40B4-BE49-F238E27FC236}">
                <a16:creationId xmlns:a16="http://schemas.microsoft.com/office/drawing/2014/main" id="{6459BC32-535D-48B4-9F02-613EDC7963C3}"/>
              </a:ext>
            </a:extLst>
          </p:cNvPr>
          <p:cNvSpPr txBox="1">
            <a:spLocks/>
          </p:cNvSpPr>
          <p:nvPr/>
        </p:nvSpPr>
        <p:spPr>
          <a:xfrm>
            <a:off x="1719721" y="861112"/>
            <a:ext cx="3700004" cy="29241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4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regulatórios e políticos</a:t>
            </a:r>
          </a:p>
        </p:txBody>
      </p:sp>
      <p:pic>
        <p:nvPicPr>
          <p:cNvPr id="17" name="Imagem 16">
            <a:extLst>
              <a:ext uri="{FF2B5EF4-FFF2-40B4-BE49-F238E27FC236}">
                <a16:creationId xmlns:a16="http://schemas.microsoft.com/office/drawing/2014/main" id="{3149CCB7-CEB1-4DE3-BCAC-BDE42206B3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47444" y="6233142"/>
            <a:ext cx="1242817" cy="369059"/>
          </a:xfrm>
          <a:prstGeom prst="rect">
            <a:avLst/>
          </a:prstGeom>
        </p:spPr>
      </p:pic>
      <p:grpSp>
        <p:nvGrpSpPr>
          <p:cNvPr id="18" name="Gráfico 13">
            <a:extLst>
              <a:ext uri="{FF2B5EF4-FFF2-40B4-BE49-F238E27FC236}">
                <a16:creationId xmlns:a16="http://schemas.microsoft.com/office/drawing/2014/main" id="{924497AF-BFDE-418F-887A-E670A3465E1B}"/>
              </a:ext>
            </a:extLst>
          </p:cNvPr>
          <p:cNvGrpSpPr/>
          <p:nvPr/>
        </p:nvGrpSpPr>
        <p:grpSpPr>
          <a:xfrm>
            <a:off x="320280" y="660787"/>
            <a:ext cx="763200" cy="763200"/>
            <a:chOff x="3657600" y="990600"/>
            <a:chExt cx="4876800" cy="4876800"/>
          </a:xfrm>
          <a:solidFill>
            <a:schemeClr val="tx1"/>
          </a:solidFill>
        </p:grpSpPr>
        <p:grpSp>
          <p:nvGrpSpPr>
            <p:cNvPr id="19" name="Gráfico 13">
              <a:extLst>
                <a:ext uri="{FF2B5EF4-FFF2-40B4-BE49-F238E27FC236}">
                  <a16:creationId xmlns:a16="http://schemas.microsoft.com/office/drawing/2014/main" id="{D1BB5AA0-9C63-434B-9645-DE6779AABF7F}"/>
                </a:ext>
              </a:extLst>
            </p:cNvPr>
            <p:cNvGrpSpPr/>
            <p:nvPr/>
          </p:nvGrpSpPr>
          <p:grpSpPr>
            <a:xfrm>
              <a:off x="5080000" y="990600"/>
              <a:ext cx="2032000" cy="2235200"/>
              <a:chOff x="5080000" y="990600"/>
              <a:chExt cx="2032000" cy="2235200"/>
            </a:xfrm>
            <a:grpFill/>
          </p:grpSpPr>
          <p:sp>
            <p:nvSpPr>
              <p:cNvPr id="24" name="Forma Livre: Forma 23">
                <a:extLst>
                  <a:ext uri="{FF2B5EF4-FFF2-40B4-BE49-F238E27FC236}">
                    <a16:creationId xmlns:a16="http://schemas.microsoft.com/office/drawing/2014/main" id="{B55D27AE-00FE-429D-8CCE-B6C304E48FDA}"/>
                  </a:ext>
                </a:extLst>
              </p:cNvPr>
              <p:cNvSpPr/>
              <p:nvPr/>
            </p:nvSpPr>
            <p:spPr>
              <a:xfrm>
                <a:off x="5486400" y="990600"/>
                <a:ext cx="1219200" cy="1219200"/>
              </a:xfrm>
              <a:custGeom>
                <a:avLst/>
                <a:gdLst>
                  <a:gd name="connsiteX0" fmla="*/ 609600 w 1219200"/>
                  <a:gd name="connsiteY0" fmla="*/ 1219200 h 1219200"/>
                  <a:gd name="connsiteX1" fmla="*/ 0 w 1219200"/>
                  <a:gd name="connsiteY1" fmla="*/ 609600 h 1219200"/>
                  <a:gd name="connsiteX2" fmla="*/ 609600 w 1219200"/>
                  <a:gd name="connsiteY2" fmla="*/ 0 h 1219200"/>
                  <a:gd name="connsiteX3" fmla="*/ 1219200 w 1219200"/>
                  <a:gd name="connsiteY3" fmla="*/ 609600 h 1219200"/>
                  <a:gd name="connsiteX4" fmla="*/ 609600 w 1219200"/>
                  <a:gd name="connsiteY4" fmla="*/ 1219200 h 1219200"/>
                  <a:gd name="connsiteX5" fmla="*/ 609600 w 1219200"/>
                  <a:gd name="connsiteY5" fmla="*/ 203200 h 1219200"/>
                  <a:gd name="connsiteX6" fmla="*/ 203200 w 1219200"/>
                  <a:gd name="connsiteY6" fmla="*/ 609600 h 1219200"/>
                  <a:gd name="connsiteX7" fmla="*/ 609600 w 1219200"/>
                  <a:gd name="connsiteY7" fmla="*/ 1016000 h 1219200"/>
                  <a:gd name="connsiteX8" fmla="*/ 1016000 w 1219200"/>
                  <a:gd name="connsiteY8" fmla="*/ 609600 h 1219200"/>
                  <a:gd name="connsiteX9" fmla="*/ 609600 w 1219200"/>
                  <a:gd name="connsiteY9" fmla="*/ 203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 h="1219200">
                    <a:moveTo>
                      <a:pt x="609600" y="1219200"/>
                    </a:moveTo>
                    <a:cubicBezTo>
                      <a:pt x="273507" y="1219200"/>
                      <a:pt x="0" y="945693"/>
                      <a:pt x="0" y="609600"/>
                    </a:cubicBezTo>
                    <a:cubicBezTo>
                      <a:pt x="0" y="273507"/>
                      <a:pt x="273507" y="0"/>
                      <a:pt x="609600" y="0"/>
                    </a:cubicBezTo>
                    <a:cubicBezTo>
                      <a:pt x="945693" y="0"/>
                      <a:pt x="1219200" y="273507"/>
                      <a:pt x="1219200" y="609600"/>
                    </a:cubicBezTo>
                    <a:cubicBezTo>
                      <a:pt x="1219200" y="945693"/>
                      <a:pt x="945693" y="1219200"/>
                      <a:pt x="609600" y="1219200"/>
                    </a:cubicBezTo>
                    <a:close/>
                    <a:moveTo>
                      <a:pt x="609600" y="203200"/>
                    </a:moveTo>
                    <a:cubicBezTo>
                      <a:pt x="385470" y="203200"/>
                      <a:pt x="203200" y="385470"/>
                      <a:pt x="203200" y="609600"/>
                    </a:cubicBezTo>
                    <a:cubicBezTo>
                      <a:pt x="203200" y="833730"/>
                      <a:pt x="385470" y="1016000"/>
                      <a:pt x="609600" y="1016000"/>
                    </a:cubicBezTo>
                    <a:cubicBezTo>
                      <a:pt x="833730" y="1016000"/>
                      <a:pt x="1016000" y="833730"/>
                      <a:pt x="1016000" y="609600"/>
                    </a:cubicBezTo>
                    <a:cubicBezTo>
                      <a:pt x="1016000" y="385470"/>
                      <a:pt x="833730" y="203200"/>
                      <a:pt x="609600" y="203200"/>
                    </a:cubicBezTo>
                    <a:close/>
                  </a:path>
                </a:pathLst>
              </a:custGeom>
              <a:grpFill/>
              <a:ln w="203200" cap="flat">
                <a:noFill/>
                <a:prstDash val="solid"/>
                <a:miter/>
              </a:ln>
            </p:spPr>
            <p:txBody>
              <a:bodyPr rtlCol="0" anchor="ctr"/>
              <a:lstStyle/>
              <a:p>
                <a:endParaRPr lang="pt-BR"/>
              </a:p>
            </p:txBody>
          </p:sp>
          <p:sp>
            <p:nvSpPr>
              <p:cNvPr id="25" name="Forma Livre: Forma 24">
                <a:extLst>
                  <a:ext uri="{FF2B5EF4-FFF2-40B4-BE49-F238E27FC236}">
                    <a16:creationId xmlns:a16="http://schemas.microsoft.com/office/drawing/2014/main" id="{09B151B1-58C0-4CF0-B490-D670D4ACD81C}"/>
                  </a:ext>
                </a:extLst>
              </p:cNvPr>
              <p:cNvSpPr/>
              <p:nvPr/>
            </p:nvSpPr>
            <p:spPr>
              <a:xfrm>
                <a:off x="5080000" y="2413000"/>
                <a:ext cx="2032000" cy="812800"/>
              </a:xfrm>
              <a:custGeom>
                <a:avLst/>
                <a:gdLst>
                  <a:gd name="connsiteX0" fmla="*/ 1930400 w 2032000"/>
                  <a:gd name="connsiteY0" fmla="*/ 812800 h 812800"/>
                  <a:gd name="connsiteX1" fmla="*/ 1828800 w 2032000"/>
                  <a:gd name="connsiteY1" fmla="*/ 711200 h 812800"/>
                  <a:gd name="connsiteX2" fmla="*/ 1828800 w 2032000"/>
                  <a:gd name="connsiteY2" fmla="*/ 552704 h 812800"/>
                  <a:gd name="connsiteX3" fmla="*/ 1503680 w 2032000"/>
                  <a:gd name="connsiteY3" fmla="*/ 203200 h 812800"/>
                  <a:gd name="connsiteX4" fmla="*/ 528320 w 2032000"/>
                  <a:gd name="connsiteY4" fmla="*/ 203200 h 812800"/>
                  <a:gd name="connsiteX5" fmla="*/ 203200 w 2032000"/>
                  <a:gd name="connsiteY5" fmla="*/ 552704 h 812800"/>
                  <a:gd name="connsiteX6" fmla="*/ 203200 w 2032000"/>
                  <a:gd name="connsiteY6" fmla="*/ 711200 h 812800"/>
                  <a:gd name="connsiteX7" fmla="*/ 101600 w 2032000"/>
                  <a:gd name="connsiteY7" fmla="*/ 812800 h 812800"/>
                  <a:gd name="connsiteX8" fmla="*/ 0 w 2032000"/>
                  <a:gd name="connsiteY8" fmla="*/ 711200 h 812800"/>
                  <a:gd name="connsiteX9" fmla="*/ 0 w 2032000"/>
                  <a:gd name="connsiteY9" fmla="*/ 552704 h 812800"/>
                  <a:gd name="connsiteX10" fmla="*/ 528320 w 2032000"/>
                  <a:gd name="connsiteY10" fmla="*/ 0 h 812800"/>
                  <a:gd name="connsiteX11" fmla="*/ 1503680 w 2032000"/>
                  <a:gd name="connsiteY11" fmla="*/ 0 h 812800"/>
                  <a:gd name="connsiteX12" fmla="*/ 2032000 w 2032000"/>
                  <a:gd name="connsiteY12" fmla="*/ 552704 h 812800"/>
                  <a:gd name="connsiteX13" fmla="*/ 2032000 w 2032000"/>
                  <a:gd name="connsiteY13" fmla="*/ 711200 h 812800"/>
                  <a:gd name="connsiteX14" fmla="*/ 1930400 w 2032000"/>
                  <a:gd name="connsiteY14" fmla="*/ 8128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2000" h="812800">
                    <a:moveTo>
                      <a:pt x="1930400" y="812800"/>
                    </a:moveTo>
                    <a:cubicBezTo>
                      <a:pt x="1874317" y="812800"/>
                      <a:pt x="1828800" y="767283"/>
                      <a:pt x="1828800" y="711200"/>
                    </a:cubicBezTo>
                    <a:lnTo>
                      <a:pt x="1828800" y="552704"/>
                    </a:lnTo>
                    <a:cubicBezTo>
                      <a:pt x="1828800" y="359867"/>
                      <a:pt x="1682902" y="203200"/>
                      <a:pt x="1503680" y="203200"/>
                    </a:cubicBezTo>
                    <a:lnTo>
                      <a:pt x="528320" y="203200"/>
                    </a:lnTo>
                    <a:cubicBezTo>
                      <a:pt x="349098" y="203200"/>
                      <a:pt x="203200" y="359867"/>
                      <a:pt x="203200" y="552704"/>
                    </a:cubicBezTo>
                    <a:lnTo>
                      <a:pt x="203200" y="711200"/>
                    </a:lnTo>
                    <a:cubicBezTo>
                      <a:pt x="203200" y="767283"/>
                      <a:pt x="157683" y="812800"/>
                      <a:pt x="101600" y="812800"/>
                    </a:cubicBezTo>
                    <a:cubicBezTo>
                      <a:pt x="45517" y="812800"/>
                      <a:pt x="0" y="767283"/>
                      <a:pt x="0" y="711200"/>
                    </a:cubicBezTo>
                    <a:lnTo>
                      <a:pt x="0" y="552704"/>
                    </a:lnTo>
                    <a:cubicBezTo>
                      <a:pt x="0" y="247904"/>
                      <a:pt x="236931" y="0"/>
                      <a:pt x="528320" y="0"/>
                    </a:cubicBezTo>
                    <a:lnTo>
                      <a:pt x="1503680" y="0"/>
                    </a:lnTo>
                    <a:cubicBezTo>
                      <a:pt x="1795069" y="0"/>
                      <a:pt x="2032000" y="247904"/>
                      <a:pt x="2032000" y="552704"/>
                    </a:cubicBezTo>
                    <a:lnTo>
                      <a:pt x="2032000" y="711200"/>
                    </a:lnTo>
                    <a:cubicBezTo>
                      <a:pt x="2032000" y="767283"/>
                      <a:pt x="1986483" y="812800"/>
                      <a:pt x="1930400" y="812800"/>
                    </a:cubicBezTo>
                    <a:close/>
                  </a:path>
                </a:pathLst>
              </a:custGeom>
              <a:grpFill/>
              <a:ln w="203200" cap="flat">
                <a:noFill/>
                <a:prstDash val="solid"/>
                <a:miter/>
              </a:ln>
            </p:spPr>
            <p:txBody>
              <a:bodyPr rtlCol="0" anchor="ctr"/>
              <a:lstStyle/>
              <a:p>
                <a:endParaRPr lang="pt-BR"/>
              </a:p>
            </p:txBody>
          </p:sp>
        </p:grpSp>
        <p:sp>
          <p:nvSpPr>
            <p:cNvPr id="21" name="Forma Livre: Forma 20">
              <a:extLst>
                <a:ext uri="{FF2B5EF4-FFF2-40B4-BE49-F238E27FC236}">
                  <a16:creationId xmlns:a16="http://schemas.microsoft.com/office/drawing/2014/main" id="{9A44FA6D-407C-475A-B444-BE8EA8A7877D}"/>
                </a:ext>
              </a:extLst>
            </p:cNvPr>
            <p:cNvSpPr/>
            <p:nvPr/>
          </p:nvSpPr>
          <p:spPr>
            <a:xfrm>
              <a:off x="4470501" y="3022600"/>
              <a:ext cx="3250960" cy="2844800"/>
            </a:xfrm>
            <a:custGeom>
              <a:avLst/>
              <a:gdLst>
                <a:gd name="connsiteX0" fmla="*/ 2438298 w 3250960"/>
                <a:gd name="connsiteY0" fmla="*/ 2844800 h 2844800"/>
                <a:gd name="connsiteX1" fmla="*/ 812698 w 3250960"/>
                <a:gd name="connsiteY1" fmla="*/ 2844800 h 2844800"/>
                <a:gd name="connsiteX2" fmla="*/ 714756 w 3250960"/>
                <a:gd name="connsiteY2" fmla="*/ 2769616 h 2844800"/>
                <a:gd name="connsiteX3" fmla="*/ 3556 w 3250960"/>
                <a:gd name="connsiteY3" fmla="*/ 128016 h 2844800"/>
                <a:gd name="connsiteX4" fmla="*/ 21031 w 3250960"/>
                <a:gd name="connsiteY4" fmla="*/ 39827 h 2844800"/>
                <a:gd name="connsiteX5" fmla="*/ 101498 w 3250960"/>
                <a:gd name="connsiteY5" fmla="*/ 0 h 2844800"/>
                <a:gd name="connsiteX6" fmla="*/ 3149498 w 3250960"/>
                <a:gd name="connsiteY6" fmla="*/ 0 h 2844800"/>
                <a:gd name="connsiteX7" fmla="*/ 3229965 w 3250960"/>
                <a:gd name="connsiteY7" fmla="*/ 39827 h 2844800"/>
                <a:gd name="connsiteX8" fmla="*/ 3247441 w 3250960"/>
                <a:gd name="connsiteY8" fmla="*/ 128016 h 2844800"/>
                <a:gd name="connsiteX9" fmla="*/ 2536241 w 3250960"/>
                <a:gd name="connsiteY9" fmla="*/ 2769616 h 2844800"/>
                <a:gd name="connsiteX10" fmla="*/ 2438298 w 3250960"/>
                <a:gd name="connsiteY10" fmla="*/ 2844800 h 2844800"/>
                <a:gd name="connsiteX11" fmla="*/ 890524 w 3250960"/>
                <a:gd name="connsiteY11" fmla="*/ 2641600 h 2844800"/>
                <a:gd name="connsiteX12" fmla="*/ 2360473 w 3250960"/>
                <a:gd name="connsiteY12" fmla="*/ 2641600 h 2844800"/>
                <a:gd name="connsiteX13" fmla="*/ 3016809 w 3250960"/>
                <a:gd name="connsiteY13" fmla="*/ 203200 h 2844800"/>
                <a:gd name="connsiteX14" fmla="*/ 233985 w 3250960"/>
                <a:gd name="connsiteY14" fmla="*/ 203200 h 28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0960" h="2844800">
                  <a:moveTo>
                    <a:pt x="2438298" y="2844800"/>
                  </a:moveTo>
                  <a:lnTo>
                    <a:pt x="812698" y="2844800"/>
                  </a:lnTo>
                  <a:cubicBezTo>
                    <a:pt x="766572" y="2844800"/>
                    <a:pt x="726541" y="2813914"/>
                    <a:pt x="714756" y="2769616"/>
                  </a:cubicBezTo>
                  <a:lnTo>
                    <a:pt x="3556" y="128016"/>
                  </a:lnTo>
                  <a:cubicBezTo>
                    <a:pt x="-4775" y="97536"/>
                    <a:pt x="1727" y="64821"/>
                    <a:pt x="21031" y="39827"/>
                  </a:cubicBezTo>
                  <a:cubicBezTo>
                    <a:pt x="40335" y="14834"/>
                    <a:pt x="70002" y="0"/>
                    <a:pt x="101498" y="0"/>
                  </a:cubicBezTo>
                  <a:lnTo>
                    <a:pt x="3149498" y="0"/>
                  </a:lnTo>
                  <a:cubicBezTo>
                    <a:pt x="3180994" y="0"/>
                    <a:pt x="3210865" y="14630"/>
                    <a:pt x="3229965" y="39827"/>
                  </a:cubicBezTo>
                  <a:cubicBezTo>
                    <a:pt x="3249066" y="65024"/>
                    <a:pt x="3255772" y="97536"/>
                    <a:pt x="3247441" y="128016"/>
                  </a:cubicBezTo>
                  <a:lnTo>
                    <a:pt x="2536241" y="2769616"/>
                  </a:lnTo>
                  <a:cubicBezTo>
                    <a:pt x="2524455" y="2813914"/>
                    <a:pt x="2484425" y="2844800"/>
                    <a:pt x="2438298" y="2844800"/>
                  </a:cubicBezTo>
                  <a:close/>
                  <a:moveTo>
                    <a:pt x="890524" y="2641600"/>
                  </a:moveTo>
                  <a:lnTo>
                    <a:pt x="2360473" y="2641600"/>
                  </a:lnTo>
                  <a:lnTo>
                    <a:pt x="3016809" y="203200"/>
                  </a:lnTo>
                  <a:lnTo>
                    <a:pt x="233985" y="203200"/>
                  </a:lnTo>
                  <a:close/>
                </a:path>
              </a:pathLst>
            </a:custGeom>
            <a:grpFill/>
            <a:ln w="203200"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0ED90B37-A97B-41D7-86CC-B954D7F6D43E}"/>
                </a:ext>
              </a:extLst>
            </p:cNvPr>
            <p:cNvSpPr/>
            <p:nvPr/>
          </p:nvSpPr>
          <p:spPr>
            <a:xfrm>
              <a:off x="5283317" y="3632200"/>
              <a:ext cx="1625365" cy="1625600"/>
            </a:xfrm>
            <a:custGeom>
              <a:avLst/>
              <a:gdLst>
                <a:gd name="connsiteX0" fmla="*/ 1117483 w 1625365"/>
                <a:gd name="connsiteY0" fmla="*/ 1625600 h 1625600"/>
                <a:gd name="connsiteX1" fmla="*/ 507883 w 1625365"/>
                <a:gd name="connsiteY1" fmla="*/ 1625600 h 1625600"/>
                <a:gd name="connsiteX2" fmla="*/ 410347 w 1625365"/>
                <a:gd name="connsiteY2" fmla="*/ 1551838 h 1625600"/>
                <a:gd name="connsiteX3" fmla="*/ 3947 w 1625365"/>
                <a:gd name="connsiteY3" fmla="*/ 129438 h 1625600"/>
                <a:gd name="connsiteX4" fmla="*/ 20406 w 1625365"/>
                <a:gd name="connsiteY4" fmla="*/ 40437 h 1625600"/>
                <a:gd name="connsiteX5" fmla="*/ 101483 w 1625365"/>
                <a:gd name="connsiteY5" fmla="*/ 0 h 1625600"/>
                <a:gd name="connsiteX6" fmla="*/ 1523883 w 1625365"/>
                <a:gd name="connsiteY6" fmla="*/ 0 h 1625600"/>
                <a:gd name="connsiteX7" fmla="*/ 1604960 w 1625365"/>
                <a:gd name="connsiteY7" fmla="*/ 40437 h 1625600"/>
                <a:gd name="connsiteX8" fmla="*/ 1621419 w 1625365"/>
                <a:gd name="connsiteY8" fmla="*/ 129438 h 1625600"/>
                <a:gd name="connsiteX9" fmla="*/ 1215019 w 1625365"/>
                <a:gd name="connsiteY9" fmla="*/ 1551838 h 1625600"/>
                <a:gd name="connsiteX10" fmla="*/ 1117483 w 1625365"/>
                <a:gd name="connsiteY10" fmla="*/ 1625600 h 1625600"/>
                <a:gd name="connsiteX11" fmla="*/ 584489 w 1625365"/>
                <a:gd name="connsiteY11" fmla="*/ 1422400 h 1625600"/>
                <a:gd name="connsiteX12" fmla="*/ 1040876 w 1625365"/>
                <a:gd name="connsiteY12" fmla="*/ 1422400 h 1625600"/>
                <a:gd name="connsiteX13" fmla="*/ 1389161 w 1625365"/>
                <a:gd name="connsiteY13" fmla="*/ 203200 h 1625600"/>
                <a:gd name="connsiteX14" fmla="*/ 236204 w 1625365"/>
                <a:gd name="connsiteY14" fmla="*/ 2032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365" h="1625600">
                  <a:moveTo>
                    <a:pt x="1117483" y="1625600"/>
                  </a:moveTo>
                  <a:lnTo>
                    <a:pt x="507883" y="1625600"/>
                  </a:lnTo>
                  <a:cubicBezTo>
                    <a:pt x="462366" y="1625600"/>
                    <a:pt x="422742" y="1595526"/>
                    <a:pt x="410347" y="1551838"/>
                  </a:cubicBezTo>
                  <a:lnTo>
                    <a:pt x="3947" y="129438"/>
                  </a:lnTo>
                  <a:cubicBezTo>
                    <a:pt x="-4791" y="98755"/>
                    <a:pt x="1102" y="65837"/>
                    <a:pt x="20406" y="40437"/>
                  </a:cubicBezTo>
                  <a:cubicBezTo>
                    <a:pt x="39507" y="15037"/>
                    <a:pt x="69580" y="0"/>
                    <a:pt x="101483" y="0"/>
                  </a:cubicBezTo>
                  <a:lnTo>
                    <a:pt x="1523883" y="0"/>
                  </a:lnTo>
                  <a:cubicBezTo>
                    <a:pt x="1555785" y="0"/>
                    <a:pt x="1585859" y="15037"/>
                    <a:pt x="1604960" y="40437"/>
                  </a:cubicBezTo>
                  <a:cubicBezTo>
                    <a:pt x="1624264" y="65837"/>
                    <a:pt x="1630157" y="98958"/>
                    <a:pt x="1621419" y="129438"/>
                  </a:cubicBezTo>
                  <a:lnTo>
                    <a:pt x="1215019" y="1551838"/>
                  </a:lnTo>
                  <a:cubicBezTo>
                    <a:pt x="1202624" y="1595526"/>
                    <a:pt x="1163000" y="1625600"/>
                    <a:pt x="1117483" y="1625600"/>
                  </a:cubicBezTo>
                  <a:close/>
                  <a:moveTo>
                    <a:pt x="584489" y="1422400"/>
                  </a:moveTo>
                  <a:lnTo>
                    <a:pt x="1040876" y="1422400"/>
                  </a:lnTo>
                  <a:lnTo>
                    <a:pt x="1389161" y="203200"/>
                  </a:lnTo>
                  <a:lnTo>
                    <a:pt x="236204" y="203200"/>
                  </a:lnTo>
                  <a:close/>
                </a:path>
              </a:pathLst>
            </a:custGeom>
            <a:grpFill/>
            <a:ln w="203200" cap="flat">
              <a:no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id="{E9E37D46-DB00-4B30-9610-97C288CD19C7}"/>
                </a:ext>
              </a:extLst>
            </p:cNvPr>
            <p:cNvSpPr/>
            <p:nvPr/>
          </p:nvSpPr>
          <p:spPr>
            <a:xfrm>
              <a:off x="4267200" y="5664200"/>
              <a:ext cx="3657600" cy="203200"/>
            </a:xfrm>
            <a:custGeom>
              <a:avLst/>
              <a:gdLst>
                <a:gd name="connsiteX0" fmla="*/ 3556000 w 3657600"/>
                <a:gd name="connsiteY0" fmla="*/ 203200 h 203200"/>
                <a:gd name="connsiteX1" fmla="*/ 101600 w 3657600"/>
                <a:gd name="connsiteY1" fmla="*/ 203200 h 203200"/>
                <a:gd name="connsiteX2" fmla="*/ 0 w 3657600"/>
                <a:gd name="connsiteY2" fmla="*/ 101600 h 203200"/>
                <a:gd name="connsiteX3" fmla="*/ 101600 w 3657600"/>
                <a:gd name="connsiteY3" fmla="*/ 0 h 203200"/>
                <a:gd name="connsiteX4" fmla="*/ 3556000 w 3657600"/>
                <a:gd name="connsiteY4" fmla="*/ 0 h 203200"/>
                <a:gd name="connsiteX5" fmla="*/ 3657600 w 3657600"/>
                <a:gd name="connsiteY5" fmla="*/ 101600 h 203200"/>
                <a:gd name="connsiteX6" fmla="*/ 3556000 w 3657600"/>
                <a:gd name="connsiteY6" fmla="*/ 2032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0" h="203200">
                  <a:moveTo>
                    <a:pt x="3556000" y="203200"/>
                  </a:moveTo>
                  <a:lnTo>
                    <a:pt x="101600" y="203200"/>
                  </a:lnTo>
                  <a:cubicBezTo>
                    <a:pt x="45517" y="203200"/>
                    <a:pt x="0" y="157683"/>
                    <a:pt x="0" y="101600"/>
                  </a:cubicBezTo>
                  <a:cubicBezTo>
                    <a:pt x="0" y="45517"/>
                    <a:pt x="45517" y="0"/>
                    <a:pt x="101600" y="0"/>
                  </a:cubicBezTo>
                  <a:lnTo>
                    <a:pt x="3556000" y="0"/>
                  </a:lnTo>
                  <a:cubicBezTo>
                    <a:pt x="3612083" y="0"/>
                    <a:pt x="3657600" y="45517"/>
                    <a:pt x="3657600" y="101600"/>
                  </a:cubicBezTo>
                  <a:cubicBezTo>
                    <a:pt x="3657600" y="157683"/>
                    <a:pt x="3612083" y="203200"/>
                    <a:pt x="3556000" y="203200"/>
                  </a:cubicBezTo>
                  <a:close/>
                </a:path>
              </a:pathLst>
            </a:custGeom>
            <a:grpFill/>
            <a:ln w="203200" cap="flat">
              <a:noFill/>
              <a:prstDash val="solid"/>
              <a:miter/>
            </a:ln>
          </p:spPr>
          <p:txBody>
            <a:bodyPr rtlCol="0" anchor="ctr"/>
            <a:lstStyle/>
            <a:p>
              <a:endParaRPr lang="pt-BR"/>
            </a:p>
          </p:txBody>
        </p:sp>
      </p:grpSp>
      <p:pic>
        <p:nvPicPr>
          <p:cNvPr id="3" name="Imagem 2" descr="Homem na frente de um laptop&#10;&#10;Descrição gerada automaticamente">
            <a:extLst>
              <a:ext uri="{FF2B5EF4-FFF2-40B4-BE49-F238E27FC236}">
                <a16:creationId xmlns:a16="http://schemas.microsoft.com/office/drawing/2014/main" id="{52B50BFF-D02E-488B-BFEC-4ED599D7C1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05" r="38546"/>
          <a:stretch/>
        </p:blipFill>
        <p:spPr>
          <a:xfrm>
            <a:off x="6711950" y="702656"/>
            <a:ext cx="4805142" cy="5452688"/>
          </a:xfrm>
          <a:prstGeom prst="rect">
            <a:avLst/>
          </a:prstGeom>
        </p:spPr>
      </p:pic>
      <p:sp>
        <p:nvSpPr>
          <p:cNvPr id="8" name="Retângulo 7">
            <a:extLst>
              <a:ext uri="{FF2B5EF4-FFF2-40B4-BE49-F238E27FC236}">
                <a16:creationId xmlns:a16="http://schemas.microsoft.com/office/drawing/2014/main" id="{63C2DC1F-F5BC-4B07-B2AC-4499AC223298}"/>
              </a:ext>
            </a:extLst>
          </p:cNvPr>
          <p:cNvSpPr/>
          <p:nvPr/>
        </p:nvSpPr>
        <p:spPr>
          <a:xfrm>
            <a:off x="475974" y="4057650"/>
            <a:ext cx="6667775" cy="910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92470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m 33" descr="Padrão do plano de fundo&#10;&#10;Descrição gerada automaticamente">
            <a:extLst>
              <a:ext uri="{FF2B5EF4-FFF2-40B4-BE49-F238E27FC236}">
                <a16:creationId xmlns:a16="http://schemas.microsoft.com/office/drawing/2014/main" id="{7A834451-4EB9-4072-A67B-597796E71B8F}"/>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lipse 4">
            <a:extLst>
              <a:ext uri="{FF2B5EF4-FFF2-40B4-BE49-F238E27FC236}">
                <a16:creationId xmlns:a16="http://schemas.microsoft.com/office/drawing/2014/main" id="{818A58E1-B06C-40A4-B090-6D59B66727BB}"/>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Título 1">
            <a:extLst>
              <a:ext uri="{FF2B5EF4-FFF2-40B4-BE49-F238E27FC236}">
                <a16:creationId xmlns:a16="http://schemas.microsoft.com/office/drawing/2014/main" id="{396AD08C-B3A8-40B8-92A9-6B92578F1AF3}"/>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regulatórios e políticos</a:t>
            </a:r>
            <a:endParaRPr lang="pt-BR" sz="2400" b="1" dirty="0">
              <a:latin typeface="Arial" panose="020B0604020202020204" pitchFamily="34" charset="0"/>
              <a:cs typeface="Arial" panose="020B0604020202020204" pitchFamily="34" charset="0"/>
            </a:endParaRPr>
          </a:p>
        </p:txBody>
      </p:sp>
      <p:grpSp>
        <p:nvGrpSpPr>
          <p:cNvPr id="22" name="Gráfico 13">
            <a:extLst>
              <a:ext uri="{FF2B5EF4-FFF2-40B4-BE49-F238E27FC236}">
                <a16:creationId xmlns:a16="http://schemas.microsoft.com/office/drawing/2014/main" id="{60CCEFAD-BD9B-4316-9ED8-68BDEB7E9ADE}"/>
              </a:ext>
            </a:extLst>
          </p:cNvPr>
          <p:cNvGrpSpPr/>
          <p:nvPr/>
        </p:nvGrpSpPr>
        <p:grpSpPr>
          <a:xfrm>
            <a:off x="320280" y="660787"/>
            <a:ext cx="763200" cy="763200"/>
            <a:chOff x="3657600" y="990600"/>
            <a:chExt cx="4876800" cy="4876800"/>
          </a:xfrm>
          <a:solidFill>
            <a:schemeClr val="tx1"/>
          </a:solidFill>
        </p:grpSpPr>
        <p:grpSp>
          <p:nvGrpSpPr>
            <p:cNvPr id="23" name="Gráfico 13">
              <a:extLst>
                <a:ext uri="{FF2B5EF4-FFF2-40B4-BE49-F238E27FC236}">
                  <a16:creationId xmlns:a16="http://schemas.microsoft.com/office/drawing/2014/main" id="{81E972C0-4F70-4DAA-90A9-11956041054B}"/>
                </a:ext>
              </a:extLst>
            </p:cNvPr>
            <p:cNvGrpSpPr/>
            <p:nvPr/>
          </p:nvGrpSpPr>
          <p:grpSpPr>
            <a:xfrm>
              <a:off x="5080000" y="990600"/>
              <a:ext cx="2032000" cy="2235200"/>
              <a:chOff x="5080000" y="990600"/>
              <a:chExt cx="2032000" cy="2235200"/>
            </a:xfrm>
            <a:grpFill/>
          </p:grpSpPr>
          <p:sp>
            <p:nvSpPr>
              <p:cNvPr id="27" name="Forma Livre: Forma 26">
                <a:extLst>
                  <a:ext uri="{FF2B5EF4-FFF2-40B4-BE49-F238E27FC236}">
                    <a16:creationId xmlns:a16="http://schemas.microsoft.com/office/drawing/2014/main" id="{F9321E84-F17D-44E9-B3D2-C330E4E1B888}"/>
                  </a:ext>
                </a:extLst>
              </p:cNvPr>
              <p:cNvSpPr/>
              <p:nvPr/>
            </p:nvSpPr>
            <p:spPr>
              <a:xfrm>
                <a:off x="5486400" y="990600"/>
                <a:ext cx="1219200" cy="1219200"/>
              </a:xfrm>
              <a:custGeom>
                <a:avLst/>
                <a:gdLst>
                  <a:gd name="connsiteX0" fmla="*/ 609600 w 1219200"/>
                  <a:gd name="connsiteY0" fmla="*/ 1219200 h 1219200"/>
                  <a:gd name="connsiteX1" fmla="*/ 0 w 1219200"/>
                  <a:gd name="connsiteY1" fmla="*/ 609600 h 1219200"/>
                  <a:gd name="connsiteX2" fmla="*/ 609600 w 1219200"/>
                  <a:gd name="connsiteY2" fmla="*/ 0 h 1219200"/>
                  <a:gd name="connsiteX3" fmla="*/ 1219200 w 1219200"/>
                  <a:gd name="connsiteY3" fmla="*/ 609600 h 1219200"/>
                  <a:gd name="connsiteX4" fmla="*/ 609600 w 1219200"/>
                  <a:gd name="connsiteY4" fmla="*/ 1219200 h 1219200"/>
                  <a:gd name="connsiteX5" fmla="*/ 609600 w 1219200"/>
                  <a:gd name="connsiteY5" fmla="*/ 203200 h 1219200"/>
                  <a:gd name="connsiteX6" fmla="*/ 203200 w 1219200"/>
                  <a:gd name="connsiteY6" fmla="*/ 609600 h 1219200"/>
                  <a:gd name="connsiteX7" fmla="*/ 609600 w 1219200"/>
                  <a:gd name="connsiteY7" fmla="*/ 1016000 h 1219200"/>
                  <a:gd name="connsiteX8" fmla="*/ 1016000 w 1219200"/>
                  <a:gd name="connsiteY8" fmla="*/ 609600 h 1219200"/>
                  <a:gd name="connsiteX9" fmla="*/ 609600 w 1219200"/>
                  <a:gd name="connsiteY9" fmla="*/ 203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 h="1219200">
                    <a:moveTo>
                      <a:pt x="609600" y="1219200"/>
                    </a:moveTo>
                    <a:cubicBezTo>
                      <a:pt x="273507" y="1219200"/>
                      <a:pt x="0" y="945693"/>
                      <a:pt x="0" y="609600"/>
                    </a:cubicBezTo>
                    <a:cubicBezTo>
                      <a:pt x="0" y="273507"/>
                      <a:pt x="273507" y="0"/>
                      <a:pt x="609600" y="0"/>
                    </a:cubicBezTo>
                    <a:cubicBezTo>
                      <a:pt x="945693" y="0"/>
                      <a:pt x="1219200" y="273507"/>
                      <a:pt x="1219200" y="609600"/>
                    </a:cubicBezTo>
                    <a:cubicBezTo>
                      <a:pt x="1219200" y="945693"/>
                      <a:pt x="945693" y="1219200"/>
                      <a:pt x="609600" y="1219200"/>
                    </a:cubicBezTo>
                    <a:close/>
                    <a:moveTo>
                      <a:pt x="609600" y="203200"/>
                    </a:moveTo>
                    <a:cubicBezTo>
                      <a:pt x="385470" y="203200"/>
                      <a:pt x="203200" y="385470"/>
                      <a:pt x="203200" y="609600"/>
                    </a:cubicBezTo>
                    <a:cubicBezTo>
                      <a:pt x="203200" y="833730"/>
                      <a:pt x="385470" y="1016000"/>
                      <a:pt x="609600" y="1016000"/>
                    </a:cubicBezTo>
                    <a:cubicBezTo>
                      <a:pt x="833730" y="1016000"/>
                      <a:pt x="1016000" y="833730"/>
                      <a:pt x="1016000" y="609600"/>
                    </a:cubicBezTo>
                    <a:cubicBezTo>
                      <a:pt x="1016000" y="385470"/>
                      <a:pt x="833730" y="203200"/>
                      <a:pt x="609600" y="203200"/>
                    </a:cubicBezTo>
                    <a:close/>
                  </a:path>
                </a:pathLst>
              </a:custGeom>
              <a:grpFill/>
              <a:ln w="203200" cap="flat">
                <a:noFill/>
                <a:prstDash val="solid"/>
                <a:miter/>
              </a:ln>
            </p:spPr>
            <p:txBody>
              <a:bodyPr rtlCol="0" anchor="ctr"/>
              <a:lstStyle/>
              <a:p>
                <a:endParaRPr lang="pt-BR"/>
              </a:p>
            </p:txBody>
          </p:sp>
          <p:sp>
            <p:nvSpPr>
              <p:cNvPr id="28" name="Forma Livre: Forma 27">
                <a:extLst>
                  <a:ext uri="{FF2B5EF4-FFF2-40B4-BE49-F238E27FC236}">
                    <a16:creationId xmlns:a16="http://schemas.microsoft.com/office/drawing/2014/main" id="{7231A7CA-E1A0-4B3F-A430-05FDC0C58BDF}"/>
                  </a:ext>
                </a:extLst>
              </p:cNvPr>
              <p:cNvSpPr/>
              <p:nvPr/>
            </p:nvSpPr>
            <p:spPr>
              <a:xfrm>
                <a:off x="5080000" y="2413000"/>
                <a:ext cx="2032000" cy="812800"/>
              </a:xfrm>
              <a:custGeom>
                <a:avLst/>
                <a:gdLst>
                  <a:gd name="connsiteX0" fmla="*/ 1930400 w 2032000"/>
                  <a:gd name="connsiteY0" fmla="*/ 812800 h 812800"/>
                  <a:gd name="connsiteX1" fmla="*/ 1828800 w 2032000"/>
                  <a:gd name="connsiteY1" fmla="*/ 711200 h 812800"/>
                  <a:gd name="connsiteX2" fmla="*/ 1828800 w 2032000"/>
                  <a:gd name="connsiteY2" fmla="*/ 552704 h 812800"/>
                  <a:gd name="connsiteX3" fmla="*/ 1503680 w 2032000"/>
                  <a:gd name="connsiteY3" fmla="*/ 203200 h 812800"/>
                  <a:gd name="connsiteX4" fmla="*/ 528320 w 2032000"/>
                  <a:gd name="connsiteY4" fmla="*/ 203200 h 812800"/>
                  <a:gd name="connsiteX5" fmla="*/ 203200 w 2032000"/>
                  <a:gd name="connsiteY5" fmla="*/ 552704 h 812800"/>
                  <a:gd name="connsiteX6" fmla="*/ 203200 w 2032000"/>
                  <a:gd name="connsiteY6" fmla="*/ 711200 h 812800"/>
                  <a:gd name="connsiteX7" fmla="*/ 101600 w 2032000"/>
                  <a:gd name="connsiteY7" fmla="*/ 812800 h 812800"/>
                  <a:gd name="connsiteX8" fmla="*/ 0 w 2032000"/>
                  <a:gd name="connsiteY8" fmla="*/ 711200 h 812800"/>
                  <a:gd name="connsiteX9" fmla="*/ 0 w 2032000"/>
                  <a:gd name="connsiteY9" fmla="*/ 552704 h 812800"/>
                  <a:gd name="connsiteX10" fmla="*/ 528320 w 2032000"/>
                  <a:gd name="connsiteY10" fmla="*/ 0 h 812800"/>
                  <a:gd name="connsiteX11" fmla="*/ 1503680 w 2032000"/>
                  <a:gd name="connsiteY11" fmla="*/ 0 h 812800"/>
                  <a:gd name="connsiteX12" fmla="*/ 2032000 w 2032000"/>
                  <a:gd name="connsiteY12" fmla="*/ 552704 h 812800"/>
                  <a:gd name="connsiteX13" fmla="*/ 2032000 w 2032000"/>
                  <a:gd name="connsiteY13" fmla="*/ 711200 h 812800"/>
                  <a:gd name="connsiteX14" fmla="*/ 1930400 w 2032000"/>
                  <a:gd name="connsiteY14" fmla="*/ 8128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2000" h="812800">
                    <a:moveTo>
                      <a:pt x="1930400" y="812800"/>
                    </a:moveTo>
                    <a:cubicBezTo>
                      <a:pt x="1874317" y="812800"/>
                      <a:pt x="1828800" y="767283"/>
                      <a:pt x="1828800" y="711200"/>
                    </a:cubicBezTo>
                    <a:lnTo>
                      <a:pt x="1828800" y="552704"/>
                    </a:lnTo>
                    <a:cubicBezTo>
                      <a:pt x="1828800" y="359867"/>
                      <a:pt x="1682902" y="203200"/>
                      <a:pt x="1503680" y="203200"/>
                    </a:cubicBezTo>
                    <a:lnTo>
                      <a:pt x="528320" y="203200"/>
                    </a:lnTo>
                    <a:cubicBezTo>
                      <a:pt x="349098" y="203200"/>
                      <a:pt x="203200" y="359867"/>
                      <a:pt x="203200" y="552704"/>
                    </a:cubicBezTo>
                    <a:lnTo>
                      <a:pt x="203200" y="711200"/>
                    </a:lnTo>
                    <a:cubicBezTo>
                      <a:pt x="203200" y="767283"/>
                      <a:pt x="157683" y="812800"/>
                      <a:pt x="101600" y="812800"/>
                    </a:cubicBezTo>
                    <a:cubicBezTo>
                      <a:pt x="45517" y="812800"/>
                      <a:pt x="0" y="767283"/>
                      <a:pt x="0" y="711200"/>
                    </a:cubicBezTo>
                    <a:lnTo>
                      <a:pt x="0" y="552704"/>
                    </a:lnTo>
                    <a:cubicBezTo>
                      <a:pt x="0" y="247904"/>
                      <a:pt x="236931" y="0"/>
                      <a:pt x="528320" y="0"/>
                    </a:cubicBezTo>
                    <a:lnTo>
                      <a:pt x="1503680" y="0"/>
                    </a:lnTo>
                    <a:cubicBezTo>
                      <a:pt x="1795069" y="0"/>
                      <a:pt x="2032000" y="247904"/>
                      <a:pt x="2032000" y="552704"/>
                    </a:cubicBezTo>
                    <a:lnTo>
                      <a:pt x="2032000" y="711200"/>
                    </a:lnTo>
                    <a:cubicBezTo>
                      <a:pt x="2032000" y="767283"/>
                      <a:pt x="1986483" y="812800"/>
                      <a:pt x="1930400" y="812800"/>
                    </a:cubicBezTo>
                    <a:close/>
                  </a:path>
                </a:pathLst>
              </a:custGeom>
              <a:grpFill/>
              <a:ln w="203200" cap="flat">
                <a:noFill/>
                <a:prstDash val="solid"/>
                <a:miter/>
              </a:ln>
            </p:spPr>
            <p:txBody>
              <a:bodyPr rtlCol="0" anchor="ctr"/>
              <a:lstStyle/>
              <a:p>
                <a:endParaRPr lang="pt-BR"/>
              </a:p>
            </p:txBody>
          </p:sp>
        </p:grpSp>
        <p:sp>
          <p:nvSpPr>
            <p:cNvPr id="24" name="Forma Livre: Forma 23">
              <a:extLst>
                <a:ext uri="{FF2B5EF4-FFF2-40B4-BE49-F238E27FC236}">
                  <a16:creationId xmlns:a16="http://schemas.microsoft.com/office/drawing/2014/main" id="{4747005C-ADF5-4F2C-B3AA-CB3D42838B01}"/>
                </a:ext>
              </a:extLst>
            </p:cNvPr>
            <p:cNvSpPr/>
            <p:nvPr/>
          </p:nvSpPr>
          <p:spPr>
            <a:xfrm>
              <a:off x="4470501" y="3022600"/>
              <a:ext cx="3250960" cy="2844800"/>
            </a:xfrm>
            <a:custGeom>
              <a:avLst/>
              <a:gdLst>
                <a:gd name="connsiteX0" fmla="*/ 2438298 w 3250960"/>
                <a:gd name="connsiteY0" fmla="*/ 2844800 h 2844800"/>
                <a:gd name="connsiteX1" fmla="*/ 812698 w 3250960"/>
                <a:gd name="connsiteY1" fmla="*/ 2844800 h 2844800"/>
                <a:gd name="connsiteX2" fmla="*/ 714756 w 3250960"/>
                <a:gd name="connsiteY2" fmla="*/ 2769616 h 2844800"/>
                <a:gd name="connsiteX3" fmla="*/ 3556 w 3250960"/>
                <a:gd name="connsiteY3" fmla="*/ 128016 h 2844800"/>
                <a:gd name="connsiteX4" fmla="*/ 21031 w 3250960"/>
                <a:gd name="connsiteY4" fmla="*/ 39827 h 2844800"/>
                <a:gd name="connsiteX5" fmla="*/ 101498 w 3250960"/>
                <a:gd name="connsiteY5" fmla="*/ 0 h 2844800"/>
                <a:gd name="connsiteX6" fmla="*/ 3149498 w 3250960"/>
                <a:gd name="connsiteY6" fmla="*/ 0 h 2844800"/>
                <a:gd name="connsiteX7" fmla="*/ 3229965 w 3250960"/>
                <a:gd name="connsiteY7" fmla="*/ 39827 h 2844800"/>
                <a:gd name="connsiteX8" fmla="*/ 3247441 w 3250960"/>
                <a:gd name="connsiteY8" fmla="*/ 128016 h 2844800"/>
                <a:gd name="connsiteX9" fmla="*/ 2536241 w 3250960"/>
                <a:gd name="connsiteY9" fmla="*/ 2769616 h 2844800"/>
                <a:gd name="connsiteX10" fmla="*/ 2438298 w 3250960"/>
                <a:gd name="connsiteY10" fmla="*/ 2844800 h 2844800"/>
                <a:gd name="connsiteX11" fmla="*/ 890524 w 3250960"/>
                <a:gd name="connsiteY11" fmla="*/ 2641600 h 2844800"/>
                <a:gd name="connsiteX12" fmla="*/ 2360473 w 3250960"/>
                <a:gd name="connsiteY12" fmla="*/ 2641600 h 2844800"/>
                <a:gd name="connsiteX13" fmla="*/ 3016809 w 3250960"/>
                <a:gd name="connsiteY13" fmla="*/ 203200 h 2844800"/>
                <a:gd name="connsiteX14" fmla="*/ 233985 w 3250960"/>
                <a:gd name="connsiteY14" fmla="*/ 203200 h 28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0960" h="2844800">
                  <a:moveTo>
                    <a:pt x="2438298" y="2844800"/>
                  </a:moveTo>
                  <a:lnTo>
                    <a:pt x="812698" y="2844800"/>
                  </a:lnTo>
                  <a:cubicBezTo>
                    <a:pt x="766572" y="2844800"/>
                    <a:pt x="726541" y="2813914"/>
                    <a:pt x="714756" y="2769616"/>
                  </a:cubicBezTo>
                  <a:lnTo>
                    <a:pt x="3556" y="128016"/>
                  </a:lnTo>
                  <a:cubicBezTo>
                    <a:pt x="-4775" y="97536"/>
                    <a:pt x="1727" y="64821"/>
                    <a:pt x="21031" y="39827"/>
                  </a:cubicBezTo>
                  <a:cubicBezTo>
                    <a:pt x="40335" y="14834"/>
                    <a:pt x="70002" y="0"/>
                    <a:pt x="101498" y="0"/>
                  </a:cubicBezTo>
                  <a:lnTo>
                    <a:pt x="3149498" y="0"/>
                  </a:lnTo>
                  <a:cubicBezTo>
                    <a:pt x="3180994" y="0"/>
                    <a:pt x="3210865" y="14630"/>
                    <a:pt x="3229965" y="39827"/>
                  </a:cubicBezTo>
                  <a:cubicBezTo>
                    <a:pt x="3249066" y="65024"/>
                    <a:pt x="3255772" y="97536"/>
                    <a:pt x="3247441" y="128016"/>
                  </a:cubicBezTo>
                  <a:lnTo>
                    <a:pt x="2536241" y="2769616"/>
                  </a:lnTo>
                  <a:cubicBezTo>
                    <a:pt x="2524455" y="2813914"/>
                    <a:pt x="2484425" y="2844800"/>
                    <a:pt x="2438298" y="2844800"/>
                  </a:cubicBezTo>
                  <a:close/>
                  <a:moveTo>
                    <a:pt x="890524" y="2641600"/>
                  </a:moveTo>
                  <a:lnTo>
                    <a:pt x="2360473" y="2641600"/>
                  </a:lnTo>
                  <a:lnTo>
                    <a:pt x="3016809" y="203200"/>
                  </a:lnTo>
                  <a:lnTo>
                    <a:pt x="233985" y="203200"/>
                  </a:lnTo>
                  <a:close/>
                </a:path>
              </a:pathLst>
            </a:custGeom>
            <a:grpFill/>
            <a:ln w="203200" cap="flat">
              <a:noFill/>
              <a:prstDash val="solid"/>
              <a:miter/>
            </a:ln>
          </p:spPr>
          <p:txBody>
            <a:bodyPr rtlCol="0" anchor="ctr"/>
            <a:lstStyle/>
            <a:p>
              <a:endParaRPr lang="pt-BR"/>
            </a:p>
          </p:txBody>
        </p:sp>
        <p:sp>
          <p:nvSpPr>
            <p:cNvPr id="25" name="Forma Livre: Forma 24">
              <a:extLst>
                <a:ext uri="{FF2B5EF4-FFF2-40B4-BE49-F238E27FC236}">
                  <a16:creationId xmlns:a16="http://schemas.microsoft.com/office/drawing/2014/main" id="{94F81B24-A4AB-4CD6-9C53-F711B4846F7A}"/>
                </a:ext>
              </a:extLst>
            </p:cNvPr>
            <p:cNvSpPr/>
            <p:nvPr/>
          </p:nvSpPr>
          <p:spPr>
            <a:xfrm>
              <a:off x="5283317" y="3632200"/>
              <a:ext cx="1625365" cy="1625600"/>
            </a:xfrm>
            <a:custGeom>
              <a:avLst/>
              <a:gdLst>
                <a:gd name="connsiteX0" fmla="*/ 1117483 w 1625365"/>
                <a:gd name="connsiteY0" fmla="*/ 1625600 h 1625600"/>
                <a:gd name="connsiteX1" fmla="*/ 507883 w 1625365"/>
                <a:gd name="connsiteY1" fmla="*/ 1625600 h 1625600"/>
                <a:gd name="connsiteX2" fmla="*/ 410347 w 1625365"/>
                <a:gd name="connsiteY2" fmla="*/ 1551838 h 1625600"/>
                <a:gd name="connsiteX3" fmla="*/ 3947 w 1625365"/>
                <a:gd name="connsiteY3" fmla="*/ 129438 h 1625600"/>
                <a:gd name="connsiteX4" fmla="*/ 20406 w 1625365"/>
                <a:gd name="connsiteY4" fmla="*/ 40437 h 1625600"/>
                <a:gd name="connsiteX5" fmla="*/ 101483 w 1625365"/>
                <a:gd name="connsiteY5" fmla="*/ 0 h 1625600"/>
                <a:gd name="connsiteX6" fmla="*/ 1523883 w 1625365"/>
                <a:gd name="connsiteY6" fmla="*/ 0 h 1625600"/>
                <a:gd name="connsiteX7" fmla="*/ 1604960 w 1625365"/>
                <a:gd name="connsiteY7" fmla="*/ 40437 h 1625600"/>
                <a:gd name="connsiteX8" fmla="*/ 1621419 w 1625365"/>
                <a:gd name="connsiteY8" fmla="*/ 129438 h 1625600"/>
                <a:gd name="connsiteX9" fmla="*/ 1215019 w 1625365"/>
                <a:gd name="connsiteY9" fmla="*/ 1551838 h 1625600"/>
                <a:gd name="connsiteX10" fmla="*/ 1117483 w 1625365"/>
                <a:gd name="connsiteY10" fmla="*/ 1625600 h 1625600"/>
                <a:gd name="connsiteX11" fmla="*/ 584489 w 1625365"/>
                <a:gd name="connsiteY11" fmla="*/ 1422400 h 1625600"/>
                <a:gd name="connsiteX12" fmla="*/ 1040876 w 1625365"/>
                <a:gd name="connsiteY12" fmla="*/ 1422400 h 1625600"/>
                <a:gd name="connsiteX13" fmla="*/ 1389161 w 1625365"/>
                <a:gd name="connsiteY13" fmla="*/ 203200 h 1625600"/>
                <a:gd name="connsiteX14" fmla="*/ 236204 w 1625365"/>
                <a:gd name="connsiteY14" fmla="*/ 2032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365" h="1625600">
                  <a:moveTo>
                    <a:pt x="1117483" y="1625600"/>
                  </a:moveTo>
                  <a:lnTo>
                    <a:pt x="507883" y="1625600"/>
                  </a:lnTo>
                  <a:cubicBezTo>
                    <a:pt x="462366" y="1625600"/>
                    <a:pt x="422742" y="1595526"/>
                    <a:pt x="410347" y="1551838"/>
                  </a:cubicBezTo>
                  <a:lnTo>
                    <a:pt x="3947" y="129438"/>
                  </a:lnTo>
                  <a:cubicBezTo>
                    <a:pt x="-4791" y="98755"/>
                    <a:pt x="1102" y="65837"/>
                    <a:pt x="20406" y="40437"/>
                  </a:cubicBezTo>
                  <a:cubicBezTo>
                    <a:pt x="39507" y="15037"/>
                    <a:pt x="69580" y="0"/>
                    <a:pt x="101483" y="0"/>
                  </a:cubicBezTo>
                  <a:lnTo>
                    <a:pt x="1523883" y="0"/>
                  </a:lnTo>
                  <a:cubicBezTo>
                    <a:pt x="1555785" y="0"/>
                    <a:pt x="1585859" y="15037"/>
                    <a:pt x="1604960" y="40437"/>
                  </a:cubicBezTo>
                  <a:cubicBezTo>
                    <a:pt x="1624264" y="65837"/>
                    <a:pt x="1630157" y="98958"/>
                    <a:pt x="1621419" y="129438"/>
                  </a:cubicBezTo>
                  <a:lnTo>
                    <a:pt x="1215019" y="1551838"/>
                  </a:lnTo>
                  <a:cubicBezTo>
                    <a:pt x="1202624" y="1595526"/>
                    <a:pt x="1163000" y="1625600"/>
                    <a:pt x="1117483" y="1625600"/>
                  </a:cubicBezTo>
                  <a:close/>
                  <a:moveTo>
                    <a:pt x="584489" y="1422400"/>
                  </a:moveTo>
                  <a:lnTo>
                    <a:pt x="1040876" y="1422400"/>
                  </a:lnTo>
                  <a:lnTo>
                    <a:pt x="1389161" y="203200"/>
                  </a:lnTo>
                  <a:lnTo>
                    <a:pt x="236204" y="203200"/>
                  </a:lnTo>
                  <a:close/>
                </a:path>
              </a:pathLst>
            </a:custGeom>
            <a:grpFill/>
            <a:ln w="203200" cap="flat">
              <a:noFill/>
              <a:prstDash val="solid"/>
              <a:miter/>
            </a:ln>
          </p:spPr>
          <p:txBody>
            <a:bodyPr rtlCol="0" anchor="ctr"/>
            <a:lstStyle/>
            <a:p>
              <a:endParaRPr lang="pt-BR"/>
            </a:p>
          </p:txBody>
        </p:sp>
        <p:sp>
          <p:nvSpPr>
            <p:cNvPr id="26" name="Forma Livre: Forma 25">
              <a:extLst>
                <a:ext uri="{FF2B5EF4-FFF2-40B4-BE49-F238E27FC236}">
                  <a16:creationId xmlns:a16="http://schemas.microsoft.com/office/drawing/2014/main" id="{A0AD6236-1E3A-4A06-8368-E97F9B7EB03D}"/>
                </a:ext>
              </a:extLst>
            </p:cNvPr>
            <p:cNvSpPr/>
            <p:nvPr/>
          </p:nvSpPr>
          <p:spPr>
            <a:xfrm>
              <a:off x="4267200" y="5664200"/>
              <a:ext cx="3657600" cy="203200"/>
            </a:xfrm>
            <a:custGeom>
              <a:avLst/>
              <a:gdLst>
                <a:gd name="connsiteX0" fmla="*/ 3556000 w 3657600"/>
                <a:gd name="connsiteY0" fmla="*/ 203200 h 203200"/>
                <a:gd name="connsiteX1" fmla="*/ 101600 w 3657600"/>
                <a:gd name="connsiteY1" fmla="*/ 203200 h 203200"/>
                <a:gd name="connsiteX2" fmla="*/ 0 w 3657600"/>
                <a:gd name="connsiteY2" fmla="*/ 101600 h 203200"/>
                <a:gd name="connsiteX3" fmla="*/ 101600 w 3657600"/>
                <a:gd name="connsiteY3" fmla="*/ 0 h 203200"/>
                <a:gd name="connsiteX4" fmla="*/ 3556000 w 3657600"/>
                <a:gd name="connsiteY4" fmla="*/ 0 h 203200"/>
                <a:gd name="connsiteX5" fmla="*/ 3657600 w 3657600"/>
                <a:gd name="connsiteY5" fmla="*/ 101600 h 203200"/>
                <a:gd name="connsiteX6" fmla="*/ 3556000 w 3657600"/>
                <a:gd name="connsiteY6" fmla="*/ 2032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0" h="203200">
                  <a:moveTo>
                    <a:pt x="3556000" y="203200"/>
                  </a:moveTo>
                  <a:lnTo>
                    <a:pt x="101600" y="203200"/>
                  </a:lnTo>
                  <a:cubicBezTo>
                    <a:pt x="45517" y="203200"/>
                    <a:pt x="0" y="157683"/>
                    <a:pt x="0" y="101600"/>
                  </a:cubicBezTo>
                  <a:cubicBezTo>
                    <a:pt x="0" y="45517"/>
                    <a:pt x="45517" y="0"/>
                    <a:pt x="101600" y="0"/>
                  </a:cubicBezTo>
                  <a:lnTo>
                    <a:pt x="3556000" y="0"/>
                  </a:lnTo>
                  <a:cubicBezTo>
                    <a:pt x="3612083" y="0"/>
                    <a:pt x="3657600" y="45517"/>
                    <a:pt x="3657600" y="101600"/>
                  </a:cubicBezTo>
                  <a:cubicBezTo>
                    <a:pt x="3657600" y="157683"/>
                    <a:pt x="3612083" y="203200"/>
                    <a:pt x="3556000" y="203200"/>
                  </a:cubicBezTo>
                  <a:close/>
                </a:path>
              </a:pathLst>
            </a:custGeom>
            <a:grpFill/>
            <a:ln w="203200" cap="flat">
              <a:noFill/>
              <a:prstDash val="solid"/>
              <a:miter/>
            </a:ln>
          </p:spPr>
          <p:txBody>
            <a:bodyPr rtlCol="0" anchor="ctr"/>
            <a:lstStyle/>
            <a:p>
              <a:endParaRPr lang="pt-BR"/>
            </a:p>
          </p:txBody>
        </p:sp>
      </p:grpSp>
      <p:sp>
        <p:nvSpPr>
          <p:cNvPr id="29" name="Retângulo: Cantos Arredondados 28">
            <a:extLst>
              <a:ext uri="{FF2B5EF4-FFF2-40B4-BE49-F238E27FC236}">
                <a16:creationId xmlns:a16="http://schemas.microsoft.com/office/drawing/2014/main" id="{18BCEF98-E227-4464-987D-CAFA90E618CB}"/>
              </a:ext>
            </a:extLst>
          </p:cNvPr>
          <p:cNvSpPr/>
          <p:nvPr/>
        </p:nvSpPr>
        <p:spPr>
          <a:xfrm>
            <a:off x="1314450" y="2221598"/>
            <a:ext cx="10064750" cy="3874402"/>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Referenciais regulatórios educacionais que servirão de base para o planejamento estratégico de sua criação e desenvolvimento:</a:t>
            </a:r>
          </a:p>
          <a:p>
            <a:pPr>
              <a:lnSpc>
                <a:spcPct val="150000"/>
              </a:lnSpc>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 Resolução no 02, de 19 de setembro de 2017, do Conselho de Educação do Distrito Federal (CEDF), que estabeleceu as normas para a Educação Superior no Sistema de Ensino do Distrito Federal</a:t>
            </a:r>
          </a:p>
          <a:p>
            <a:pPr>
              <a:lnSpc>
                <a:spcPct val="150000"/>
              </a:lnSpc>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 Lei  no 10.861, de 14 de abril de 2004, que instituiu o Sistema Nacional de Avaliação da Educação Superior (SINAES) </a:t>
            </a: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30" name="Retângulo: Cantos Arredondados 29">
            <a:extLst>
              <a:ext uri="{FF2B5EF4-FFF2-40B4-BE49-F238E27FC236}">
                <a16:creationId xmlns:a16="http://schemas.microsoft.com/office/drawing/2014/main" id="{48B8EDE1-9102-471B-A992-73077B4B137F}"/>
              </a:ext>
            </a:extLst>
          </p:cNvPr>
          <p:cNvSpPr/>
          <p:nvPr/>
        </p:nvSpPr>
        <p:spPr>
          <a:xfrm>
            <a:off x="2091195" y="1702012"/>
            <a:ext cx="7862429"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Análise do atendimento das questões de regulação e de avaliação para implantação da </a:t>
            </a:r>
            <a:r>
              <a:rPr lang="pt-BR" b="1" dirty="0" err="1">
                <a:solidFill>
                  <a:srgbClr val="FFFFFF"/>
                </a:solidFill>
                <a:latin typeface="Arial" panose="020B0604020202020204" pitchFamily="34" charset="0"/>
                <a:cs typeface="Arial" panose="020B0604020202020204" pitchFamily="34" charset="0"/>
              </a:rPr>
              <a:t>UnDF</a:t>
            </a:r>
            <a:r>
              <a:rPr lang="pt-BR" b="1" dirty="0">
                <a:solidFill>
                  <a:srgbClr val="FFFFFF"/>
                </a:solidFill>
                <a:latin typeface="Arial" panose="020B0604020202020204" pitchFamily="34" charset="0"/>
                <a:cs typeface="Arial" panose="020B0604020202020204" pitchFamily="34" charset="0"/>
              </a:rPr>
              <a:t>, segundo a regulamentação em vigor. </a:t>
            </a:r>
          </a:p>
        </p:txBody>
      </p:sp>
      <p:sp>
        <p:nvSpPr>
          <p:cNvPr id="35" name="Retângulo 34">
            <a:extLst>
              <a:ext uri="{FF2B5EF4-FFF2-40B4-BE49-F238E27FC236}">
                <a16:creationId xmlns:a16="http://schemas.microsoft.com/office/drawing/2014/main" id="{D057DE54-76CE-407F-83DB-720D79872D01}"/>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66070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adrão do plano de fundo&#10;&#10;Descrição gerada automaticamente">
            <a:extLst>
              <a:ext uri="{FF2B5EF4-FFF2-40B4-BE49-F238E27FC236}">
                <a16:creationId xmlns:a16="http://schemas.microsoft.com/office/drawing/2014/main" id="{D169D7A0-55BC-4D66-9B47-6C3CEAC99D2B}"/>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tângulo 6">
            <a:extLst>
              <a:ext uri="{FF2B5EF4-FFF2-40B4-BE49-F238E27FC236}">
                <a16:creationId xmlns:a16="http://schemas.microsoft.com/office/drawing/2014/main" id="{365A5663-C23B-4D5B-8508-B1CE09BDD5BB}"/>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a:extLst>
              <a:ext uri="{FF2B5EF4-FFF2-40B4-BE49-F238E27FC236}">
                <a16:creationId xmlns:a16="http://schemas.microsoft.com/office/drawing/2014/main" id="{997A5390-9BA7-4E30-BF4D-93495115FEA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9" name="Gráfico 13">
            <a:extLst>
              <a:ext uri="{FF2B5EF4-FFF2-40B4-BE49-F238E27FC236}">
                <a16:creationId xmlns:a16="http://schemas.microsoft.com/office/drawing/2014/main" id="{3F7DE674-BC5B-436F-915C-4D82C419ED3A}"/>
              </a:ext>
            </a:extLst>
          </p:cNvPr>
          <p:cNvGrpSpPr/>
          <p:nvPr/>
        </p:nvGrpSpPr>
        <p:grpSpPr>
          <a:xfrm>
            <a:off x="320280" y="660787"/>
            <a:ext cx="763200" cy="763200"/>
            <a:chOff x="3657600" y="990600"/>
            <a:chExt cx="4876800" cy="4876800"/>
          </a:xfrm>
          <a:solidFill>
            <a:schemeClr val="tx1"/>
          </a:solidFill>
        </p:grpSpPr>
        <p:grpSp>
          <p:nvGrpSpPr>
            <p:cNvPr id="10" name="Gráfico 13">
              <a:extLst>
                <a:ext uri="{FF2B5EF4-FFF2-40B4-BE49-F238E27FC236}">
                  <a16:creationId xmlns:a16="http://schemas.microsoft.com/office/drawing/2014/main" id="{ED380C50-7E7F-4BD5-9F80-4BD34D78626D}"/>
                </a:ext>
              </a:extLst>
            </p:cNvPr>
            <p:cNvGrpSpPr/>
            <p:nvPr/>
          </p:nvGrpSpPr>
          <p:grpSpPr>
            <a:xfrm>
              <a:off x="5080000" y="990600"/>
              <a:ext cx="2032000" cy="2235200"/>
              <a:chOff x="5080000" y="990600"/>
              <a:chExt cx="2032000" cy="2235200"/>
            </a:xfrm>
            <a:grpFill/>
          </p:grpSpPr>
          <p:sp>
            <p:nvSpPr>
              <p:cNvPr id="14" name="Forma Livre: Forma 13">
                <a:extLst>
                  <a:ext uri="{FF2B5EF4-FFF2-40B4-BE49-F238E27FC236}">
                    <a16:creationId xmlns:a16="http://schemas.microsoft.com/office/drawing/2014/main" id="{AB671270-B1B0-479F-8576-C907EECAD442}"/>
                  </a:ext>
                </a:extLst>
              </p:cNvPr>
              <p:cNvSpPr/>
              <p:nvPr/>
            </p:nvSpPr>
            <p:spPr>
              <a:xfrm>
                <a:off x="5486400" y="990600"/>
                <a:ext cx="1219200" cy="1219200"/>
              </a:xfrm>
              <a:custGeom>
                <a:avLst/>
                <a:gdLst>
                  <a:gd name="connsiteX0" fmla="*/ 609600 w 1219200"/>
                  <a:gd name="connsiteY0" fmla="*/ 1219200 h 1219200"/>
                  <a:gd name="connsiteX1" fmla="*/ 0 w 1219200"/>
                  <a:gd name="connsiteY1" fmla="*/ 609600 h 1219200"/>
                  <a:gd name="connsiteX2" fmla="*/ 609600 w 1219200"/>
                  <a:gd name="connsiteY2" fmla="*/ 0 h 1219200"/>
                  <a:gd name="connsiteX3" fmla="*/ 1219200 w 1219200"/>
                  <a:gd name="connsiteY3" fmla="*/ 609600 h 1219200"/>
                  <a:gd name="connsiteX4" fmla="*/ 609600 w 1219200"/>
                  <a:gd name="connsiteY4" fmla="*/ 1219200 h 1219200"/>
                  <a:gd name="connsiteX5" fmla="*/ 609600 w 1219200"/>
                  <a:gd name="connsiteY5" fmla="*/ 203200 h 1219200"/>
                  <a:gd name="connsiteX6" fmla="*/ 203200 w 1219200"/>
                  <a:gd name="connsiteY6" fmla="*/ 609600 h 1219200"/>
                  <a:gd name="connsiteX7" fmla="*/ 609600 w 1219200"/>
                  <a:gd name="connsiteY7" fmla="*/ 1016000 h 1219200"/>
                  <a:gd name="connsiteX8" fmla="*/ 1016000 w 1219200"/>
                  <a:gd name="connsiteY8" fmla="*/ 609600 h 1219200"/>
                  <a:gd name="connsiteX9" fmla="*/ 609600 w 1219200"/>
                  <a:gd name="connsiteY9" fmla="*/ 203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 h="1219200">
                    <a:moveTo>
                      <a:pt x="609600" y="1219200"/>
                    </a:moveTo>
                    <a:cubicBezTo>
                      <a:pt x="273507" y="1219200"/>
                      <a:pt x="0" y="945693"/>
                      <a:pt x="0" y="609600"/>
                    </a:cubicBezTo>
                    <a:cubicBezTo>
                      <a:pt x="0" y="273507"/>
                      <a:pt x="273507" y="0"/>
                      <a:pt x="609600" y="0"/>
                    </a:cubicBezTo>
                    <a:cubicBezTo>
                      <a:pt x="945693" y="0"/>
                      <a:pt x="1219200" y="273507"/>
                      <a:pt x="1219200" y="609600"/>
                    </a:cubicBezTo>
                    <a:cubicBezTo>
                      <a:pt x="1219200" y="945693"/>
                      <a:pt x="945693" y="1219200"/>
                      <a:pt x="609600" y="1219200"/>
                    </a:cubicBezTo>
                    <a:close/>
                    <a:moveTo>
                      <a:pt x="609600" y="203200"/>
                    </a:moveTo>
                    <a:cubicBezTo>
                      <a:pt x="385470" y="203200"/>
                      <a:pt x="203200" y="385470"/>
                      <a:pt x="203200" y="609600"/>
                    </a:cubicBezTo>
                    <a:cubicBezTo>
                      <a:pt x="203200" y="833730"/>
                      <a:pt x="385470" y="1016000"/>
                      <a:pt x="609600" y="1016000"/>
                    </a:cubicBezTo>
                    <a:cubicBezTo>
                      <a:pt x="833730" y="1016000"/>
                      <a:pt x="1016000" y="833730"/>
                      <a:pt x="1016000" y="609600"/>
                    </a:cubicBezTo>
                    <a:cubicBezTo>
                      <a:pt x="1016000" y="385470"/>
                      <a:pt x="833730" y="203200"/>
                      <a:pt x="609600" y="203200"/>
                    </a:cubicBezTo>
                    <a:close/>
                  </a:path>
                </a:pathLst>
              </a:custGeom>
              <a:grpFill/>
              <a:ln w="203200" cap="flat">
                <a:no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7C9F9C98-9FB1-46A9-B5BB-E105B9A633AF}"/>
                  </a:ext>
                </a:extLst>
              </p:cNvPr>
              <p:cNvSpPr/>
              <p:nvPr/>
            </p:nvSpPr>
            <p:spPr>
              <a:xfrm>
                <a:off x="5080000" y="2413000"/>
                <a:ext cx="2032000" cy="812800"/>
              </a:xfrm>
              <a:custGeom>
                <a:avLst/>
                <a:gdLst>
                  <a:gd name="connsiteX0" fmla="*/ 1930400 w 2032000"/>
                  <a:gd name="connsiteY0" fmla="*/ 812800 h 812800"/>
                  <a:gd name="connsiteX1" fmla="*/ 1828800 w 2032000"/>
                  <a:gd name="connsiteY1" fmla="*/ 711200 h 812800"/>
                  <a:gd name="connsiteX2" fmla="*/ 1828800 w 2032000"/>
                  <a:gd name="connsiteY2" fmla="*/ 552704 h 812800"/>
                  <a:gd name="connsiteX3" fmla="*/ 1503680 w 2032000"/>
                  <a:gd name="connsiteY3" fmla="*/ 203200 h 812800"/>
                  <a:gd name="connsiteX4" fmla="*/ 528320 w 2032000"/>
                  <a:gd name="connsiteY4" fmla="*/ 203200 h 812800"/>
                  <a:gd name="connsiteX5" fmla="*/ 203200 w 2032000"/>
                  <a:gd name="connsiteY5" fmla="*/ 552704 h 812800"/>
                  <a:gd name="connsiteX6" fmla="*/ 203200 w 2032000"/>
                  <a:gd name="connsiteY6" fmla="*/ 711200 h 812800"/>
                  <a:gd name="connsiteX7" fmla="*/ 101600 w 2032000"/>
                  <a:gd name="connsiteY7" fmla="*/ 812800 h 812800"/>
                  <a:gd name="connsiteX8" fmla="*/ 0 w 2032000"/>
                  <a:gd name="connsiteY8" fmla="*/ 711200 h 812800"/>
                  <a:gd name="connsiteX9" fmla="*/ 0 w 2032000"/>
                  <a:gd name="connsiteY9" fmla="*/ 552704 h 812800"/>
                  <a:gd name="connsiteX10" fmla="*/ 528320 w 2032000"/>
                  <a:gd name="connsiteY10" fmla="*/ 0 h 812800"/>
                  <a:gd name="connsiteX11" fmla="*/ 1503680 w 2032000"/>
                  <a:gd name="connsiteY11" fmla="*/ 0 h 812800"/>
                  <a:gd name="connsiteX12" fmla="*/ 2032000 w 2032000"/>
                  <a:gd name="connsiteY12" fmla="*/ 552704 h 812800"/>
                  <a:gd name="connsiteX13" fmla="*/ 2032000 w 2032000"/>
                  <a:gd name="connsiteY13" fmla="*/ 711200 h 812800"/>
                  <a:gd name="connsiteX14" fmla="*/ 1930400 w 2032000"/>
                  <a:gd name="connsiteY14" fmla="*/ 8128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2000" h="812800">
                    <a:moveTo>
                      <a:pt x="1930400" y="812800"/>
                    </a:moveTo>
                    <a:cubicBezTo>
                      <a:pt x="1874317" y="812800"/>
                      <a:pt x="1828800" y="767283"/>
                      <a:pt x="1828800" y="711200"/>
                    </a:cubicBezTo>
                    <a:lnTo>
                      <a:pt x="1828800" y="552704"/>
                    </a:lnTo>
                    <a:cubicBezTo>
                      <a:pt x="1828800" y="359867"/>
                      <a:pt x="1682902" y="203200"/>
                      <a:pt x="1503680" y="203200"/>
                    </a:cubicBezTo>
                    <a:lnTo>
                      <a:pt x="528320" y="203200"/>
                    </a:lnTo>
                    <a:cubicBezTo>
                      <a:pt x="349098" y="203200"/>
                      <a:pt x="203200" y="359867"/>
                      <a:pt x="203200" y="552704"/>
                    </a:cubicBezTo>
                    <a:lnTo>
                      <a:pt x="203200" y="711200"/>
                    </a:lnTo>
                    <a:cubicBezTo>
                      <a:pt x="203200" y="767283"/>
                      <a:pt x="157683" y="812800"/>
                      <a:pt x="101600" y="812800"/>
                    </a:cubicBezTo>
                    <a:cubicBezTo>
                      <a:pt x="45517" y="812800"/>
                      <a:pt x="0" y="767283"/>
                      <a:pt x="0" y="711200"/>
                    </a:cubicBezTo>
                    <a:lnTo>
                      <a:pt x="0" y="552704"/>
                    </a:lnTo>
                    <a:cubicBezTo>
                      <a:pt x="0" y="247904"/>
                      <a:pt x="236931" y="0"/>
                      <a:pt x="528320" y="0"/>
                    </a:cubicBezTo>
                    <a:lnTo>
                      <a:pt x="1503680" y="0"/>
                    </a:lnTo>
                    <a:cubicBezTo>
                      <a:pt x="1795069" y="0"/>
                      <a:pt x="2032000" y="247904"/>
                      <a:pt x="2032000" y="552704"/>
                    </a:cubicBezTo>
                    <a:lnTo>
                      <a:pt x="2032000" y="711200"/>
                    </a:lnTo>
                    <a:cubicBezTo>
                      <a:pt x="2032000" y="767283"/>
                      <a:pt x="1986483" y="812800"/>
                      <a:pt x="1930400" y="812800"/>
                    </a:cubicBezTo>
                    <a:close/>
                  </a:path>
                </a:pathLst>
              </a:custGeom>
              <a:grpFill/>
              <a:ln w="203200" cap="flat">
                <a:noFill/>
                <a:prstDash val="solid"/>
                <a:miter/>
              </a:ln>
            </p:spPr>
            <p:txBody>
              <a:bodyPr rtlCol="0" anchor="ctr"/>
              <a:lstStyle/>
              <a:p>
                <a:endParaRPr lang="pt-BR"/>
              </a:p>
            </p:txBody>
          </p:sp>
        </p:grpSp>
        <p:sp>
          <p:nvSpPr>
            <p:cNvPr id="11" name="Forma Livre: Forma 10">
              <a:extLst>
                <a:ext uri="{FF2B5EF4-FFF2-40B4-BE49-F238E27FC236}">
                  <a16:creationId xmlns:a16="http://schemas.microsoft.com/office/drawing/2014/main" id="{B5F1D500-6892-4294-89CE-5B45FEC8BD38}"/>
                </a:ext>
              </a:extLst>
            </p:cNvPr>
            <p:cNvSpPr/>
            <p:nvPr/>
          </p:nvSpPr>
          <p:spPr>
            <a:xfrm>
              <a:off x="4470501" y="3022600"/>
              <a:ext cx="3250960" cy="2844800"/>
            </a:xfrm>
            <a:custGeom>
              <a:avLst/>
              <a:gdLst>
                <a:gd name="connsiteX0" fmla="*/ 2438298 w 3250960"/>
                <a:gd name="connsiteY0" fmla="*/ 2844800 h 2844800"/>
                <a:gd name="connsiteX1" fmla="*/ 812698 w 3250960"/>
                <a:gd name="connsiteY1" fmla="*/ 2844800 h 2844800"/>
                <a:gd name="connsiteX2" fmla="*/ 714756 w 3250960"/>
                <a:gd name="connsiteY2" fmla="*/ 2769616 h 2844800"/>
                <a:gd name="connsiteX3" fmla="*/ 3556 w 3250960"/>
                <a:gd name="connsiteY3" fmla="*/ 128016 h 2844800"/>
                <a:gd name="connsiteX4" fmla="*/ 21031 w 3250960"/>
                <a:gd name="connsiteY4" fmla="*/ 39827 h 2844800"/>
                <a:gd name="connsiteX5" fmla="*/ 101498 w 3250960"/>
                <a:gd name="connsiteY5" fmla="*/ 0 h 2844800"/>
                <a:gd name="connsiteX6" fmla="*/ 3149498 w 3250960"/>
                <a:gd name="connsiteY6" fmla="*/ 0 h 2844800"/>
                <a:gd name="connsiteX7" fmla="*/ 3229965 w 3250960"/>
                <a:gd name="connsiteY7" fmla="*/ 39827 h 2844800"/>
                <a:gd name="connsiteX8" fmla="*/ 3247441 w 3250960"/>
                <a:gd name="connsiteY8" fmla="*/ 128016 h 2844800"/>
                <a:gd name="connsiteX9" fmla="*/ 2536241 w 3250960"/>
                <a:gd name="connsiteY9" fmla="*/ 2769616 h 2844800"/>
                <a:gd name="connsiteX10" fmla="*/ 2438298 w 3250960"/>
                <a:gd name="connsiteY10" fmla="*/ 2844800 h 2844800"/>
                <a:gd name="connsiteX11" fmla="*/ 890524 w 3250960"/>
                <a:gd name="connsiteY11" fmla="*/ 2641600 h 2844800"/>
                <a:gd name="connsiteX12" fmla="*/ 2360473 w 3250960"/>
                <a:gd name="connsiteY12" fmla="*/ 2641600 h 2844800"/>
                <a:gd name="connsiteX13" fmla="*/ 3016809 w 3250960"/>
                <a:gd name="connsiteY13" fmla="*/ 203200 h 2844800"/>
                <a:gd name="connsiteX14" fmla="*/ 233985 w 3250960"/>
                <a:gd name="connsiteY14" fmla="*/ 203200 h 28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0960" h="2844800">
                  <a:moveTo>
                    <a:pt x="2438298" y="2844800"/>
                  </a:moveTo>
                  <a:lnTo>
                    <a:pt x="812698" y="2844800"/>
                  </a:lnTo>
                  <a:cubicBezTo>
                    <a:pt x="766572" y="2844800"/>
                    <a:pt x="726541" y="2813914"/>
                    <a:pt x="714756" y="2769616"/>
                  </a:cubicBezTo>
                  <a:lnTo>
                    <a:pt x="3556" y="128016"/>
                  </a:lnTo>
                  <a:cubicBezTo>
                    <a:pt x="-4775" y="97536"/>
                    <a:pt x="1727" y="64821"/>
                    <a:pt x="21031" y="39827"/>
                  </a:cubicBezTo>
                  <a:cubicBezTo>
                    <a:pt x="40335" y="14834"/>
                    <a:pt x="70002" y="0"/>
                    <a:pt x="101498" y="0"/>
                  </a:cubicBezTo>
                  <a:lnTo>
                    <a:pt x="3149498" y="0"/>
                  </a:lnTo>
                  <a:cubicBezTo>
                    <a:pt x="3180994" y="0"/>
                    <a:pt x="3210865" y="14630"/>
                    <a:pt x="3229965" y="39827"/>
                  </a:cubicBezTo>
                  <a:cubicBezTo>
                    <a:pt x="3249066" y="65024"/>
                    <a:pt x="3255772" y="97536"/>
                    <a:pt x="3247441" y="128016"/>
                  </a:cubicBezTo>
                  <a:lnTo>
                    <a:pt x="2536241" y="2769616"/>
                  </a:lnTo>
                  <a:cubicBezTo>
                    <a:pt x="2524455" y="2813914"/>
                    <a:pt x="2484425" y="2844800"/>
                    <a:pt x="2438298" y="2844800"/>
                  </a:cubicBezTo>
                  <a:close/>
                  <a:moveTo>
                    <a:pt x="890524" y="2641600"/>
                  </a:moveTo>
                  <a:lnTo>
                    <a:pt x="2360473" y="2641600"/>
                  </a:lnTo>
                  <a:lnTo>
                    <a:pt x="3016809" y="203200"/>
                  </a:lnTo>
                  <a:lnTo>
                    <a:pt x="233985" y="203200"/>
                  </a:lnTo>
                  <a:close/>
                </a:path>
              </a:pathLst>
            </a:custGeom>
            <a:grpFill/>
            <a:ln w="203200" cap="flat">
              <a:no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3FEE8EB4-1CED-4C6F-B5DF-D57FF45F8C05}"/>
                </a:ext>
              </a:extLst>
            </p:cNvPr>
            <p:cNvSpPr/>
            <p:nvPr/>
          </p:nvSpPr>
          <p:spPr>
            <a:xfrm>
              <a:off x="5283317" y="3632200"/>
              <a:ext cx="1625365" cy="1625600"/>
            </a:xfrm>
            <a:custGeom>
              <a:avLst/>
              <a:gdLst>
                <a:gd name="connsiteX0" fmla="*/ 1117483 w 1625365"/>
                <a:gd name="connsiteY0" fmla="*/ 1625600 h 1625600"/>
                <a:gd name="connsiteX1" fmla="*/ 507883 w 1625365"/>
                <a:gd name="connsiteY1" fmla="*/ 1625600 h 1625600"/>
                <a:gd name="connsiteX2" fmla="*/ 410347 w 1625365"/>
                <a:gd name="connsiteY2" fmla="*/ 1551838 h 1625600"/>
                <a:gd name="connsiteX3" fmla="*/ 3947 w 1625365"/>
                <a:gd name="connsiteY3" fmla="*/ 129438 h 1625600"/>
                <a:gd name="connsiteX4" fmla="*/ 20406 w 1625365"/>
                <a:gd name="connsiteY4" fmla="*/ 40437 h 1625600"/>
                <a:gd name="connsiteX5" fmla="*/ 101483 w 1625365"/>
                <a:gd name="connsiteY5" fmla="*/ 0 h 1625600"/>
                <a:gd name="connsiteX6" fmla="*/ 1523883 w 1625365"/>
                <a:gd name="connsiteY6" fmla="*/ 0 h 1625600"/>
                <a:gd name="connsiteX7" fmla="*/ 1604960 w 1625365"/>
                <a:gd name="connsiteY7" fmla="*/ 40437 h 1625600"/>
                <a:gd name="connsiteX8" fmla="*/ 1621419 w 1625365"/>
                <a:gd name="connsiteY8" fmla="*/ 129438 h 1625600"/>
                <a:gd name="connsiteX9" fmla="*/ 1215019 w 1625365"/>
                <a:gd name="connsiteY9" fmla="*/ 1551838 h 1625600"/>
                <a:gd name="connsiteX10" fmla="*/ 1117483 w 1625365"/>
                <a:gd name="connsiteY10" fmla="*/ 1625600 h 1625600"/>
                <a:gd name="connsiteX11" fmla="*/ 584489 w 1625365"/>
                <a:gd name="connsiteY11" fmla="*/ 1422400 h 1625600"/>
                <a:gd name="connsiteX12" fmla="*/ 1040876 w 1625365"/>
                <a:gd name="connsiteY12" fmla="*/ 1422400 h 1625600"/>
                <a:gd name="connsiteX13" fmla="*/ 1389161 w 1625365"/>
                <a:gd name="connsiteY13" fmla="*/ 203200 h 1625600"/>
                <a:gd name="connsiteX14" fmla="*/ 236204 w 1625365"/>
                <a:gd name="connsiteY14" fmla="*/ 2032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365" h="1625600">
                  <a:moveTo>
                    <a:pt x="1117483" y="1625600"/>
                  </a:moveTo>
                  <a:lnTo>
                    <a:pt x="507883" y="1625600"/>
                  </a:lnTo>
                  <a:cubicBezTo>
                    <a:pt x="462366" y="1625600"/>
                    <a:pt x="422742" y="1595526"/>
                    <a:pt x="410347" y="1551838"/>
                  </a:cubicBezTo>
                  <a:lnTo>
                    <a:pt x="3947" y="129438"/>
                  </a:lnTo>
                  <a:cubicBezTo>
                    <a:pt x="-4791" y="98755"/>
                    <a:pt x="1102" y="65837"/>
                    <a:pt x="20406" y="40437"/>
                  </a:cubicBezTo>
                  <a:cubicBezTo>
                    <a:pt x="39507" y="15037"/>
                    <a:pt x="69580" y="0"/>
                    <a:pt x="101483" y="0"/>
                  </a:cubicBezTo>
                  <a:lnTo>
                    <a:pt x="1523883" y="0"/>
                  </a:lnTo>
                  <a:cubicBezTo>
                    <a:pt x="1555785" y="0"/>
                    <a:pt x="1585859" y="15037"/>
                    <a:pt x="1604960" y="40437"/>
                  </a:cubicBezTo>
                  <a:cubicBezTo>
                    <a:pt x="1624264" y="65837"/>
                    <a:pt x="1630157" y="98958"/>
                    <a:pt x="1621419" y="129438"/>
                  </a:cubicBezTo>
                  <a:lnTo>
                    <a:pt x="1215019" y="1551838"/>
                  </a:lnTo>
                  <a:cubicBezTo>
                    <a:pt x="1202624" y="1595526"/>
                    <a:pt x="1163000" y="1625600"/>
                    <a:pt x="1117483" y="1625600"/>
                  </a:cubicBezTo>
                  <a:close/>
                  <a:moveTo>
                    <a:pt x="584489" y="1422400"/>
                  </a:moveTo>
                  <a:lnTo>
                    <a:pt x="1040876" y="1422400"/>
                  </a:lnTo>
                  <a:lnTo>
                    <a:pt x="1389161" y="203200"/>
                  </a:lnTo>
                  <a:lnTo>
                    <a:pt x="236204" y="203200"/>
                  </a:lnTo>
                  <a:close/>
                </a:path>
              </a:pathLst>
            </a:custGeom>
            <a:grpFill/>
            <a:ln w="203200"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E53A519F-F9D9-4CDF-BCF7-9E5A9D7DB048}"/>
                </a:ext>
              </a:extLst>
            </p:cNvPr>
            <p:cNvSpPr/>
            <p:nvPr/>
          </p:nvSpPr>
          <p:spPr>
            <a:xfrm>
              <a:off x="4267200" y="5664200"/>
              <a:ext cx="3657600" cy="203200"/>
            </a:xfrm>
            <a:custGeom>
              <a:avLst/>
              <a:gdLst>
                <a:gd name="connsiteX0" fmla="*/ 3556000 w 3657600"/>
                <a:gd name="connsiteY0" fmla="*/ 203200 h 203200"/>
                <a:gd name="connsiteX1" fmla="*/ 101600 w 3657600"/>
                <a:gd name="connsiteY1" fmla="*/ 203200 h 203200"/>
                <a:gd name="connsiteX2" fmla="*/ 0 w 3657600"/>
                <a:gd name="connsiteY2" fmla="*/ 101600 h 203200"/>
                <a:gd name="connsiteX3" fmla="*/ 101600 w 3657600"/>
                <a:gd name="connsiteY3" fmla="*/ 0 h 203200"/>
                <a:gd name="connsiteX4" fmla="*/ 3556000 w 3657600"/>
                <a:gd name="connsiteY4" fmla="*/ 0 h 203200"/>
                <a:gd name="connsiteX5" fmla="*/ 3657600 w 3657600"/>
                <a:gd name="connsiteY5" fmla="*/ 101600 h 203200"/>
                <a:gd name="connsiteX6" fmla="*/ 3556000 w 3657600"/>
                <a:gd name="connsiteY6" fmla="*/ 2032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0" h="203200">
                  <a:moveTo>
                    <a:pt x="3556000" y="203200"/>
                  </a:moveTo>
                  <a:lnTo>
                    <a:pt x="101600" y="203200"/>
                  </a:lnTo>
                  <a:cubicBezTo>
                    <a:pt x="45517" y="203200"/>
                    <a:pt x="0" y="157683"/>
                    <a:pt x="0" y="101600"/>
                  </a:cubicBezTo>
                  <a:cubicBezTo>
                    <a:pt x="0" y="45517"/>
                    <a:pt x="45517" y="0"/>
                    <a:pt x="101600" y="0"/>
                  </a:cubicBezTo>
                  <a:lnTo>
                    <a:pt x="3556000" y="0"/>
                  </a:lnTo>
                  <a:cubicBezTo>
                    <a:pt x="3612083" y="0"/>
                    <a:pt x="3657600" y="45517"/>
                    <a:pt x="3657600" y="101600"/>
                  </a:cubicBezTo>
                  <a:cubicBezTo>
                    <a:pt x="3657600" y="157683"/>
                    <a:pt x="3612083" y="203200"/>
                    <a:pt x="3556000" y="203200"/>
                  </a:cubicBezTo>
                  <a:close/>
                </a:path>
              </a:pathLst>
            </a:custGeom>
            <a:grpFill/>
            <a:ln w="203200" cap="flat">
              <a:noFill/>
              <a:prstDash val="solid"/>
              <a:miter/>
            </a:ln>
          </p:spPr>
          <p:txBody>
            <a:bodyPr rtlCol="0" anchor="ctr"/>
            <a:lstStyle/>
            <a:p>
              <a:endParaRPr lang="pt-BR"/>
            </a:p>
          </p:txBody>
        </p:sp>
      </p:grpSp>
      <p:sp>
        <p:nvSpPr>
          <p:cNvPr id="16" name="Título 1">
            <a:extLst>
              <a:ext uri="{FF2B5EF4-FFF2-40B4-BE49-F238E27FC236}">
                <a16:creationId xmlns:a16="http://schemas.microsoft.com/office/drawing/2014/main" id="{45AF78BD-CA89-466F-BACE-A51FB34F50FE}"/>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regulatórios e políticos</a:t>
            </a:r>
            <a:endParaRPr lang="pt-BR" sz="2400" b="1" dirty="0">
              <a:latin typeface="Arial" panose="020B0604020202020204" pitchFamily="34" charset="0"/>
              <a:cs typeface="Arial" panose="020B0604020202020204" pitchFamily="34" charset="0"/>
            </a:endParaRPr>
          </a:p>
        </p:txBody>
      </p:sp>
      <p:sp>
        <p:nvSpPr>
          <p:cNvPr id="17" name="Retângulo: Cantos Arredondados 16">
            <a:extLst>
              <a:ext uri="{FF2B5EF4-FFF2-40B4-BE49-F238E27FC236}">
                <a16:creationId xmlns:a16="http://schemas.microsoft.com/office/drawing/2014/main" id="{BF648038-2B6C-4191-82D4-C299202FC498}"/>
              </a:ext>
            </a:extLst>
          </p:cNvPr>
          <p:cNvSpPr/>
          <p:nvPr/>
        </p:nvSpPr>
        <p:spPr>
          <a:xfrm>
            <a:off x="2047876" y="1693983"/>
            <a:ext cx="9205914" cy="4205287"/>
          </a:xfrm>
          <a:prstGeom prst="roundRect">
            <a:avLst>
              <a:gd name="adj" fmla="val 828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spcAft>
                <a:spcPts val="800"/>
              </a:spcAft>
            </a:pPr>
            <a:r>
              <a:rPr lang="pt-BR" sz="1600" dirty="0">
                <a:solidFill>
                  <a:srgbClr val="FFFFFF"/>
                </a:solidFill>
                <a:latin typeface="Arial" panose="020B0604020202020204" pitchFamily="34" charset="0"/>
                <a:cs typeface="Arial" panose="020B0604020202020204" pitchFamily="34" charset="0"/>
              </a:rPr>
              <a:t>Resolução CEDF no 02/2017</a:t>
            </a:r>
          </a:p>
          <a:p>
            <a:pPr>
              <a:spcAft>
                <a:spcPts val="800"/>
              </a:spcAft>
            </a:pPr>
            <a:r>
              <a:rPr lang="pt-BR" sz="1600" b="1" i="1" dirty="0">
                <a:solidFill>
                  <a:srgbClr val="FFFFFF"/>
                </a:solidFill>
                <a:latin typeface="Arial" panose="020B0604020202020204" pitchFamily="34" charset="0"/>
                <a:cs typeface="Arial" panose="020B0604020202020204" pitchFamily="34" charset="0"/>
              </a:rPr>
              <a:t>Art. 1º O Sistema de Ensino do Distrito Federal, na oferta da educação superior, compreende instituições públicas criadas e mantidas pelo Poder Público do Distrito Federal.</a:t>
            </a:r>
          </a:p>
          <a:p>
            <a:pPr>
              <a:spcAft>
                <a:spcPts val="800"/>
              </a:spcAft>
            </a:pPr>
            <a:r>
              <a:rPr lang="pt-BR" sz="1600" i="1" dirty="0">
                <a:solidFill>
                  <a:srgbClr val="FFFFFF"/>
                </a:solidFill>
                <a:latin typeface="Arial" panose="020B0604020202020204" pitchFamily="34" charset="0"/>
                <a:cs typeface="Arial" panose="020B0604020202020204" pitchFamily="34" charset="0"/>
              </a:rPr>
              <a:t>Parágrafo único. As instituições de educação superior, criadas e mantidas pela iniciativa privada, fazem parte do Sistema Federal de Ensino Superior, em conformidade com a legislação nacional vigente.</a:t>
            </a:r>
          </a:p>
          <a:p>
            <a:pPr>
              <a:spcAft>
                <a:spcPts val="800"/>
              </a:spcAft>
            </a:pPr>
            <a:r>
              <a:rPr lang="pt-BR" sz="1600" i="1" dirty="0">
                <a:solidFill>
                  <a:srgbClr val="FFFFFF"/>
                </a:solidFill>
                <a:latin typeface="Arial" panose="020B0604020202020204" pitchFamily="34" charset="0"/>
                <a:cs typeface="Arial" panose="020B0604020202020204" pitchFamily="34" charset="0"/>
              </a:rPr>
              <a:t>Art. 2º A responsabilidade pela implantação e manutenção das instituições públicas de educação superior, no Sistema de Ensino do Distrito Federal, é dever do Poder Público.</a:t>
            </a:r>
          </a:p>
          <a:p>
            <a:pPr>
              <a:spcAft>
                <a:spcPts val="800"/>
              </a:spcAft>
            </a:pPr>
            <a:r>
              <a:rPr lang="pt-BR" sz="1600" i="1" dirty="0">
                <a:solidFill>
                  <a:srgbClr val="FFFFFF"/>
                </a:solidFill>
                <a:latin typeface="Arial" panose="020B0604020202020204" pitchFamily="34" charset="0"/>
                <a:cs typeface="Arial" panose="020B0604020202020204" pitchFamily="34" charset="0"/>
              </a:rPr>
              <a:t>[...]</a:t>
            </a:r>
          </a:p>
          <a:p>
            <a:pPr>
              <a:spcAft>
                <a:spcPts val="800"/>
              </a:spcAft>
            </a:pPr>
            <a:r>
              <a:rPr lang="pt-BR" sz="1600" i="1" dirty="0">
                <a:solidFill>
                  <a:srgbClr val="FFFFFF"/>
                </a:solidFill>
                <a:latin typeface="Arial" panose="020B0604020202020204" pitchFamily="34" charset="0"/>
                <a:cs typeface="Arial" panose="020B0604020202020204" pitchFamily="34" charset="0"/>
              </a:rPr>
              <a:t>Art. 5º As instituições públicas de educação superior, no Sistema de Ensino do Distrito Federal, </a:t>
            </a:r>
            <a:r>
              <a:rPr lang="pt-BR" sz="1600" b="1" i="1" dirty="0">
                <a:solidFill>
                  <a:srgbClr val="FFFFFF"/>
                </a:solidFill>
                <a:latin typeface="Arial" panose="020B0604020202020204" pitchFamily="34" charset="0"/>
                <a:cs typeface="Arial" panose="020B0604020202020204" pitchFamily="34" charset="0"/>
              </a:rPr>
              <a:t>devem obedecer às disposições da legislação nacional e desta Resolução.</a:t>
            </a:r>
          </a:p>
        </p:txBody>
      </p:sp>
    </p:spTree>
    <p:extLst>
      <p:ext uri="{BB962C8B-B14F-4D97-AF65-F5344CB8AC3E}">
        <p14:creationId xmlns:p14="http://schemas.microsoft.com/office/powerpoint/2010/main" val="311219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Fundo azul com letras brancas&#10;&#10;Descrição gerada automaticamente com confiança média">
            <a:extLst>
              <a:ext uri="{FF2B5EF4-FFF2-40B4-BE49-F238E27FC236}">
                <a16:creationId xmlns:a16="http://schemas.microsoft.com/office/drawing/2014/main" id="{A3A23C25-DF2E-49E8-8A58-124F51A66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Retângulo: Cantos Arredondados 5">
            <a:extLst>
              <a:ext uri="{FF2B5EF4-FFF2-40B4-BE49-F238E27FC236}">
                <a16:creationId xmlns:a16="http://schemas.microsoft.com/office/drawing/2014/main" id="{8A5FAF65-6B80-4379-B362-2275883344D5}"/>
              </a:ext>
            </a:extLst>
          </p:cNvPr>
          <p:cNvSpPr/>
          <p:nvPr/>
        </p:nvSpPr>
        <p:spPr>
          <a:xfrm>
            <a:off x="1288778" y="849062"/>
            <a:ext cx="9614444" cy="2290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B942841B-9B07-4DA3-B43D-FD7270134A9A}"/>
              </a:ext>
            </a:extLst>
          </p:cNvPr>
          <p:cNvSpPr/>
          <p:nvPr/>
        </p:nvSpPr>
        <p:spPr>
          <a:xfrm>
            <a:off x="2858588" y="3988479"/>
            <a:ext cx="6474823" cy="1060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rgbClr val="FFFFFF"/>
                </a:solidFill>
                <a:latin typeface="Arial" panose="020B0604020202020204" pitchFamily="34" charset="0"/>
                <a:cs typeface="Arial" panose="020B0604020202020204" pitchFamily="34" charset="0"/>
              </a:rPr>
              <a:t>O impacto e os custos de implantação de uma Universidade Distrital</a:t>
            </a:r>
          </a:p>
        </p:txBody>
      </p:sp>
      <p:sp>
        <p:nvSpPr>
          <p:cNvPr id="13" name="Retângulo 12">
            <a:extLst>
              <a:ext uri="{FF2B5EF4-FFF2-40B4-BE49-F238E27FC236}">
                <a16:creationId xmlns:a16="http://schemas.microsoft.com/office/drawing/2014/main" id="{FAC58207-0BB7-40D0-9E95-851B7F9E0161}"/>
              </a:ext>
            </a:extLst>
          </p:cNvPr>
          <p:cNvSpPr/>
          <p:nvPr/>
        </p:nvSpPr>
        <p:spPr>
          <a:xfrm>
            <a:off x="1288778" y="1464075"/>
            <a:ext cx="9614444" cy="1060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800" b="1" dirty="0">
                <a:solidFill>
                  <a:srgbClr val="FFFFFF"/>
                </a:solidFill>
                <a:latin typeface="Arial" panose="020B0604020202020204" pitchFamily="34" charset="0"/>
                <a:cs typeface="Arial" panose="020B0604020202020204" pitchFamily="34" charset="0"/>
              </a:rPr>
              <a:t>Estudo de Viabilidade de uma Universidade Distrital</a:t>
            </a:r>
            <a:endParaRPr lang="pt-BR" sz="1400" b="1" dirty="0">
              <a:solidFill>
                <a:srgbClr val="FFFFFF"/>
              </a:solidFill>
              <a:latin typeface="Arial" panose="020B0604020202020204" pitchFamily="34" charset="0"/>
              <a:cs typeface="Arial" panose="020B0604020202020204" pitchFamily="34" charset="0"/>
            </a:endParaRPr>
          </a:p>
        </p:txBody>
      </p:sp>
      <p:cxnSp>
        <p:nvCxnSpPr>
          <p:cNvPr id="15" name="Conector reto 14">
            <a:extLst>
              <a:ext uri="{FF2B5EF4-FFF2-40B4-BE49-F238E27FC236}">
                <a16:creationId xmlns:a16="http://schemas.microsoft.com/office/drawing/2014/main" id="{A4484B21-421C-4981-8D43-CB6C46C92469}"/>
              </a:ext>
            </a:extLst>
          </p:cNvPr>
          <p:cNvCxnSpPr>
            <a:cxnSpLocks/>
          </p:cNvCxnSpPr>
          <p:nvPr/>
        </p:nvCxnSpPr>
        <p:spPr>
          <a:xfrm>
            <a:off x="6096000" y="3577023"/>
            <a:ext cx="0" cy="309177"/>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21" name="Imagem 20">
            <a:extLst>
              <a:ext uri="{FF2B5EF4-FFF2-40B4-BE49-F238E27FC236}">
                <a16:creationId xmlns:a16="http://schemas.microsoft.com/office/drawing/2014/main" id="{B673D297-6CB8-43EA-A675-FEF3C6340A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37277" y="5605050"/>
            <a:ext cx="2117446" cy="628785"/>
          </a:xfrm>
          <a:prstGeom prst="rect">
            <a:avLst/>
          </a:prstGeom>
        </p:spPr>
      </p:pic>
    </p:spTree>
    <p:extLst>
      <p:ext uri="{BB962C8B-B14F-4D97-AF65-F5344CB8AC3E}">
        <p14:creationId xmlns:p14="http://schemas.microsoft.com/office/powerpoint/2010/main" val="2832886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m 21">
            <a:extLst>
              <a:ext uri="{FF2B5EF4-FFF2-40B4-BE49-F238E27FC236}">
                <a16:creationId xmlns:a16="http://schemas.microsoft.com/office/drawing/2014/main" id="{B11E02E3-ED80-43DE-A48D-94635F44CB5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Elipse 6">
            <a:extLst>
              <a:ext uri="{FF2B5EF4-FFF2-40B4-BE49-F238E27FC236}">
                <a16:creationId xmlns:a16="http://schemas.microsoft.com/office/drawing/2014/main" id="{C282935A-5D31-49E3-A3B9-30C7A7003E94}"/>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8" name="Gráfico 13">
            <a:extLst>
              <a:ext uri="{FF2B5EF4-FFF2-40B4-BE49-F238E27FC236}">
                <a16:creationId xmlns:a16="http://schemas.microsoft.com/office/drawing/2014/main" id="{69190B0D-066C-4D52-9DE4-EB28BFE29F6D}"/>
              </a:ext>
            </a:extLst>
          </p:cNvPr>
          <p:cNvGrpSpPr/>
          <p:nvPr/>
        </p:nvGrpSpPr>
        <p:grpSpPr>
          <a:xfrm>
            <a:off x="320280" y="660787"/>
            <a:ext cx="763200" cy="763200"/>
            <a:chOff x="3657600" y="990600"/>
            <a:chExt cx="4876800" cy="4876800"/>
          </a:xfrm>
          <a:solidFill>
            <a:schemeClr val="tx1"/>
          </a:solidFill>
        </p:grpSpPr>
        <p:grpSp>
          <p:nvGrpSpPr>
            <p:cNvPr id="9" name="Gráfico 13">
              <a:extLst>
                <a:ext uri="{FF2B5EF4-FFF2-40B4-BE49-F238E27FC236}">
                  <a16:creationId xmlns:a16="http://schemas.microsoft.com/office/drawing/2014/main" id="{4056CBB1-1CC9-4126-AF45-305B600B4B6B}"/>
                </a:ext>
              </a:extLst>
            </p:cNvPr>
            <p:cNvGrpSpPr/>
            <p:nvPr/>
          </p:nvGrpSpPr>
          <p:grpSpPr>
            <a:xfrm>
              <a:off x="5080000" y="990600"/>
              <a:ext cx="2032000" cy="2235200"/>
              <a:chOff x="5080000" y="990600"/>
              <a:chExt cx="2032000" cy="2235200"/>
            </a:xfrm>
            <a:grpFill/>
          </p:grpSpPr>
          <p:sp>
            <p:nvSpPr>
              <p:cNvPr id="13" name="Forma Livre: Forma 12">
                <a:extLst>
                  <a:ext uri="{FF2B5EF4-FFF2-40B4-BE49-F238E27FC236}">
                    <a16:creationId xmlns:a16="http://schemas.microsoft.com/office/drawing/2014/main" id="{01BEE780-FA86-4095-AF4B-63E08D59308D}"/>
                  </a:ext>
                </a:extLst>
              </p:cNvPr>
              <p:cNvSpPr/>
              <p:nvPr/>
            </p:nvSpPr>
            <p:spPr>
              <a:xfrm>
                <a:off x="5486400" y="990600"/>
                <a:ext cx="1219200" cy="1219200"/>
              </a:xfrm>
              <a:custGeom>
                <a:avLst/>
                <a:gdLst>
                  <a:gd name="connsiteX0" fmla="*/ 609600 w 1219200"/>
                  <a:gd name="connsiteY0" fmla="*/ 1219200 h 1219200"/>
                  <a:gd name="connsiteX1" fmla="*/ 0 w 1219200"/>
                  <a:gd name="connsiteY1" fmla="*/ 609600 h 1219200"/>
                  <a:gd name="connsiteX2" fmla="*/ 609600 w 1219200"/>
                  <a:gd name="connsiteY2" fmla="*/ 0 h 1219200"/>
                  <a:gd name="connsiteX3" fmla="*/ 1219200 w 1219200"/>
                  <a:gd name="connsiteY3" fmla="*/ 609600 h 1219200"/>
                  <a:gd name="connsiteX4" fmla="*/ 609600 w 1219200"/>
                  <a:gd name="connsiteY4" fmla="*/ 1219200 h 1219200"/>
                  <a:gd name="connsiteX5" fmla="*/ 609600 w 1219200"/>
                  <a:gd name="connsiteY5" fmla="*/ 203200 h 1219200"/>
                  <a:gd name="connsiteX6" fmla="*/ 203200 w 1219200"/>
                  <a:gd name="connsiteY6" fmla="*/ 609600 h 1219200"/>
                  <a:gd name="connsiteX7" fmla="*/ 609600 w 1219200"/>
                  <a:gd name="connsiteY7" fmla="*/ 1016000 h 1219200"/>
                  <a:gd name="connsiteX8" fmla="*/ 1016000 w 1219200"/>
                  <a:gd name="connsiteY8" fmla="*/ 609600 h 1219200"/>
                  <a:gd name="connsiteX9" fmla="*/ 609600 w 1219200"/>
                  <a:gd name="connsiteY9" fmla="*/ 203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 h="1219200">
                    <a:moveTo>
                      <a:pt x="609600" y="1219200"/>
                    </a:moveTo>
                    <a:cubicBezTo>
                      <a:pt x="273507" y="1219200"/>
                      <a:pt x="0" y="945693"/>
                      <a:pt x="0" y="609600"/>
                    </a:cubicBezTo>
                    <a:cubicBezTo>
                      <a:pt x="0" y="273507"/>
                      <a:pt x="273507" y="0"/>
                      <a:pt x="609600" y="0"/>
                    </a:cubicBezTo>
                    <a:cubicBezTo>
                      <a:pt x="945693" y="0"/>
                      <a:pt x="1219200" y="273507"/>
                      <a:pt x="1219200" y="609600"/>
                    </a:cubicBezTo>
                    <a:cubicBezTo>
                      <a:pt x="1219200" y="945693"/>
                      <a:pt x="945693" y="1219200"/>
                      <a:pt x="609600" y="1219200"/>
                    </a:cubicBezTo>
                    <a:close/>
                    <a:moveTo>
                      <a:pt x="609600" y="203200"/>
                    </a:moveTo>
                    <a:cubicBezTo>
                      <a:pt x="385470" y="203200"/>
                      <a:pt x="203200" y="385470"/>
                      <a:pt x="203200" y="609600"/>
                    </a:cubicBezTo>
                    <a:cubicBezTo>
                      <a:pt x="203200" y="833730"/>
                      <a:pt x="385470" y="1016000"/>
                      <a:pt x="609600" y="1016000"/>
                    </a:cubicBezTo>
                    <a:cubicBezTo>
                      <a:pt x="833730" y="1016000"/>
                      <a:pt x="1016000" y="833730"/>
                      <a:pt x="1016000" y="609600"/>
                    </a:cubicBezTo>
                    <a:cubicBezTo>
                      <a:pt x="1016000" y="385470"/>
                      <a:pt x="833730" y="203200"/>
                      <a:pt x="609600" y="203200"/>
                    </a:cubicBezTo>
                    <a:close/>
                  </a:path>
                </a:pathLst>
              </a:custGeom>
              <a:grpFill/>
              <a:ln w="203200" cap="flat">
                <a:no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F08A385C-8A76-4952-A0F1-1E09F8DB7E03}"/>
                  </a:ext>
                </a:extLst>
              </p:cNvPr>
              <p:cNvSpPr/>
              <p:nvPr/>
            </p:nvSpPr>
            <p:spPr>
              <a:xfrm>
                <a:off x="5080000" y="2413000"/>
                <a:ext cx="2032000" cy="812800"/>
              </a:xfrm>
              <a:custGeom>
                <a:avLst/>
                <a:gdLst>
                  <a:gd name="connsiteX0" fmla="*/ 1930400 w 2032000"/>
                  <a:gd name="connsiteY0" fmla="*/ 812800 h 812800"/>
                  <a:gd name="connsiteX1" fmla="*/ 1828800 w 2032000"/>
                  <a:gd name="connsiteY1" fmla="*/ 711200 h 812800"/>
                  <a:gd name="connsiteX2" fmla="*/ 1828800 w 2032000"/>
                  <a:gd name="connsiteY2" fmla="*/ 552704 h 812800"/>
                  <a:gd name="connsiteX3" fmla="*/ 1503680 w 2032000"/>
                  <a:gd name="connsiteY3" fmla="*/ 203200 h 812800"/>
                  <a:gd name="connsiteX4" fmla="*/ 528320 w 2032000"/>
                  <a:gd name="connsiteY4" fmla="*/ 203200 h 812800"/>
                  <a:gd name="connsiteX5" fmla="*/ 203200 w 2032000"/>
                  <a:gd name="connsiteY5" fmla="*/ 552704 h 812800"/>
                  <a:gd name="connsiteX6" fmla="*/ 203200 w 2032000"/>
                  <a:gd name="connsiteY6" fmla="*/ 711200 h 812800"/>
                  <a:gd name="connsiteX7" fmla="*/ 101600 w 2032000"/>
                  <a:gd name="connsiteY7" fmla="*/ 812800 h 812800"/>
                  <a:gd name="connsiteX8" fmla="*/ 0 w 2032000"/>
                  <a:gd name="connsiteY8" fmla="*/ 711200 h 812800"/>
                  <a:gd name="connsiteX9" fmla="*/ 0 w 2032000"/>
                  <a:gd name="connsiteY9" fmla="*/ 552704 h 812800"/>
                  <a:gd name="connsiteX10" fmla="*/ 528320 w 2032000"/>
                  <a:gd name="connsiteY10" fmla="*/ 0 h 812800"/>
                  <a:gd name="connsiteX11" fmla="*/ 1503680 w 2032000"/>
                  <a:gd name="connsiteY11" fmla="*/ 0 h 812800"/>
                  <a:gd name="connsiteX12" fmla="*/ 2032000 w 2032000"/>
                  <a:gd name="connsiteY12" fmla="*/ 552704 h 812800"/>
                  <a:gd name="connsiteX13" fmla="*/ 2032000 w 2032000"/>
                  <a:gd name="connsiteY13" fmla="*/ 711200 h 812800"/>
                  <a:gd name="connsiteX14" fmla="*/ 1930400 w 2032000"/>
                  <a:gd name="connsiteY14" fmla="*/ 8128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2000" h="812800">
                    <a:moveTo>
                      <a:pt x="1930400" y="812800"/>
                    </a:moveTo>
                    <a:cubicBezTo>
                      <a:pt x="1874317" y="812800"/>
                      <a:pt x="1828800" y="767283"/>
                      <a:pt x="1828800" y="711200"/>
                    </a:cubicBezTo>
                    <a:lnTo>
                      <a:pt x="1828800" y="552704"/>
                    </a:lnTo>
                    <a:cubicBezTo>
                      <a:pt x="1828800" y="359867"/>
                      <a:pt x="1682902" y="203200"/>
                      <a:pt x="1503680" y="203200"/>
                    </a:cubicBezTo>
                    <a:lnTo>
                      <a:pt x="528320" y="203200"/>
                    </a:lnTo>
                    <a:cubicBezTo>
                      <a:pt x="349098" y="203200"/>
                      <a:pt x="203200" y="359867"/>
                      <a:pt x="203200" y="552704"/>
                    </a:cubicBezTo>
                    <a:lnTo>
                      <a:pt x="203200" y="711200"/>
                    </a:lnTo>
                    <a:cubicBezTo>
                      <a:pt x="203200" y="767283"/>
                      <a:pt x="157683" y="812800"/>
                      <a:pt x="101600" y="812800"/>
                    </a:cubicBezTo>
                    <a:cubicBezTo>
                      <a:pt x="45517" y="812800"/>
                      <a:pt x="0" y="767283"/>
                      <a:pt x="0" y="711200"/>
                    </a:cubicBezTo>
                    <a:lnTo>
                      <a:pt x="0" y="552704"/>
                    </a:lnTo>
                    <a:cubicBezTo>
                      <a:pt x="0" y="247904"/>
                      <a:pt x="236931" y="0"/>
                      <a:pt x="528320" y="0"/>
                    </a:cubicBezTo>
                    <a:lnTo>
                      <a:pt x="1503680" y="0"/>
                    </a:lnTo>
                    <a:cubicBezTo>
                      <a:pt x="1795069" y="0"/>
                      <a:pt x="2032000" y="247904"/>
                      <a:pt x="2032000" y="552704"/>
                    </a:cubicBezTo>
                    <a:lnTo>
                      <a:pt x="2032000" y="711200"/>
                    </a:lnTo>
                    <a:cubicBezTo>
                      <a:pt x="2032000" y="767283"/>
                      <a:pt x="1986483" y="812800"/>
                      <a:pt x="1930400" y="812800"/>
                    </a:cubicBezTo>
                    <a:close/>
                  </a:path>
                </a:pathLst>
              </a:custGeom>
              <a:grpFill/>
              <a:ln w="203200" cap="flat">
                <a:noFill/>
                <a:prstDash val="solid"/>
                <a:miter/>
              </a:ln>
            </p:spPr>
            <p:txBody>
              <a:bodyPr rtlCol="0" anchor="ctr"/>
              <a:lstStyle/>
              <a:p>
                <a:endParaRPr lang="pt-BR"/>
              </a:p>
            </p:txBody>
          </p:sp>
        </p:grpSp>
        <p:sp>
          <p:nvSpPr>
            <p:cNvPr id="10" name="Forma Livre: Forma 9">
              <a:extLst>
                <a:ext uri="{FF2B5EF4-FFF2-40B4-BE49-F238E27FC236}">
                  <a16:creationId xmlns:a16="http://schemas.microsoft.com/office/drawing/2014/main" id="{5B34BD1C-AE90-484C-875D-450F66E4201F}"/>
                </a:ext>
              </a:extLst>
            </p:cNvPr>
            <p:cNvSpPr/>
            <p:nvPr/>
          </p:nvSpPr>
          <p:spPr>
            <a:xfrm>
              <a:off x="4470501" y="3022600"/>
              <a:ext cx="3250960" cy="2844800"/>
            </a:xfrm>
            <a:custGeom>
              <a:avLst/>
              <a:gdLst>
                <a:gd name="connsiteX0" fmla="*/ 2438298 w 3250960"/>
                <a:gd name="connsiteY0" fmla="*/ 2844800 h 2844800"/>
                <a:gd name="connsiteX1" fmla="*/ 812698 w 3250960"/>
                <a:gd name="connsiteY1" fmla="*/ 2844800 h 2844800"/>
                <a:gd name="connsiteX2" fmla="*/ 714756 w 3250960"/>
                <a:gd name="connsiteY2" fmla="*/ 2769616 h 2844800"/>
                <a:gd name="connsiteX3" fmla="*/ 3556 w 3250960"/>
                <a:gd name="connsiteY3" fmla="*/ 128016 h 2844800"/>
                <a:gd name="connsiteX4" fmla="*/ 21031 w 3250960"/>
                <a:gd name="connsiteY4" fmla="*/ 39827 h 2844800"/>
                <a:gd name="connsiteX5" fmla="*/ 101498 w 3250960"/>
                <a:gd name="connsiteY5" fmla="*/ 0 h 2844800"/>
                <a:gd name="connsiteX6" fmla="*/ 3149498 w 3250960"/>
                <a:gd name="connsiteY6" fmla="*/ 0 h 2844800"/>
                <a:gd name="connsiteX7" fmla="*/ 3229965 w 3250960"/>
                <a:gd name="connsiteY7" fmla="*/ 39827 h 2844800"/>
                <a:gd name="connsiteX8" fmla="*/ 3247441 w 3250960"/>
                <a:gd name="connsiteY8" fmla="*/ 128016 h 2844800"/>
                <a:gd name="connsiteX9" fmla="*/ 2536241 w 3250960"/>
                <a:gd name="connsiteY9" fmla="*/ 2769616 h 2844800"/>
                <a:gd name="connsiteX10" fmla="*/ 2438298 w 3250960"/>
                <a:gd name="connsiteY10" fmla="*/ 2844800 h 2844800"/>
                <a:gd name="connsiteX11" fmla="*/ 890524 w 3250960"/>
                <a:gd name="connsiteY11" fmla="*/ 2641600 h 2844800"/>
                <a:gd name="connsiteX12" fmla="*/ 2360473 w 3250960"/>
                <a:gd name="connsiteY12" fmla="*/ 2641600 h 2844800"/>
                <a:gd name="connsiteX13" fmla="*/ 3016809 w 3250960"/>
                <a:gd name="connsiteY13" fmla="*/ 203200 h 2844800"/>
                <a:gd name="connsiteX14" fmla="*/ 233985 w 3250960"/>
                <a:gd name="connsiteY14" fmla="*/ 203200 h 28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0960" h="2844800">
                  <a:moveTo>
                    <a:pt x="2438298" y="2844800"/>
                  </a:moveTo>
                  <a:lnTo>
                    <a:pt x="812698" y="2844800"/>
                  </a:lnTo>
                  <a:cubicBezTo>
                    <a:pt x="766572" y="2844800"/>
                    <a:pt x="726541" y="2813914"/>
                    <a:pt x="714756" y="2769616"/>
                  </a:cubicBezTo>
                  <a:lnTo>
                    <a:pt x="3556" y="128016"/>
                  </a:lnTo>
                  <a:cubicBezTo>
                    <a:pt x="-4775" y="97536"/>
                    <a:pt x="1727" y="64821"/>
                    <a:pt x="21031" y="39827"/>
                  </a:cubicBezTo>
                  <a:cubicBezTo>
                    <a:pt x="40335" y="14834"/>
                    <a:pt x="70002" y="0"/>
                    <a:pt x="101498" y="0"/>
                  </a:cubicBezTo>
                  <a:lnTo>
                    <a:pt x="3149498" y="0"/>
                  </a:lnTo>
                  <a:cubicBezTo>
                    <a:pt x="3180994" y="0"/>
                    <a:pt x="3210865" y="14630"/>
                    <a:pt x="3229965" y="39827"/>
                  </a:cubicBezTo>
                  <a:cubicBezTo>
                    <a:pt x="3249066" y="65024"/>
                    <a:pt x="3255772" y="97536"/>
                    <a:pt x="3247441" y="128016"/>
                  </a:cubicBezTo>
                  <a:lnTo>
                    <a:pt x="2536241" y="2769616"/>
                  </a:lnTo>
                  <a:cubicBezTo>
                    <a:pt x="2524455" y="2813914"/>
                    <a:pt x="2484425" y="2844800"/>
                    <a:pt x="2438298" y="2844800"/>
                  </a:cubicBezTo>
                  <a:close/>
                  <a:moveTo>
                    <a:pt x="890524" y="2641600"/>
                  </a:moveTo>
                  <a:lnTo>
                    <a:pt x="2360473" y="2641600"/>
                  </a:lnTo>
                  <a:lnTo>
                    <a:pt x="3016809" y="203200"/>
                  </a:lnTo>
                  <a:lnTo>
                    <a:pt x="233985" y="203200"/>
                  </a:lnTo>
                  <a:close/>
                </a:path>
              </a:pathLst>
            </a:custGeom>
            <a:grpFill/>
            <a:ln w="203200" cap="flat">
              <a:no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B80CCBCA-F26F-423C-A940-B204839D51CB}"/>
                </a:ext>
              </a:extLst>
            </p:cNvPr>
            <p:cNvSpPr/>
            <p:nvPr/>
          </p:nvSpPr>
          <p:spPr>
            <a:xfrm>
              <a:off x="5283317" y="3632200"/>
              <a:ext cx="1625365" cy="1625600"/>
            </a:xfrm>
            <a:custGeom>
              <a:avLst/>
              <a:gdLst>
                <a:gd name="connsiteX0" fmla="*/ 1117483 w 1625365"/>
                <a:gd name="connsiteY0" fmla="*/ 1625600 h 1625600"/>
                <a:gd name="connsiteX1" fmla="*/ 507883 w 1625365"/>
                <a:gd name="connsiteY1" fmla="*/ 1625600 h 1625600"/>
                <a:gd name="connsiteX2" fmla="*/ 410347 w 1625365"/>
                <a:gd name="connsiteY2" fmla="*/ 1551838 h 1625600"/>
                <a:gd name="connsiteX3" fmla="*/ 3947 w 1625365"/>
                <a:gd name="connsiteY3" fmla="*/ 129438 h 1625600"/>
                <a:gd name="connsiteX4" fmla="*/ 20406 w 1625365"/>
                <a:gd name="connsiteY4" fmla="*/ 40437 h 1625600"/>
                <a:gd name="connsiteX5" fmla="*/ 101483 w 1625365"/>
                <a:gd name="connsiteY5" fmla="*/ 0 h 1625600"/>
                <a:gd name="connsiteX6" fmla="*/ 1523883 w 1625365"/>
                <a:gd name="connsiteY6" fmla="*/ 0 h 1625600"/>
                <a:gd name="connsiteX7" fmla="*/ 1604960 w 1625365"/>
                <a:gd name="connsiteY7" fmla="*/ 40437 h 1625600"/>
                <a:gd name="connsiteX8" fmla="*/ 1621419 w 1625365"/>
                <a:gd name="connsiteY8" fmla="*/ 129438 h 1625600"/>
                <a:gd name="connsiteX9" fmla="*/ 1215019 w 1625365"/>
                <a:gd name="connsiteY9" fmla="*/ 1551838 h 1625600"/>
                <a:gd name="connsiteX10" fmla="*/ 1117483 w 1625365"/>
                <a:gd name="connsiteY10" fmla="*/ 1625600 h 1625600"/>
                <a:gd name="connsiteX11" fmla="*/ 584489 w 1625365"/>
                <a:gd name="connsiteY11" fmla="*/ 1422400 h 1625600"/>
                <a:gd name="connsiteX12" fmla="*/ 1040876 w 1625365"/>
                <a:gd name="connsiteY12" fmla="*/ 1422400 h 1625600"/>
                <a:gd name="connsiteX13" fmla="*/ 1389161 w 1625365"/>
                <a:gd name="connsiteY13" fmla="*/ 203200 h 1625600"/>
                <a:gd name="connsiteX14" fmla="*/ 236204 w 1625365"/>
                <a:gd name="connsiteY14" fmla="*/ 2032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365" h="1625600">
                  <a:moveTo>
                    <a:pt x="1117483" y="1625600"/>
                  </a:moveTo>
                  <a:lnTo>
                    <a:pt x="507883" y="1625600"/>
                  </a:lnTo>
                  <a:cubicBezTo>
                    <a:pt x="462366" y="1625600"/>
                    <a:pt x="422742" y="1595526"/>
                    <a:pt x="410347" y="1551838"/>
                  </a:cubicBezTo>
                  <a:lnTo>
                    <a:pt x="3947" y="129438"/>
                  </a:lnTo>
                  <a:cubicBezTo>
                    <a:pt x="-4791" y="98755"/>
                    <a:pt x="1102" y="65837"/>
                    <a:pt x="20406" y="40437"/>
                  </a:cubicBezTo>
                  <a:cubicBezTo>
                    <a:pt x="39507" y="15037"/>
                    <a:pt x="69580" y="0"/>
                    <a:pt x="101483" y="0"/>
                  </a:cubicBezTo>
                  <a:lnTo>
                    <a:pt x="1523883" y="0"/>
                  </a:lnTo>
                  <a:cubicBezTo>
                    <a:pt x="1555785" y="0"/>
                    <a:pt x="1585859" y="15037"/>
                    <a:pt x="1604960" y="40437"/>
                  </a:cubicBezTo>
                  <a:cubicBezTo>
                    <a:pt x="1624264" y="65837"/>
                    <a:pt x="1630157" y="98958"/>
                    <a:pt x="1621419" y="129438"/>
                  </a:cubicBezTo>
                  <a:lnTo>
                    <a:pt x="1215019" y="1551838"/>
                  </a:lnTo>
                  <a:cubicBezTo>
                    <a:pt x="1202624" y="1595526"/>
                    <a:pt x="1163000" y="1625600"/>
                    <a:pt x="1117483" y="1625600"/>
                  </a:cubicBezTo>
                  <a:close/>
                  <a:moveTo>
                    <a:pt x="584489" y="1422400"/>
                  </a:moveTo>
                  <a:lnTo>
                    <a:pt x="1040876" y="1422400"/>
                  </a:lnTo>
                  <a:lnTo>
                    <a:pt x="1389161" y="203200"/>
                  </a:lnTo>
                  <a:lnTo>
                    <a:pt x="236204" y="203200"/>
                  </a:lnTo>
                  <a:close/>
                </a:path>
              </a:pathLst>
            </a:custGeom>
            <a:grpFill/>
            <a:ln w="203200" cap="flat">
              <a:no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61FA9DB6-64A9-4228-AC06-C9FA84A69BD9}"/>
                </a:ext>
              </a:extLst>
            </p:cNvPr>
            <p:cNvSpPr/>
            <p:nvPr/>
          </p:nvSpPr>
          <p:spPr>
            <a:xfrm>
              <a:off x="4267200" y="5664200"/>
              <a:ext cx="3657600" cy="203200"/>
            </a:xfrm>
            <a:custGeom>
              <a:avLst/>
              <a:gdLst>
                <a:gd name="connsiteX0" fmla="*/ 3556000 w 3657600"/>
                <a:gd name="connsiteY0" fmla="*/ 203200 h 203200"/>
                <a:gd name="connsiteX1" fmla="*/ 101600 w 3657600"/>
                <a:gd name="connsiteY1" fmla="*/ 203200 h 203200"/>
                <a:gd name="connsiteX2" fmla="*/ 0 w 3657600"/>
                <a:gd name="connsiteY2" fmla="*/ 101600 h 203200"/>
                <a:gd name="connsiteX3" fmla="*/ 101600 w 3657600"/>
                <a:gd name="connsiteY3" fmla="*/ 0 h 203200"/>
                <a:gd name="connsiteX4" fmla="*/ 3556000 w 3657600"/>
                <a:gd name="connsiteY4" fmla="*/ 0 h 203200"/>
                <a:gd name="connsiteX5" fmla="*/ 3657600 w 3657600"/>
                <a:gd name="connsiteY5" fmla="*/ 101600 h 203200"/>
                <a:gd name="connsiteX6" fmla="*/ 3556000 w 3657600"/>
                <a:gd name="connsiteY6" fmla="*/ 2032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0" h="203200">
                  <a:moveTo>
                    <a:pt x="3556000" y="203200"/>
                  </a:moveTo>
                  <a:lnTo>
                    <a:pt x="101600" y="203200"/>
                  </a:lnTo>
                  <a:cubicBezTo>
                    <a:pt x="45517" y="203200"/>
                    <a:pt x="0" y="157683"/>
                    <a:pt x="0" y="101600"/>
                  </a:cubicBezTo>
                  <a:cubicBezTo>
                    <a:pt x="0" y="45517"/>
                    <a:pt x="45517" y="0"/>
                    <a:pt x="101600" y="0"/>
                  </a:cubicBezTo>
                  <a:lnTo>
                    <a:pt x="3556000" y="0"/>
                  </a:lnTo>
                  <a:cubicBezTo>
                    <a:pt x="3612083" y="0"/>
                    <a:pt x="3657600" y="45517"/>
                    <a:pt x="3657600" y="101600"/>
                  </a:cubicBezTo>
                  <a:cubicBezTo>
                    <a:pt x="3657600" y="157683"/>
                    <a:pt x="3612083" y="203200"/>
                    <a:pt x="3556000" y="203200"/>
                  </a:cubicBezTo>
                  <a:close/>
                </a:path>
              </a:pathLst>
            </a:custGeom>
            <a:grpFill/>
            <a:ln w="203200" cap="flat">
              <a:noFill/>
              <a:prstDash val="solid"/>
              <a:miter/>
            </a:ln>
          </p:spPr>
          <p:txBody>
            <a:bodyPr rtlCol="0" anchor="ctr"/>
            <a:lstStyle/>
            <a:p>
              <a:endParaRPr lang="pt-BR"/>
            </a:p>
          </p:txBody>
        </p:sp>
      </p:grpSp>
      <p:sp>
        <p:nvSpPr>
          <p:cNvPr id="15" name="Título 1">
            <a:extLst>
              <a:ext uri="{FF2B5EF4-FFF2-40B4-BE49-F238E27FC236}">
                <a16:creationId xmlns:a16="http://schemas.microsoft.com/office/drawing/2014/main" id="{C9827054-6AF9-40EE-9039-4AB06B5B756B}"/>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regulatórios e políticos</a:t>
            </a:r>
            <a:endParaRPr lang="pt-BR" sz="2400" b="1" dirty="0">
              <a:solidFill>
                <a:srgbClr val="FFFFFF"/>
              </a:solidFill>
              <a:latin typeface="Arial" panose="020B0604020202020204" pitchFamily="34" charset="0"/>
              <a:cs typeface="Arial" panose="020B0604020202020204" pitchFamily="34" charset="0"/>
            </a:endParaRPr>
          </a:p>
        </p:txBody>
      </p:sp>
      <p:sp>
        <p:nvSpPr>
          <p:cNvPr id="16" name="Retângulo: Cantos Arredondados 15">
            <a:extLst>
              <a:ext uri="{FF2B5EF4-FFF2-40B4-BE49-F238E27FC236}">
                <a16:creationId xmlns:a16="http://schemas.microsoft.com/office/drawing/2014/main" id="{B5F57A26-25C1-4AB1-A76B-ED784C063548}"/>
              </a:ext>
            </a:extLst>
          </p:cNvPr>
          <p:cNvSpPr/>
          <p:nvPr/>
        </p:nvSpPr>
        <p:spPr>
          <a:xfrm>
            <a:off x="1314450" y="2525487"/>
            <a:ext cx="9963150" cy="3280227"/>
          </a:xfrm>
          <a:prstGeom prst="roundRect">
            <a:avLst>
              <a:gd name="adj" fmla="val 817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Art. 7º As Universidades, instituições pluridisciplinares de formação dos quadros profissionais de nível superior, de pesquisa, de extensão e de domínio e cultivo do saber humano, caracterizam-se por:</a:t>
            </a:r>
          </a:p>
          <a:p>
            <a:pPr>
              <a:lnSpc>
                <a:spcPct val="150000"/>
              </a:lnSpc>
              <a:spcAft>
                <a:spcPts val="600"/>
              </a:spcAft>
              <a:tabLst>
                <a:tab pos="533400" algn="l"/>
              </a:tabLst>
            </a:pPr>
            <a:r>
              <a:rPr lang="pt-BR" sz="1600" b="1" i="1" dirty="0">
                <a:solidFill>
                  <a:schemeClr val="tx1"/>
                </a:solidFill>
                <a:latin typeface="Arial" panose="020B0604020202020204" pitchFamily="34" charset="0"/>
                <a:cs typeface="Arial" panose="020B0604020202020204" pitchFamily="34" charset="0"/>
              </a:rPr>
              <a:t>I - indissociabilidade das atividades de ensino, pesquisa e extensão;</a:t>
            </a:r>
          </a:p>
          <a:p>
            <a:pPr>
              <a:lnSpc>
                <a:spcPct val="150000"/>
              </a:lnSpc>
              <a:spcAft>
                <a:spcPts val="600"/>
              </a:spcAft>
              <a:tabLst>
                <a:tab pos="533400" algn="l"/>
              </a:tabLst>
            </a:pPr>
            <a:r>
              <a:rPr lang="pt-BR" sz="1600" b="1" i="1" dirty="0">
                <a:solidFill>
                  <a:schemeClr val="tx1"/>
                </a:solidFill>
                <a:latin typeface="Arial" panose="020B0604020202020204" pitchFamily="34" charset="0"/>
                <a:cs typeface="Arial" panose="020B0604020202020204" pitchFamily="34" charset="0"/>
              </a:rPr>
              <a:t>II - produção intelectual institucionalizada, </a:t>
            </a:r>
            <a:r>
              <a:rPr lang="pt-BR" sz="1600" i="1" dirty="0">
                <a:solidFill>
                  <a:schemeClr val="tx1"/>
                </a:solidFill>
                <a:latin typeface="Arial" panose="020B0604020202020204" pitchFamily="34" charset="0"/>
                <a:cs typeface="Arial" panose="020B0604020202020204" pitchFamily="34" charset="0"/>
              </a:rPr>
              <a:t>mediante o estudo sistemático dos temas e problemas mais relevantes, tanto do ponto de vista científico e cultural, quanto regional e nacional;</a:t>
            </a:r>
          </a:p>
          <a:p>
            <a:pPr>
              <a:lnSpc>
                <a:spcPct val="150000"/>
              </a:lnSpc>
              <a:spcAft>
                <a:spcPts val="600"/>
              </a:spcAft>
              <a:tabLst>
                <a:tab pos="533400" algn="l"/>
              </a:tabLst>
            </a:pPr>
            <a:endParaRPr lang="pt-BR" sz="1600"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17" name="Retângulo: Cantos Arredondados 16">
            <a:extLst>
              <a:ext uri="{FF2B5EF4-FFF2-40B4-BE49-F238E27FC236}">
                <a16:creationId xmlns:a16="http://schemas.microsoft.com/office/drawing/2014/main" id="{6F8CE575-6705-4D9B-BEA9-3DB6B9587AE6}"/>
              </a:ext>
            </a:extLst>
          </p:cNvPr>
          <p:cNvSpPr/>
          <p:nvPr/>
        </p:nvSpPr>
        <p:spPr>
          <a:xfrm>
            <a:off x="2091196" y="1353276"/>
            <a:ext cx="8024354" cy="1625786"/>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O Poder Público do Distrito Federal estabelecerá os princípios que nortearão a implantação e o desenvolvimento de uma Universidade do Distrito Federal, de categoria administrativa pública que, segundo a mesma Resolução, deverá ter as seguintes características:</a:t>
            </a:r>
          </a:p>
        </p:txBody>
      </p:sp>
      <p:sp>
        <p:nvSpPr>
          <p:cNvPr id="18" name="Retângulo: Cantos Arredondados 17">
            <a:extLst>
              <a:ext uri="{FF2B5EF4-FFF2-40B4-BE49-F238E27FC236}">
                <a16:creationId xmlns:a16="http://schemas.microsoft.com/office/drawing/2014/main" id="{3EDCA0AB-ECE4-4E4C-A8DD-0BCFF1DCF778}"/>
              </a:ext>
            </a:extLst>
          </p:cNvPr>
          <p:cNvSpPr/>
          <p:nvPr/>
        </p:nvSpPr>
        <p:spPr>
          <a:xfrm>
            <a:off x="6639831" y="5357807"/>
            <a:ext cx="3927695" cy="974049"/>
          </a:xfrm>
          <a:prstGeom prst="roundRect">
            <a:avLst>
              <a:gd name="adj" fmla="val 68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 </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Indissociabilidade Ens., Pesq. e Ext.</a:t>
            </a:r>
          </a:p>
        </p:txBody>
      </p:sp>
    </p:spTree>
    <p:extLst>
      <p:ext uri="{BB962C8B-B14F-4D97-AF65-F5344CB8AC3E}">
        <p14:creationId xmlns:p14="http://schemas.microsoft.com/office/powerpoint/2010/main" val="511413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6C873D9C-7C7C-4AC8-B8C9-5163C92FA1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tângulo: Cantos Arredondados 6">
            <a:extLst>
              <a:ext uri="{FF2B5EF4-FFF2-40B4-BE49-F238E27FC236}">
                <a16:creationId xmlns:a16="http://schemas.microsoft.com/office/drawing/2014/main" id="{41C91C34-6B4E-44AD-9891-AB0237DE1DA1}"/>
              </a:ext>
            </a:extLst>
          </p:cNvPr>
          <p:cNvSpPr/>
          <p:nvPr/>
        </p:nvSpPr>
        <p:spPr>
          <a:xfrm>
            <a:off x="1314450" y="1785258"/>
            <a:ext cx="10471150" cy="3730172"/>
          </a:xfrm>
          <a:prstGeom prst="roundRect">
            <a:avLst>
              <a:gd name="adj" fmla="val 817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r>
              <a:rPr lang="pt-BR" sz="1600" b="1" i="1" dirty="0">
                <a:solidFill>
                  <a:schemeClr val="tx1"/>
                </a:solidFill>
                <a:latin typeface="Arial" panose="020B0604020202020204" pitchFamily="34" charset="0"/>
                <a:cs typeface="Arial" panose="020B0604020202020204" pitchFamily="34" charset="0"/>
              </a:rPr>
              <a:t>III - corpo docente com titulação obtida em programas de pós-graduação stricto sensu, de, no mínimo, 33% (trinta e três por cento) do total;</a:t>
            </a:r>
          </a:p>
          <a:p>
            <a:pPr>
              <a:lnSpc>
                <a:spcPct val="150000"/>
              </a:lnSpc>
              <a:spcAft>
                <a:spcPts val="600"/>
              </a:spcAft>
              <a:tabLst>
                <a:tab pos="533400" algn="l"/>
              </a:tabLst>
            </a:pPr>
            <a:r>
              <a:rPr lang="pt-BR" sz="1600" b="1" i="1" dirty="0">
                <a:solidFill>
                  <a:schemeClr val="tx1"/>
                </a:solidFill>
                <a:latin typeface="Arial" panose="020B0604020202020204" pitchFamily="34" charset="0"/>
                <a:cs typeface="Arial" panose="020B0604020202020204" pitchFamily="34" charset="0"/>
              </a:rPr>
              <a:t>IV - corpo docente em regime de tempo integral de, no mínimo, 33% (trinta e três por cento) do total;</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V - propostas curriculares que contemplem as diversas áreas do conhecimento;</a:t>
            </a:r>
          </a:p>
          <a:p>
            <a:pPr>
              <a:lnSpc>
                <a:spcPct val="150000"/>
              </a:lnSpc>
              <a:spcAft>
                <a:spcPts val="600"/>
              </a:spcAft>
              <a:tabLst>
                <a:tab pos="533400" algn="l"/>
              </a:tabLst>
            </a:pPr>
            <a:r>
              <a:rPr lang="pt-BR" sz="1600" b="1" i="1" dirty="0">
                <a:solidFill>
                  <a:schemeClr val="tx1"/>
                </a:solidFill>
                <a:latin typeface="Arial" panose="020B0604020202020204" pitchFamily="34" charset="0"/>
                <a:cs typeface="Arial" panose="020B0604020202020204" pitchFamily="34" charset="0"/>
              </a:rPr>
              <a:t>VI - oferta regular de, no mínimo, 4 (quatro) cursos de mestrado e 2 (dois) de doutorado reconhecidos pelo Sistema Federal de Ensino, nos termos da legislação vigente.</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Parágrafo único. As Universidades gozam de autonomia, nos termos da Constituição Federal.</a:t>
            </a:r>
            <a:endParaRPr lang="pt-BR" dirty="0">
              <a:solidFill>
                <a:schemeClr val="tx1"/>
              </a:solidFill>
              <a:latin typeface="Arial" panose="020B0604020202020204" pitchFamily="34" charset="0"/>
              <a:cs typeface="Arial" panose="020B0604020202020204" pitchFamily="34" charset="0"/>
            </a:endParaRPr>
          </a:p>
        </p:txBody>
      </p:sp>
      <p:sp>
        <p:nvSpPr>
          <p:cNvPr id="8" name="Retângulo: Cantos Arredondados 7">
            <a:extLst>
              <a:ext uri="{FF2B5EF4-FFF2-40B4-BE49-F238E27FC236}">
                <a16:creationId xmlns:a16="http://schemas.microsoft.com/office/drawing/2014/main" id="{3FDA5FBF-4F36-48C8-9429-7D56494D8D54}"/>
              </a:ext>
            </a:extLst>
          </p:cNvPr>
          <p:cNvSpPr/>
          <p:nvPr/>
        </p:nvSpPr>
        <p:spPr>
          <a:xfrm>
            <a:off x="6639831" y="5050971"/>
            <a:ext cx="3433083" cy="1280885"/>
          </a:xfrm>
          <a:prstGeom prst="roundRect">
            <a:avLst>
              <a:gd name="adj" fmla="val 62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 </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33% Mestres ou Doutores</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33% TI</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4 mestrados e 2 doutorados</a:t>
            </a:r>
          </a:p>
        </p:txBody>
      </p:sp>
      <p:sp>
        <p:nvSpPr>
          <p:cNvPr id="12" name="Elipse 11">
            <a:extLst>
              <a:ext uri="{FF2B5EF4-FFF2-40B4-BE49-F238E27FC236}">
                <a16:creationId xmlns:a16="http://schemas.microsoft.com/office/drawing/2014/main" id="{3D1EBEF2-6F17-4019-BAB7-E42104E6F92A}"/>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3" name="Gráfico 13">
            <a:extLst>
              <a:ext uri="{FF2B5EF4-FFF2-40B4-BE49-F238E27FC236}">
                <a16:creationId xmlns:a16="http://schemas.microsoft.com/office/drawing/2014/main" id="{0A52C2FD-D020-473E-B6AF-456B846BE039}"/>
              </a:ext>
            </a:extLst>
          </p:cNvPr>
          <p:cNvGrpSpPr/>
          <p:nvPr/>
        </p:nvGrpSpPr>
        <p:grpSpPr>
          <a:xfrm>
            <a:off x="320280" y="660787"/>
            <a:ext cx="763200" cy="763200"/>
            <a:chOff x="3657600" y="990600"/>
            <a:chExt cx="4876800" cy="4876800"/>
          </a:xfrm>
          <a:solidFill>
            <a:schemeClr val="tx1"/>
          </a:solidFill>
        </p:grpSpPr>
        <p:grpSp>
          <p:nvGrpSpPr>
            <p:cNvPr id="14" name="Gráfico 13">
              <a:extLst>
                <a:ext uri="{FF2B5EF4-FFF2-40B4-BE49-F238E27FC236}">
                  <a16:creationId xmlns:a16="http://schemas.microsoft.com/office/drawing/2014/main" id="{39E868E2-ED8E-43BE-B24A-AA5FB7D69176}"/>
                </a:ext>
              </a:extLst>
            </p:cNvPr>
            <p:cNvGrpSpPr/>
            <p:nvPr/>
          </p:nvGrpSpPr>
          <p:grpSpPr>
            <a:xfrm>
              <a:off x="5080000" y="990600"/>
              <a:ext cx="2032000" cy="2235200"/>
              <a:chOff x="5080000" y="990600"/>
              <a:chExt cx="2032000" cy="2235200"/>
            </a:xfrm>
            <a:grpFill/>
          </p:grpSpPr>
          <p:sp>
            <p:nvSpPr>
              <p:cNvPr id="18" name="Forma Livre: Forma 17">
                <a:extLst>
                  <a:ext uri="{FF2B5EF4-FFF2-40B4-BE49-F238E27FC236}">
                    <a16:creationId xmlns:a16="http://schemas.microsoft.com/office/drawing/2014/main" id="{2E3AB16B-371E-41B0-971E-E29002A55408}"/>
                  </a:ext>
                </a:extLst>
              </p:cNvPr>
              <p:cNvSpPr/>
              <p:nvPr/>
            </p:nvSpPr>
            <p:spPr>
              <a:xfrm>
                <a:off x="5486400" y="990600"/>
                <a:ext cx="1219200" cy="1219200"/>
              </a:xfrm>
              <a:custGeom>
                <a:avLst/>
                <a:gdLst>
                  <a:gd name="connsiteX0" fmla="*/ 609600 w 1219200"/>
                  <a:gd name="connsiteY0" fmla="*/ 1219200 h 1219200"/>
                  <a:gd name="connsiteX1" fmla="*/ 0 w 1219200"/>
                  <a:gd name="connsiteY1" fmla="*/ 609600 h 1219200"/>
                  <a:gd name="connsiteX2" fmla="*/ 609600 w 1219200"/>
                  <a:gd name="connsiteY2" fmla="*/ 0 h 1219200"/>
                  <a:gd name="connsiteX3" fmla="*/ 1219200 w 1219200"/>
                  <a:gd name="connsiteY3" fmla="*/ 609600 h 1219200"/>
                  <a:gd name="connsiteX4" fmla="*/ 609600 w 1219200"/>
                  <a:gd name="connsiteY4" fmla="*/ 1219200 h 1219200"/>
                  <a:gd name="connsiteX5" fmla="*/ 609600 w 1219200"/>
                  <a:gd name="connsiteY5" fmla="*/ 203200 h 1219200"/>
                  <a:gd name="connsiteX6" fmla="*/ 203200 w 1219200"/>
                  <a:gd name="connsiteY6" fmla="*/ 609600 h 1219200"/>
                  <a:gd name="connsiteX7" fmla="*/ 609600 w 1219200"/>
                  <a:gd name="connsiteY7" fmla="*/ 1016000 h 1219200"/>
                  <a:gd name="connsiteX8" fmla="*/ 1016000 w 1219200"/>
                  <a:gd name="connsiteY8" fmla="*/ 609600 h 1219200"/>
                  <a:gd name="connsiteX9" fmla="*/ 609600 w 1219200"/>
                  <a:gd name="connsiteY9" fmla="*/ 203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 h="1219200">
                    <a:moveTo>
                      <a:pt x="609600" y="1219200"/>
                    </a:moveTo>
                    <a:cubicBezTo>
                      <a:pt x="273507" y="1219200"/>
                      <a:pt x="0" y="945693"/>
                      <a:pt x="0" y="609600"/>
                    </a:cubicBezTo>
                    <a:cubicBezTo>
                      <a:pt x="0" y="273507"/>
                      <a:pt x="273507" y="0"/>
                      <a:pt x="609600" y="0"/>
                    </a:cubicBezTo>
                    <a:cubicBezTo>
                      <a:pt x="945693" y="0"/>
                      <a:pt x="1219200" y="273507"/>
                      <a:pt x="1219200" y="609600"/>
                    </a:cubicBezTo>
                    <a:cubicBezTo>
                      <a:pt x="1219200" y="945693"/>
                      <a:pt x="945693" y="1219200"/>
                      <a:pt x="609600" y="1219200"/>
                    </a:cubicBezTo>
                    <a:close/>
                    <a:moveTo>
                      <a:pt x="609600" y="203200"/>
                    </a:moveTo>
                    <a:cubicBezTo>
                      <a:pt x="385470" y="203200"/>
                      <a:pt x="203200" y="385470"/>
                      <a:pt x="203200" y="609600"/>
                    </a:cubicBezTo>
                    <a:cubicBezTo>
                      <a:pt x="203200" y="833730"/>
                      <a:pt x="385470" y="1016000"/>
                      <a:pt x="609600" y="1016000"/>
                    </a:cubicBezTo>
                    <a:cubicBezTo>
                      <a:pt x="833730" y="1016000"/>
                      <a:pt x="1016000" y="833730"/>
                      <a:pt x="1016000" y="609600"/>
                    </a:cubicBezTo>
                    <a:cubicBezTo>
                      <a:pt x="1016000" y="385470"/>
                      <a:pt x="833730" y="203200"/>
                      <a:pt x="609600" y="203200"/>
                    </a:cubicBezTo>
                    <a:close/>
                  </a:path>
                </a:pathLst>
              </a:custGeom>
              <a:grpFill/>
              <a:ln w="203200"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5D146318-6096-4A54-8981-71DAF2C815CB}"/>
                  </a:ext>
                </a:extLst>
              </p:cNvPr>
              <p:cNvSpPr/>
              <p:nvPr/>
            </p:nvSpPr>
            <p:spPr>
              <a:xfrm>
                <a:off x="5080000" y="2413000"/>
                <a:ext cx="2032000" cy="812800"/>
              </a:xfrm>
              <a:custGeom>
                <a:avLst/>
                <a:gdLst>
                  <a:gd name="connsiteX0" fmla="*/ 1930400 w 2032000"/>
                  <a:gd name="connsiteY0" fmla="*/ 812800 h 812800"/>
                  <a:gd name="connsiteX1" fmla="*/ 1828800 w 2032000"/>
                  <a:gd name="connsiteY1" fmla="*/ 711200 h 812800"/>
                  <a:gd name="connsiteX2" fmla="*/ 1828800 w 2032000"/>
                  <a:gd name="connsiteY2" fmla="*/ 552704 h 812800"/>
                  <a:gd name="connsiteX3" fmla="*/ 1503680 w 2032000"/>
                  <a:gd name="connsiteY3" fmla="*/ 203200 h 812800"/>
                  <a:gd name="connsiteX4" fmla="*/ 528320 w 2032000"/>
                  <a:gd name="connsiteY4" fmla="*/ 203200 h 812800"/>
                  <a:gd name="connsiteX5" fmla="*/ 203200 w 2032000"/>
                  <a:gd name="connsiteY5" fmla="*/ 552704 h 812800"/>
                  <a:gd name="connsiteX6" fmla="*/ 203200 w 2032000"/>
                  <a:gd name="connsiteY6" fmla="*/ 711200 h 812800"/>
                  <a:gd name="connsiteX7" fmla="*/ 101600 w 2032000"/>
                  <a:gd name="connsiteY7" fmla="*/ 812800 h 812800"/>
                  <a:gd name="connsiteX8" fmla="*/ 0 w 2032000"/>
                  <a:gd name="connsiteY8" fmla="*/ 711200 h 812800"/>
                  <a:gd name="connsiteX9" fmla="*/ 0 w 2032000"/>
                  <a:gd name="connsiteY9" fmla="*/ 552704 h 812800"/>
                  <a:gd name="connsiteX10" fmla="*/ 528320 w 2032000"/>
                  <a:gd name="connsiteY10" fmla="*/ 0 h 812800"/>
                  <a:gd name="connsiteX11" fmla="*/ 1503680 w 2032000"/>
                  <a:gd name="connsiteY11" fmla="*/ 0 h 812800"/>
                  <a:gd name="connsiteX12" fmla="*/ 2032000 w 2032000"/>
                  <a:gd name="connsiteY12" fmla="*/ 552704 h 812800"/>
                  <a:gd name="connsiteX13" fmla="*/ 2032000 w 2032000"/>
                  <a:gd name="connsiteY13" fmla="*/ 711200 h 812800"/>
                  <a:gd name="connsiteX14" fmla="*/ 1930400 w 2032000"/>
                  <a:gd name="connsiteY14" fmla="*/ 812800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2000" h="812800">
                    <a:moveTo>
                      <a:pt x="1930400" y="812800"/>
                    </a:moveTo>
                    <a:cubicBezTo>
                      <a:pt x="1874317" y="812800"/>
                      <a:pt x="1828800" y="767283"/>
                      <a:pt x="1828800" y="711200"/>
                    </a:cubicBezTo>
                    <a:lnTo>
                      <a:pt x="1828800" y="552704"/>
                    </a:lnTo>
                    <a:cubicBezTo>
                      <a:pt x="1828800" y="359867"/>
                      <a:pt x="1682902" y="203200"/>
                      <a:pt x="1503680" y="203200"/>
                    </a:cubicBezTo>
                    <a:lnTo>
                      <a:pt x="528320" y="203200"/>
                    </a:lnTo>
                    <a:cubicBezTo>
                      <a:pt x="349098" y="203200"/>
                      <a:pt x="203200" y="359867"/>
                      <a:pt x="203200" y="552704"/>
                    </a:cubicBezTo>
                    <a:lnTo>
                      <a:pt x="203200" y="711200"/>
                    </a:lnTo>
                    <a:cubicBezTo>
                      <a:pt x="203200" y="767283"/>
                      <a:pt x="157683" y="812800"/>
                      <a:pt x="101600" y="812800"/>
                    </a:cubicBezTo>
                    <a:cubicBezTo>
                      <a:pt x="45517" y="812800"/>
                      <a:pt x="0" y="767283"/>
                      <a:pt x="0" y="711200"/>
                    </a:cubicBezTo>
                    <a:lnTo>
                      <a:pt x="0" y="552704"/>
                    </a:lnTo>
                    <a:cubicBezTo>
                      <a:pt x="0" y="247904"/>
                      <a:pt x="236931" y="0"/>
                      <a:pt x="528320" y="0"/>
                    </a:cubicBezTo>
                    <a:lnTo>
                      <a:pt x="1503680" y="0"/>
                    </a:lnTo>
                    <a:cubicBezTo>
                      <a:pt x="1795069" y="0"/>
                      <a:pt x="2032000" y="247904"/>
                      <a:pt x="2032000" y="552704"/>
                    </a:cubicBezTo>
                    <a:lnTo>
                      <a:pt x="2032000" y="711200"/>
                    </a:lnTo>
                    <a:cubicBezTo>
                      <a:pt x="2032000" y="767283"/>
                      <a:pt x="1986483" y="812800"/>
                      <a:pt x="1930400" y="812800"/>
                    </a:cubicBezTo>
                    <a:close/>
                  </a:path>
                </a:pathLst>
              </a:custGeom>
              <a:grpFill/>
              <a:ln w="203200" cap="flat">
                <a:noFill/>
                <a:prstDash val="solid"/>
                <a:miter/>
              </a:ln>
            </p:spPr>
            <p:txBody>
              <a:bodyPr rtlCol="0" anchor="ctr"/>
              <a:lstStyle/>
              <a:p>
                <a:endParaRPr lang="pt-BR"/>
              </a:p>
            </p:txBody>
          </p:sp>
        </p:grpSp>
        <p:sp>
          <p:nvSpPr>
            <p:cNvPr id="15" name="Forma Livre: Forma 14">
              <a:extLst>
                <a:ext uri="{FF2B5EF4-FFF2-40B4-BE49-F238E27FC236}">
                  <a16:creationId xmlns:a16="http://schemas.microsoft.com/office/drawing/2014/main" id="{6EB78C46-9417-41F9-B3B9-771D2131B001}"/>
                </a:ext>
              </a:extLst>
            </p:cNvPr>
            <p:cNvSpPr/>
            <p:nvPr/>
          </p:nvSpPr>
          <p:spPr>
            <a:xfrm>
              <a:off x="4470501" y="3022600"/>
              <a:ext cx="3250960" cy="2844800"/>
            </a:xfrm>
            <a:custGeom>
              <a:avLst/>
              <a:gdLst>
                <a:gd name="connsiteX0" fmla="*/ 2438298 w 3250960"/>
                <a:gd name="connsiteY0" fmla="*/ 2844800 h 2844800"/>
                <a:gd name="connsiteX1" fmla="*/ 812698 w 3250960"/>
                <a:gd name="connsiteY1" fmla="*/ 2844800 h 2844800"/>
                <a:gd name="connsiteX2" fmla="*/ 714756 w 3250960"/>
                <a:gd name="connsiteY2" fmla="*/ 2769616 h 2844800"/>
                <a:gd name="connsiteX3" fmla="*/ 3556 w 3250960"/>
                <a:gd name="connsiteY3" fmla="*/ 128016 h 2844800"/>
                <a:gd name="connsiteX4" fmla="*/ 21031 w 3250960"/>
                <a:gd name="connsiteY4" fmla="*/ 39827 h 2844800"/>
                <a:gd name="connsiteX5" fmla="*/ 101498 w 3250960"/>
                <a:gd name="connsiteY5" fmla="*/ 0 h 2844800"/>
                <a:gd name="connsiteX6" fmla="*/ 3149498 w 3250960"/>
                <a:gd name="connsiteY6" fmla="*/ 0 h 2844800"/>
                <a:gd name="connsiteX7" fmla="*/ 3229965 w 3250960"/>
                <a:gd name="connsiteY7" fmla="*/ 39827 h 2844800"/>
                <a:gd name="connsiteX8" fmla="*/ 3247441 w 3250960"/>
                <a:gd name="connsiteY8" fmla="*/ 128016 h 2844800"/>
                <a:gd name="connsiteX9" fmla="*/ 2536241 w 3250960"/>
                <a:gd name="connsiteY9" fmla="*/ 2769616 h 2844800"/>
                <a:gd name="connsiteX10" fmla="*/ 2438298 w 3250960"/>
                <a:gd name="connsiteY10" fmla="*/ 2844800 h 2844800"/>
                <a:gd name="connsiteX11" fmla="*/ 890524 w 3250960"/>
                <a:gd name="connsiteY11" fmla="*/ 2641600 h 2844800"/>
                <a:gd name="connsiteX12" fmla="*/ 2360473 w 3250960"/>
                <a:gd name="connsiteY12" fmla="*/ 2641600 h 2844800"/>
                <a:gd name="connsiteX13" fmla="*/ 3016809 w 3250960"/>
                <a:gd name="connsiteY13" fmla="*/ 203200 h 2844800"/>
                <a:gd name="connsiteX14" fmla="*/ 233985 w 3250960"/>
                <a:gd name="connsiteY14" fmla="*/ 203200 h 284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50960" h="2844800">
                  <a:moveTo>
                    <a:pt x="2438298" y="2844800"/>
                  </a:moveTo>
                  <a:lnTo>
                    <a:pt x="812698" y="2844800"/>
                  </a:lnTo>
                  <a:cubicBezTo>
                    <a:pt x="766572" y="2844800"/>
                    <a:pt x="726541" y="2813914"/>
                    <a:pt x="714756" y="2769616"/>
                  </a:cubicBezTo>
                  <a:lnTo>
                    <a:pt x="3556" y="128016"/>
                  </a:lnTo>
                  <a:cubicBezTo>
                    <a:pt x="-4775" y="97536"/>
                    <a:pt x="1727" y="64821"/>
                    <a:pt x="21031" y="39827"/>
                  </a:cubicBezTo>
                  <a:cubicBezTo>
                    <a:pt x="40335" y="14834"/>
                    <a:pt x="70002" y="0"/>
                    <a:pt x="101498" y="0"/>
                  </a:cubicBezTo>
                  <a:lnTo>
                    <a:pt x="3149498" y="0"/>
                  </a:lnTo>
                  <a:cubicBezTo>
                    <a:pt x="3180994" y="0"/>
                    <a:pt x="3210865" y="14630"/>
                    <a:pt x="3229965" y="39827"/>
                  </a:cubicBezTo>
                  <a:cubicBezTo>
                    <a:pt x="3249066" y="65024"/>
                    <a:pt x="3255772" y="97536"/>
                    <a:pt x="3247441" y="128016"/>
                  </a:cubicBezTo>
                  <a:lnTo>
                    <a:pt x="2536241" y="2769616"/>
                  </a:lnTo>
                  <a:cubicBezTo>
                    <a:pt x="2524455" y="2813914"/>
                    <a:pt x="2484425" y="2844800"/>
                    <a:pt x="2438298" y="2844800"/>
                  </a:cubicBezTo>
                  <a:close/>
                  <a:moveTo>
                    <a:pt x="890524" y="2641600"/>
                  </a:moveTo>
                  <a:lnTo>
                    <a:pt x="2360473" y="2641600"/>
                  </a:lnTo>
                  <a:lnTo>
                    <a:pt x="3016809" y="203200"/>
                  </a:lnTo>
                  <a:lnTo>
                    <a:pt x="233985" y="203200"/>
                  </a:lnTo>
                  <a:close/>
                </a:path>
              </a:pathLst>
            </a:custGeom>
            <a:grpFill/>
            <a:ln w="203200"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40C5AEC2-0007-4CD3-9383-1130A25B0D42}"/>
                </a:ext>
              </a:extLst>
            </p:cNvPr>
            <p:cNvSpPr/>
            <p:nvPr/>
          </p:nvSpPr>
          <p:spPr>
            <a:xfrm>
              <a:off x="5283317" y="3632200"/>
              <a:ext cx="1625365" cy="1625600"/>
            </a:xfrm>
            <a:custGeom>
              <a:avLst/>
              <a:gdLst>
                <a:gd name="connsiteX0" fmla="*/ 1117483 w 1625365"/>
                <a:gd name="connsiteY0" fmla="*/ 1625600 h 1625600"/>
                <a:gd name="connsiteX1" fmla="*/ 507883 w 1625365"/>
                <a:gd name="connsiteY1" fmla="*/ 1625600 h 1625600"/>
                <a:gd name="connsiteX2" fmla="*/ 410347 w 1625365"/>
                <a:gd name="connsiteY2" fmla="*/ 1551838 h 1625600"/>
                <a:gd name="connsiteX3" fmla="*/ 3947 w 1625365"/>
                <a:gd name="connsiteY3" fmla="*/ 129438 h 1625600"/>
                <a:gd name="connsiteX4" fmla="*/ 20406 w 1625365"/>
                <a:gd name="connsiteY4" fmla="*/ 40437 h 1625600"/>
                <a:gd name="connsiteX5" fmla="*/ 101483 w 1625365"/>
                <a:gd name="connsiteY5" fmla="*/ 0 h 1625600"/>
                <a:gd name="connsiteX6" fmla="*/ 1523883 w 1625365"/>
                <a:gd name="connsiteY6" fmla="*/ 0 h 1625600"/>
                <a:gd name="connsiteX7" fmla="*/ 1604960 w 1625365"/>
                <a:gd name="connsiteY7" fmla="*/ 40437 h 1625600"/>
                <a:gd name="connsiteX8" fmla="*/ 1621419 w 1625365"/>
                <a:gd name="connsiteY8" fmla="*/ 129438 h 1625600"/>
                <a:gd name="connsiteX9" fmla="*/ 1215019 w 1625365"/>
                <a:gd name="connsiteY9" fmla="*/ 1551838 h 1625600"/>
                <a:gd name="connsiteX10" fmla="*/ 1117483 w 1625365"/>
                <a:gd name="connsiteY10" fmla="*/ 1625600 h 1625600"/>
                <a:gd name="connsiteX11" fmla="*/ 584489 w 1625365"/>
                <a:gd name="connsiteY11" fmla="*/ 1422400 h 1625600"/>
                <a:gd name="connsiteX12" fmla="*/ 1040876 w 1625365"/>
                <a:gd name="connsiteY12" fmla="*/ 1422400 h 1625600"/>
                <a:gd name="connsiteX13" fmla="*/ 1389161 w 1625365"/>
                <a:gd name="connsiteY13" fmla="*/ 203200 h 1625600"/>
                <a:gd name="connsiteX14" fmla="*/ 236204 w 1625365"/>
                <a:gd name="connsiteY14" fmla="*/ 2032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365" h="1625600">
                  <a:moveTo>
                    <a:pt x="1117483" y="1625600"/>
                  </a:moveTo>
                  <a:lnTo>
                    <a:pt x="507883" y="1625600"/>
                  </a:lnTo>
                  <a:cubicBezTo>
                    <a:pt x="462366" y="1625600"/>
                    <a:pt x="422742" y="1595526"/>
                    <a:pt x="410347" y="1551838"/>
                  </a:cubicBezTo>
                  <a:lnTo>
                    <a:pt x="3947" y="129438"/>
                  </a:lnTo>
                  <a:cubicBezTo>
                    <a:pt x="-4791" y="98755"/>
                    <a:pt x="1102" y="65837"/>
                    <a:pt x="20406" y="40437"/>
                  </a:cubicBezTo>
                  <a:cubicBezTo>
                    <a:pt x="39507" y="15037"/>
                    <a:pt x="69580" y="0"/>
                    <a:pt x="101483" y="0"/>
                  </a:cubicBezTo>
                  <a:lnTo>
                    <a:pt x="1523883" y="0"/>
                  </a:lnTo>
                  <a:cubicBezTo>
                    <a:pt x="1555785" y="0"/>
                    <a:pt x="1585859" y="15037"/>
                    <a:pt x="1604960" y="40437"/>
                  </a:cubicBezTo>
                  <a:cubicBezTo>
                    <a:pt x="1624264" y="65837"/>
                    <a:pt x="1630157" y="98958"/>
                    <a:pt x="1621419" y="129438"/>
                  </a:cubicBezTo>
                  <a:lnTo>
                    <a:pt x="1215019" y="1551838"/>
                  </a:lnTo>
                  <a:cubicBezTo>
                    <a:pt x="1202624" y="1595526"/>
                    <a:pt x="1163000" y="1625600"/>
                    <a:pt x="1117483" y="1625600"/>
                  </a:cubicBezTo>
                  <a:close/>
                  <a:moveTo>
                    <a:pt x="584489" y="1422400"/>
                  </a:moveTo>
                  <a:lnTo>
                    <a:pt x="1040876" y="1422400"/>
                  </a:lnTo>
                  <a:lnTo>
                    <a:pt x="1389161" y="203200"/>
                  </a:lnTo>
                  <a:lnTo>
                    <a:pt x="236204" y="203200"/>
                  </a:lnTo>
                  <a:close/>
                </a:path>
              </a:pathLst>
            </a:custGeom>
            <a:grpFill/>
            <a:ln w="203200"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0607919A-18F7-49B4-AFC8-84CF82DFCD9D}"/>
                </a:ext>
              </a:extLst>
            </p:cNvPr>
            <p:cNvSpPr/>
            <p:nvPr/>
          </p:nvSpPr>
          <p:spPr>
            <a:xfrm>
              <a:off x="4267200" y="5664200"/>
              <a:ext cx="3657600" cy="203200"/>
            </a:xfrm>
            <a:custGeom>
              <a:avLst/>
              <a:gdLst>
                <a:gd name="connsiteX0" fmla="*/ 3556000 w 3657600"/>
                <a:gd name="connsiteY0" fmla="*/ 203200 h 203200"/>
                <a:gd name="connsiteX1" fmla="*/ 101600 w 3657600"/>
                <a:gd name="connsiteY1" fmla="*/ 203200 h 203200"/>
                <a:gd name="connsiteX2" fmla="*/ 0 w 3657600"/>
                <a:gd name="connsiteY2" fmla="*/ 101600 h 203200"/>
                <a:gd name="connsiteX3" fmla="*/ 101600 w 3657600"/>
                <a:gd name="connsiteY3" fmla="*/ 0 h 203200"/>
                <a:gd name="connsiteX4" fmla="*/ 3556000 w 3657600"/>
                <a:gd name="connsiteY4" fmla="*/ 0 h 203200"/>
                <a:gd name="connsiteX5" fmla="*/ 3657600 w 3657600"/>
                <a:gd name="connsiteY5" fmla="*/ 101600 h 203200"/>
                <a:gd name="connsiteX6" fmla="*/ 3556000 w 3657600"/>
                <a:gd name="connsiteY6" fmla="*/ 20320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0" h="203200">
                  <a:moveTo>
                    <a:pt x="3556000" y="203200"/>
                  </a:moveTo>
                  <a:lnTo>
                    <a:pt x="101600" y="203200"/>
                  </a:lnTo>
                  <a:cubicBezTo>
                    <a:pt x="45517" y="203200"/>
                    <a:pt x="0" y="157683"/>
                    <a:pt x="0" y="101600"/>
                  </a:cubicBezTo>
                  <a:cubicBezTo>
                    <a:pt x="0" y="45517"/>
                    <a:pt x="45517" y="0"/>
                    <a:pt x="101600" y="0"/>
                  </a:cubicBezTo>
                  <a:lnTo>
                    <a:pt x="3556000" y="0"/>
                  </a:lnTo>
                  <a:cubicBezTo>
                    <a:pt x="3612083" y="0"/>
                    <a:pt x="3657600" y="45517"/>
                    <a:pt x="3657600" y="101600"/>
                  </a:cubicBezTo>
                  <a:cubicBezTo>
                    <a:pt x="3657600" y="157683"/>
                    <a:pt x="3612083" y="203200"/>
                    <a:pt x="3556000" y="203200"/>
                  </a:cubicBezTo>
                  <a:close/>
                </a:path>
              </a:pathLst>
            </a:custGeom>
            <a:grpFill/>
            <a:ln w="203200" cap="flat">
              <a:noFill/>
              <a:prstDash val="solid"/>
              <a:miter/>
            </a:ln>
          </p:spPr>
          <p:txBody>
            <a:bodyPr rtlCol="0" anchor="ctr"/>
            <a:lstStyle/>
            <a:p>
              <a:endParaRPr lang="pt-BR"/>
            </a:p>
          </p:txBody>
        </p:sp>
      </p:grpSp>
      <p:sp>
        <p:nvSpPr>
          <p:cNvPr id="20" name="Título 1">
            <a:extLst>
              <a:ext uri="{FF2B5EF4-FFF2-40B4-BE49-F238E27FC236}">
                <a16:creationId xmlns:a16="http://schemas.microsoft.com/office/drawing/2014/main" id="{7633402B-A4FE-4758-997F-75FEFD58AEDB}"/>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regulatórios e políticos</a:t>
            </a:r>
            <a:endParaRPr lang="pt-BR"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 azul com letras brancas&#10;&#10;Descrição gerada automaticamente com confiança média">
            <a:extLst>
              <a:ext uri="{FF2B5EF4-FFF2-40B4-BE49-F238E27FC236}">
                <a16:creationId xmlns:a16="http://schemas.microsoft.com/office/drawing/2014/main" id="{5C407AA5-6197-41D8-A10C-3F10C473F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m 3" descr="Pessoa de casaco azul em frente a computador&#10;&#10;Descrição gerada automaticamente com confiança média">
            <a:extLst>
              <a:ext uri="{FF2B5EF4-FFF2-40B4-BE49-F238E27FC236}">
                <a16:creationId xmlns:a16="http://schemas.microsoft.com/office/drawing/2014/main" id="{AF464D7A-3CE3-4A49-BD35-015D199F3B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95" r="16847"/>
          <a:stretch/>
        </p:blipFill>
        <p:spPr>
          <a:xfrm>
            <a:off x="6711948" y="702656"/>
            <a:ext cx="4805143" cy="5452688"/>
          </a:xfrm>
          <a:prstGeom prst="rect">
            <a:avLst/>
          </a:prstGeom>
        </p:spPr>
      </p:pic>
      <p:sp>
        <p:nvSpPr>
          <p:cNvPr id="30" name="Elipse 29">
            <a:extLst>
              <a:ext uri="{FF2B5EF4-FFF2-40B4-BE49-F238E27FC236}">
                <a16:creationId xmlns:a16="http://schemas.microsoft.com/office/drawing/2014/main" id="{A8E28A1F-3C60-4FFC-9620-2CEA75B126F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1">
            <a:extLst>
              <a:ext uri="{FF2B5EF4-FFF2-40B4-BE49-F238E27FC236}">
                <a16:creationId xmlns:a16="http://schemas.microsoft.com/office/drawing/2014/main" id="{6459BC32-535D-48B4-9F02-613EDC7963C3}"/>
              </a:ext>
            </a:extLst>
          </p:cNvPr>
          <p:cNvSpPr txBox="1">
            <a:spLocks/>
          </p:cNvSpPr>
          <p:nvPr/>
        </p:nvSpPr>
        <p:spPr>
          <a:xfrm>
            <a:off x="1719721" y="861112"/>
            <a:ext cx="3700004" cy="23259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4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regulatórios </a:t>
            </a:r>
          </a:p>
        </p:txBody>
      </p:sp>
      <p:pic>
        <p:nvPicPr>
          <p:cNvPr id="17" name="Imagem 16">
            <a:extLst>
              <a:ext uri="{FF2B5EF4-FFF2-40B4-BE49-F238E27FC236}">
                <a16:creationId xmlns:a16="http://schemas.microsoft.com/office/drawing/2014/main" id="{3149CCB7-CEB1-4DE3-BCAC-BDE42206B3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7444" y="6233142"/>
            <a:ext cx="1242817" cy="369059"/>
          </a:xfrm>
          <a:prstGeom prst="rect">
            <a:avLst/>
          </a:prstGeom>
        </p:spPr>
      </p:pic>
      <p:sp>
        <p:nvSpPr>
          <p:cNvPr id="8" name="Retângulo 7">
            <a:extLst>
              <a:ext uri="{FF2B5EF4-FFF2-40B4-BE49-F238E27FC236}">
                <a16:creationId xmlns:a16="http://schemas.microsoft.com/office/drawing/2014/main" id="{63C2DC1F-F5BC-4B07-B2AC-4499AC223298}"/>
              </a:ext>
            </a:extLst>
          </p:cNvPr>
          <p:cNvSpPr/>
          <p:nvPr/>
        </p:nvSpPr>
        <p:spPr>
          <a:xfrm>
            <a:off x="475974" y="4057650"/>
            <a:ext cx="6667775" cy="910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5" name="Gráfico 13">
            <a:extLst>
              <a:ext uri="{FF2B5EF4-FFF2-40B4-BE49-F238E27FC236}">
                <a16:creationId xmlns:a16="http://schemas.microsoft.com/office/drawing/2014/main" id="{97D50716-DEB2-4FB7-B2CB-9C5A4833F8F1}"/>
              </a:ext>
            </a:extLst>
          </p:cNvPr>
          <p:cNvGrpSpPr/>
          <p:nvPr/>
        </p:nvGrpSpPr>
        <p:grpSpPr>
          <a:xfrm>
            <a:off x="415680" y="721622"/>
            <a:ext cx="763200" cy="763200"/>
            <a:chOff x="3071812" y="404812"/>
            <a:chExt cx="6048375" cy="6048375"/>
          </a:xfrm>
          <a:solidFill>
            <a:schemeClr val="tx1"/>
          </a:solidFill>
        </p:grpSpPr>
        <p:sp>
          <p:nvSpPr>
            <p:cNvPr id="16" name="Forma Livre: Forma 15">
              <a:extLst>
                <a:ext uri="{FF2B5EF4-FFF2-40B4-BE49-F238E27FC236}">
                  <a16:creationId xmlns:a16="http://schemas.microsoft.com/office/drawing/2014/main" id="{FBDC7F70-BA59-4A41-8372-61D5F1429BEE}"/>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724ABDAC-8267-4FCB-98E3-F08C1FF07725}"/>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26" name="Forma Livre: Forma 25">
              <a:extLst>
                <a:ext uri="{FF2B5EF4-FFF2-40B4-BE49-F238E27FC236}">
                  <a16:creationId xmlns:a16="http://schemas.microsoft.com/office/drawing/2014/main" id="{4C415E52-6F51-4A0E-BE80-B14A00A5B66C}"/>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27" name="Forma Livre: Forma 26">
              <a:extLst>
                <a:ext uri="{FF2B5EF4-FFF2-40B4-BE49-F238E27FC236}">
                  <a16:creationId xmlns:a16="http://schemas.microsoft.com/office/drawing/2014/main" id="{3714D517-B993-4078-8FE2-3CD682908EE4}"/>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28" name="Forma Livre: Forma 27">
              <a:extLst>
                <a:ext uri="{FF2B5EF4-FFF2-40B4-BE49-F238E27FC236}">
                  <a16:creationId xmlns:a16="http://schemas.microsoft.com/office/drawing/2014/main" id="{4C4A2ACB-5878-4035-BB33-E1CF55CB24F3}"/>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Tree>
    <p:extLst>
      <p:ext uri="{BB962C8B-B14F-4D97-AF65-F5344CB8AC3E}">
        <p14:creationId xmlns:p14="http://schemas.microsoft.com/office/powerpoint/2010/main" val="3574594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m 32" descr="Padrão do plano de fundo&#10;&#10;Descrição gerada automaticamente">
            <a:extLst>
              <a:ext uri="{FF2B5EF4-FFF2-40B4-BE49-F238E27FC236}">
                <a16:creationId xmlns:a16="http://schemas.microsoft.com/office/drawing/2014/main" id="{1F16A065-DBB9-43CF-B6CF-D50C24FD7E48}"/>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Elipse 4">
            <a:extLst>
              <a:ext uri="{FF2B5EF4-FFF2-40B4-BE49-F238E27FC236}">
                <a16:creationId xmlns:a16="http://schemas.microsoft.com/office/drawing/2014/main" id="{0EBA7F24-6750-4146-95E6-BC38A125B95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21" name="Gráfico 13">
            <a:extLst>
              <a:ext uri="{FF2B5EF4-FFF2-40B4-BE49-F238E27FC236}">
                <a16:creationId xmlns:a16="http://schemas.microsoft.com/office/drawing/2014/main" id="{5860B65B-1A9E-4477-8DDB-9E751C26A650}"/>
              </a:ext>
            </a:extLst>
          </p:cNvPr>
          <p:cNvGrpSpPr/>
          <p:nvPr/>
        </p:nvGrpSpPr>
        <p:grpSpPr>
          <a:xfrm>
            <a:off x="415680" y="721622"/>
            <a:ext cx="763200" cy="763200"/>
            <a:chOff x="3071812" y="404812"/>
            <a:chExt cx="6048375" cy="6048375"/>
          </a:xfrm>
          <a:solidFill>
            <a:schemeClr val="tx1"/>
          </a:solidFill>
        </p:grpSpPr>
        <p:sp>
          <p:nvSpPr>
            <p:cNvPr id="22" name="Forma Livre: Forma 21">
              <a:extLst>
                <a:ext uri="{FF2B5EF4-FFF2-40B4-BE49-F238E27FC236}">
                  <a16:creationId xmlns:a16="http://schemas.microsoft.com/office/drawing/2014/main" id="{34C744AC-8A6A-43BA-B5B1-0E9B38A977A4}"/>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id="{1E0A4F4A-B1D3-420F-B052-3498FC6E5E5B}"/>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24" name="Forma Livre: Forma 23">
              <a:extLst>
                <a:ext uri="{FF2B5EF4-FFF2-40B4-BE49-F238E27FC236}">
                  <a16:creationId xmlns:a16="http://schemas.microsoft.com/office/drawing/2014/main" id="{9307F682-14B5-4D32-AEB4-10BD9CD5AA2F}"/>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25" name="Forma Livre: Forma 24">
              <a:extLst>
                <a:ext uri="{FF2B5EF4-FFF2-40B4-BE49-F238E27FC236}">
                  <a16:creationId xmlns:a16="http://schemas.microsoft.com/office/drawing/2014/main" id="{13076C14-1E75-453D-942B-966395DA19EC}"/>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26" name="Forma Livre: Forma 25">
              <a:extLst>
                <a:ext uri="{FF2B5EF4-FFF2-40B4-BE49-F238E27FC236}">
                  <a16:creationId xmlns:a16="http://schemas.microsoft.com/office/drawing/2014/main" id="{0E30C836-FDBE-4024-9FFE-3E388D423278}"/>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30" name="Retângulo: Cantos Arredondados 29">
            <a:extLst>
              <a:ext uri="{FF2B5EF4-FFF2-40B4-BE49-F238E27FC236}">
                <a16:creationId xmlns:a16="http://schemas.microsoft.com/office/drawing/2014/main" id="{393FE911-259D-4C9B-ACFE-3570A1CC414A}"/>
              </a:ext>
            </a:extLst>
          </p:cNvPr>
          <p:cNvSpPr/>
          <p:nvPr/>
        </p:nvSpPr>
        <p:spPr>
          <a:xfrm>
            <a:off x="1314450" y="1924571"/>
            <a:ext cx="9029700" cy="4052202"/>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Art. 8º As Universidades podem organizar-se na forma </a:t>
            </a:r>
            <a:r>
              <a:rPr lang="pt-BR" sz="1600" i="1" dirty="0" err="1">
                <a:solidFill>
                  <a:schemeClr val="tx1"/>
                </a:solidFill>
                <a:latin typeface="Arial" panose="020B0604020202020204" pitchFamily="34" charset="0"/>
                <a:cs typeface="Arial" panose="020B0604020202020204" pitchFamily="34" charset="0"/>
              </a:rPr>
              <a:t>multicampi</a:t>
            </a:r>
            <a:r>
              <a:rPr lang="pt-BR" sz="1600" i="1" dirty="0">
                <a:solidFill>
                  <a:schemeClr val="tx1"/>
                </a:solidFill>
                <a:latin typeface="Arial" panose="020B0604020202020204" pitchFamily="34" charset="0"/>
                <a:cs typeface="Arial" panose="020B0604020202020204" pitchFamily="34" charset="0"/>
              </a:rPr>
              <a:t>.</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 1º Considera-se como </a:t>
            </a:r>
            <a:r>
              <a:rPr lang="pt-BR" sz="1600" b="1" i="1" dirty="0">
                <a:solidFill>
                  <a:schemeClr val="tx1"/>
                </a:solidFill>
                <a:latin typeface="Arial" panose="020B0604020202020204" pitchFamily="34" charset="0"/>
                <a:cs typeface="Arial" panose="020B0604020202020204" pitchFamily="34" charset="0"/>
              </a:rPr>
              <a:t>campus sede o local central de funcionamento da instituição, circunscrito aos limites do Distrito Federal, incluindo os órgãos administrativos e acadêmicos centrais, </a:t>
            </a:r>
            <a:r>
              <a:rPr lang="pt-BR" sz="1600" i="1" dirty="0">
                <a:solidFill>
                  <a:schemeClr val="tx1"/>
                </a:solidFill>
                <a:latin typeface="Arial" panose="020B0604020202020204" pitchFamily="34" charset="0"/>
                <a:cs typeface="Arial" panose="020B0604020202020204" pitchFamily="34" charset="0"/>
              </a:rPr>
              <a:t>a oferta dos cursos e demais atividades educacionais.</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 2º Considera-se </a:t>
            </a:r>
            <a:r>
              <a:rPr lang="pt-BR" sz="1600" b="1" i="1" dirty="0">
                <a:solidFill>
                  <a:schemeClr val="tx1"/>
                </a:solidFill>
                <a:latin typeface="Arial" panose="020B0604020202020204" pitchFamily="34" charset="0"/>
                <a:cs typeface="Arial" panose="020B0604020202020204" pitchFamily="34" charset="0"/>
              </a:rPr>
              <a:t>campus fora da sede as unidades educacionais em outros locais de funcionamento da instituição nos limites do Distrito Federal.</a:t>
            </a:r>
          </a:p>
          <a:p>
            <a:pPr>
              <a:lnSpc>
                <a:spcPct val="150000"/>
              </a:lnSpc>
              <a:spcAft>
                <a:spcPts val="600"/>
              </a:spcAft>
              <a:tabLst>
                <a:tab pos="533400" algn="l"/>
              </a:tabLst>
            </a:pPr>
            <a:r>
              <a:rPr lang="pt-BR" sz="1600" b="1" i="1" dirty="0">
                <a:solidFill>
                  <a:schemeClr val="tx1"/>
                </a:solidFill>
                <a:latin typeface="Arial" panose="020B0604020202020204" pitchFamily="34" charset="0"/>
                <a:cs typeface="Arial" panose="020B0604020202020204" pitchFamily="34" charset="0"/>
              </a:rPr>
              <a:t>§ 3º Os campi fora da sede, em outras Unidades da Federação, não fazem parte de Sistema de Ensino do Distrito Federal.</a:t>
            </a:r>
          </a:p>
          <a:p>
            <a:pPr>
              <a:lnSpc>
                <a:spcPct val="150000"/>
              </a:lnSpc>
              <a:spcAft>
                <a:spcPts val="600"/>
              </a:spcAft>
              <a:tabLst>
                <a:tab pos="533400" algn="l"/>
              </a:tabLst>
            </a:pPr>
            <a:endParaRPr lang="pt-BR" sz="1800"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31" name="Retângulo: Cantos Arredondados 30">
            <a:extLst>
              <a:ext uri="{FF2B5EF4-FFF2-40B4-BE49-F238E27FC236}">
                <a16:creationId xmlns:a16="http://schemas.microsoft.com/office/drawing/2014/main" id="{39924541-8FC2-428A-A5AE-0CF217021310}"/>
              </a:ext>
            </a:extLst>
          </p:cNvPr>
          <p:cNvSpPr/>
          <p:nvPr/>
        </p:nvSpPr>
        <p:spPr>
          <a:xfrm>
            <a:off x="2091196" y="1404985"/>
            <a:ext cx="5161860"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Se optar pelo formato de estrutura </a:t>
            </a:r>
            <a:r>
              <a:rPr lang="pt-BR" b="1" dirty="0" err="1">
                <a:solidFill>
                  <a:srgbClr val="FFFFFF"/>
                </a:solidFill>
                <a:latin typeface="Arial" panose="020B0604020202020204" pitchFamily="34" charset="0"/>
                <a:cs typeface="Arial" panose="020B0604020202020204" pitchFamily="34" charset="0"/>
              </a:rPr>
              <a:t>multicampi</a:t>
            </a:r>
            <a:r>
              <a:rPr lang="pt-BR" b="1" dirty="0">
                <a:solidFill>
                  <a:srgbClr val="FFFFFF"/>
                </a:solidFill>
                <a:latin typeface="Arial" panose="020B0604020202020204" pitchFamily="34" charset="0"/>
                <a:cs typeface="Arial" panose="020B0604020202020204" pitchFamily="34" charset="0"/>
              </a:rPr>
              <a:t>, deverá atender ao seguinte:</a:t>
            </a:r>
          </a:p>
        </p:txBody>
      </p:sp>
      <p:sp>
        <p:nvSpPr>
          <p:cNvPr id="32" name="Título 1">
            <a:extLst>
              <a:ext uri="{FF2B5EF4-FFF2-40B4-BE49-F238E27FC236}">
                <a16:creationId xmlns:a16="http://schemas.microsoft.com/office/drawing/2014/main" id="{84C3F128-92E1-4925-97D5-7BEF79BD24C6}"/>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regulatórios </a:t>
            </a:r>
          </a:p>
        </p:txBody>
      </p:sp>
      <p:sp>
        <p:nvSpPr>
          <p:cNvPr id="36" name="Retângulo: Cantos Arredondados 35">
            <a:extLst>
              <a:ext uri="{FF2B5EF4-FFF2-40B4-BE49-F238E27FC236}">
                <a16:creationId xmlns:a16="http://schemas.microsoft.com/office/drawing/2014/main" id="{A110849B-B283-46AF-B8AC-A281710B9055}"/>
              </a:ext>
            </a:extLst>
          </p:cNvPr>
          <p:cNvSpPr/>
          <p:nvPr/>
        </p:nvSpPr>
        <p:spPr>
          <a:xfrm>
            <a:off x="7982857" y="5506420"/>
            <a:ext cx="3180444" cy="940706"/>
          </a:xfrm>
          <a:prstGeom prst="roundRect">
            <a:avLst>
              <a:gd name="adj" fmla="val 40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 </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apenas campus no DF</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descarta-se Planaltina-GO</a:t>
            </a:r>
          </a:p>
        </p:txBody>
      </p:sp>
      <p:sp>
        <p:nvSpPr>
          <p:cNvPr id="37" name="Retângulo 36">
            <a:extLst>
              <a:ext uri="{FF2B5EF4-FFF2-40B4-BE49-F238E27FC236}">
                <a16:creationId xmlns:a16="http://schemas.microsoft.com/office/drawing/2014/main" id="{B4827E28-D001-49AD-BFF8-3C3D5875FCDA}"/>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90810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descr="Padrão do plano de fundo&#10;&#10;Descrição gerada automaticamente">
            <a:extLst>
              <a:ext uri="{FF2B5EF4-FFF2-40B4-BE49-F238E27FC236}">
                <a16:creationId xmlns:a16="http://schemas.microsoft.com/office/drawing/2014/main" id="{D51EA69D-F24E-41BE-9E75-84E57C8CC8C0}"/>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tângulo 20">
            <a:extLst>
              <a:ext uri="{FF2B5EF4-FFF2-40B4-BE49-F238E27FC236}">
                <a16:creationId xmlns:a16="http://schemas.microsoft.com/office/drawing/2014/main" id="{6822D5DE-78AC-4098-B0D8-B7500C251927}"/>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lipse 4">
            <a:extLst>
              <a:ext uri="{FF2B5EF4-FFF2-40B4-BE49-F238E27FC236}">
                <a16:creationId xmlns:a16="http://schemas.microsoft.com/office/drawing/2014/main" id="{965C3E51-764B-4267-BB12-759019A53ABD}"/>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6" name="Gráfico 13">
            <a:extLst>
              <a:ext uri="{FF2B5EF4-FFF2-40B4-BE49-F238E27FC236}">
                <a16:creationId xmlns:a16="http://schemas.microsoft.com/office/drawing/2014/main" id="{EC68F363-A50C-4B2E-A8E1-A989DCD7164C}"/>
              </a:ext>
            </a:extLst>
          </p:cNvPr>
          <p:cNvGrpSpPr/>
          <p:nvPr/>
        </p:nvGrpSpPr>
        <p:grpSpPr>
          <a:xfrm>
            <a:off x="415680" y="721622"/>
            <a:ext cx="763200" cy="763200"/>
            <a:chOff x="3071812" y="404812"/>
            <a:chExt cx="6048375" cy="6048375"/>
          </a:xfrm>
          <a:solidFill>
            <a:schemeClr val="tx1"/>
          </a:solidFill>
        </p:grpSpPr>
        <p:sp>
          <p:nvSpPr>
            <p:cNvPr id="7" name="Forma Livre: Forma 6">
              <a:extLst>
                <a:ext uri="{FF2B5EF4-FFF2-40B4-BE49-F238E27FC236}">
                  <a16:creationId xmlns:a16="http://schemas.microsoft.com/office/drawing/2014/main" id="{E20A951D-165A-4D2B-8C06-A322F1E13CC6}"/>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8" name="Forma Livre: Forma 7">
              <a:extLst>
                <a:ext uri="{FF2B5EF4-FFF2-40B4-BE49-F238E27FC236}">
                  <a16:creationId xmlns:a16="http://schemas.microsoft.com/office/drawing/2014/main" id="{917F287C-EB89-4E20-ABAE-80C5FC9062CE}"/>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id="{8309FCCA-4A84-4215-AA3E-7F4588CCD067}"/>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0" name="Forma Livre: Forma 9">
              <a:extLst>
                <a:ext uri="{FF2B5EF4-FFF2-40B4-BE49-F238E27FC236}">
                  <a16:creationId xmlns:a16="http://schemas.microsoft.com/office/drawing/2014/main" id="{D0A24D27-06F9-4D0F-BB2D-5D8793E8F47F}"/>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748C143B-C72D-4F13-B44E-0AC9CAAC77DF}"/>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12" name="Retângulo: Cantos Arredondados 11">
            <a:extLst>
              <a:ext uri="{FF2B5EF4-FFF2-40B4-BE49-F238E27FC236}">
                <a16:creationId xmlns:a16="http://schemas.microsoft.com/office/drawing/2014/main" id="{822EA2A0-D5E3-4B2B-952E-0F49BB651826}"/>
              </a:ext>
            </a:extLst>
          </p:cNvPr>
          <p:cNvSpPr/>
          <p:nvPr/>
        </p:nvSpPr>
        <p:spPr>
          <a:xfrm>
            <a:off x="1314449" y="1924571"/>
            <a:ext cx="9848851" cy="4052202"/>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Art. 27. Os atos de regulação das instituições de educação superior, de cursos e de programas compreendem:</a:t>
            </a:r>
          </a:p>
          <a:p>
            <a:pPr>
              <a:lnSpc>
                <a:spcPct val="150000"/>
              </a:lnSpc>
              <a:spcAft>
                <a:spcPts val="600"/>
              </a:spcAft>
              <a:tabLst>
                <a:tab pos="533400" algn="l"/>
              </a:tabLst>
            </a:pPr>
            <a:r>
              <a:rPr lang="pt-BR" sz="1600" b="1" i="1" dirty="0">
                <a:solidFill>
                  <a:schemeClr val="tx1"/>
                </a:solidFill>
                <a:latin typeface="Arial" panose="020B0604020202020204" pitchFamily="34" charset="0"/>
                <a:cs typeface="Arial" panose="020B0604020202020204" pitchFamily="34" charset="0"/>
              </a:rPr>
              <a:t>I - credenciamento;</a:t>
            </a:r>
          </a:p>
          <a:p>
            <a:pPr>
              <a:lnSpc>
                <a:spcPct val="150000"/>
              </a:lnSpc>
              <a:spcAft>
                <a:spcPts val="600"/>
              </a:spcAft>
              <a:tabLst>
                <a:tab pos="533400" algn="l"/>
              </a:tabLst>
            </a:pPr>
            <a:r>
              <a:rPr lang="pt-BR" sz="1600" b="1" i="1" dirty="0">
                <a:solidFill>
                  <a:schemeClr val="tx1"/>
                </a:solidFill>
                <a:latin typeface="Arial" panose="020B0604020202020204" pitchFamily="34" charset="0"/>
                <a:cs typeface="Arial" panose="020B0604020202020204" pitchFamily="34" charset="0"/>
              </a:rPr>
              <a:t>II - recredenciamento;</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Parágrafo único. Os atos de regulação de que trata o caput têm prazos limitados, sendo renovados, periodicamente, após processo regular de avaliação, nos termos da legislação vigente.</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t>
            </a:r>
          </a:p>
          <a:p>
            <a:pPr>
              <a:lnSpc>
                <a:spcPct val="150000"/>
              </a:lnSpc>
              <a:spcAft>
                <a:spcPts val="600"/>
              </a:spcAft>
              <a:tabLst>
                <a:tab pos="533400" algn="l"/>
              </a:tabLst>
            </a:pPr>
            <a:endParaRPr lang="pt-BR" sz="1800"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13" name="Retângulo: Cantos Arredondados 12">
            <a:extLst>
              <a:ext uri="{FF2B5EF4-FFF2-40B4-BE49-F238E27FC236}">
                <a16:creationId xmlns:a16="http://schemas.microsoft.com/office/drawing/2014/main" id="{D163A946-83DC-4F71-BC66-F6F458DA20A8}"/>
              </a:ext>
            </a:extLst>
          </p:cNvPr>
          <p:cNvSpPr/>
          <p:nvPr/>
        </p:nvSpPr>
        <p:spPr>
          <a:xfrm>
            <a:off x="2091196" y="1404985"/>
            <a:ext cx="9472154"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rgbClr val="FFFFFF"/>
                </a:solidFill>
                <a:latin typeface="Arial" panose="020B0604020202020204" pitchFamily="34" charset="0"/>
                <a:cs typeface="Arial" panose="020B0604020202020204" pitchFamily="34" charset="0"/>
              </a:rPr>
              <a:t>Outro ponto importante a ser considerado em termos regulatórios é o que a citada Resolução CEDF no 02/2017 preconiza acerca do </a:t>
            </a:r>
            <a:r>
              <a:rPr lang="pt-BR" b="1" dirty="0">
                <a:solidFill>
                  <a:srgbClr val="FFFFFF"/>
                </a:solidFill>
                <a:latin typeface="Arial" panose="020B0604020202020204" pitchFamily="34" charset="0"/>
                <a:cs typeface="Arial" panose="020B0604020202020204" pitchFamily="34" charset="0"/>
              </a:rPr>
              <a:t>credenciamento institucional:</a:t>
            </a:r>
          </a:p>
        </p:txBody>
      </p:sp>
      <p:sp>
        <p:nvSpPr>
          <p:cNvPr id="14" name="Título 1">
            <a:extLst>
              <a:ext uri="{FF2B5EF4-FFF2-40B4-BE49-F238E27FC236}">
                <a16:creationId xmlns:a16="http://schemas.microsoft.com/office/drawing/2014/main" id="{DDF641B2-5D07-4840-86C2-BF6F8CF798FA}"/>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regulatórios </a:t>
            </a:r>
          </a:p>
        </p:txBody>
      </p:sp>
      <p:sp>
        <p:nvSpPr>
          <p:cNvPr id="15" name="Retângulo: Cantos Arredondados 14">
            <a:extLst>
              <a:ext uri="{FF2B5EF4-FFF2-40B4-BE49-F238E27FC236}">
                <a16:creationId xmlns:a16="http://schemas.microsoft.com/office/drawing/2014/main" id="{D57395F4-C4B3-44D4-903C-38A1D2350A58}"/>
              </a:ext>
            </a:extLst>
          </p:cNvPr>
          <p:cNvSpPr/>
          <p:nvPr/>
        </p:nvSpPr>
        <p:spPr>
          <a:xfrm>
            <a:off x="8554357" y="5627072"/>
            <a:ext cx="3180444" cy="820054"/>
          </a:xfrm>
          <a:prstGeom prst="roundRect">
            <a:avLst>
              <a:gd name="adj" fmla="val 40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 </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Insere a etapa de “avaliação”</a:t>
            </a:r>
          </a:p>
        </p:txBody>
      </p:sp>
    </p:spTree>
    <p:extLst>
      <p:ext uri="{BB962C8B-B14F-4D97-AF65-F5344CB8AC3E}">
        <p14:creationId xmlns:p14="http://schemas.microsoft.com/office/powerpoint/2010/main" val="3160918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m 24">
            <a:extLst>
              <a:ext uri="{FF2B5EF4-FFF2-40B4-BE49-F238E27FC236}">
                <a16:creationId xmlns:a16="http://schemas.microsoft.com/office/drawing/2014/main" id="{1532083B-1C10-4AB3-9E7B-4FFE73FA419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Elipse 14">
            <a:extLst>
              <a:ext uri="{FF2B5EF4-FFF2-40B4-BE49-F238E27FC236}">
                <a16:creationId xmlns:a16="http://schemas.microsoft.com/office/drawing/2014/main" id="{CB9FC983-41E1-4812-AFC2-6DD43F85879A}"/>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6" name="Gráfico 13">
            <a:extLst>
              <a:ext uri="{FF2B5EF4-FFF2-40B4-BE49-F238E27FC236}">
                <a16:creationId xmlns:a16="http://schemas.microsoft.com/office/drawing/2014/main" id="{DABB585B-5780-43BA-B2F3-56B7522ED3A1}"/>
              </a:ext>
            </a:extLst>
          </p:cNvPr>
          <p:cNvGrpSpPr/>
          <p:nvPr/>
        </p:nvGrpSpPr>
        <p:grpSpPr>
          <a:xfrm>
            <a:off x="415680" y="721622"/>
            <a:ext cx="763200" cy="763200"/>
            <a:chOff x="3071812" y="404812"/>
            <a:chExt cx="6048375" cy="6048375"/>
          </a:xfrm>
          <a:solidFill>
            <a:schemeClr val="tx1"/>
          </a:solidFill>
        </p:grpSpPr>
        <p:sp>
          <p:nvSpPr>
            <p:cNvPr id="17" name="Forma Livre: Forma 16">
              <a:extLst>
                <a:ext uri="{FF2B5EF4-FFF2-40B4-BE49-F238E27FC236}">
                  <a16:creationId xmlns:a16="http://schemas.microsoft.com/office/drawing/2014/main" id="{5EB23377-4315-4866-8A87-C45D4417D467}"/>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441DD37E-2B62-4140-BBB3-7B5844BF90C1}"/>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BDB19DC5-55F5-4C27-8A21-D60BE21261D3}"/>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EBA72986-F586-4AE0-A55E-9F56F6E5AE43}"/>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B6F91024-D8BE-48A2-8DCD-7D4FF9313C98}"/>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22" name="Título 1">
            <a:extLst>
              <a:ext uri="{FF2B5EF4-FFF2-40B4-BE49-F238E27FC236}">
                <a16:creationId xmlns:a16="http://schemas.microsoft.com/office/drawing/2014/main" id="{9308F7E1-9927-4244-A4C4-4FEDBEBFEF63}"/>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regulatórios </a:t>
            </a:r>
          </a:p>
        </p:txBody>
      </p:sp>
      <p:sp>
        <p:nvSpPr>
          <p:cNvPr id="26" name="Retângulo: Cantos Arredondados 25">
            <a:extLst>
              <a:ext uri="{FF2B5EF4-FFF2-40B4-BE49-F238E27FC236}">
                <a16:creationId xmlns:a16="http://schemas.microsoft.com/office/drawing/2014/main" id="{BF09F1B9-CE18-430F-9980-982E706212DC}"/>
              </a:ext>
            </a:extLst>
          </p:cNvPr>
          <p:cNvSpPr/>
          <p:nvPr/>
        </p:nvSpPr>
        <p:spPr>
          <a:xfrm>
            <a:off x="1314450" y="1924572"/>
            <a:ext cx="7886700" cy="3676128"/>
          </a:xfrm>
          <a:prstGeom prst="roundRect">
            <a:avLst>
              <a:gd name="adj" fmla="val 817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CAPÍTULO I</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DO CREDENCIAMENTO</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Art. 31. O credenciamento consiste no ato administrativo pelo qual o Poder Público do Distrito Federal</a:t>
            </a:r>
            <a:r>
              <a:rPr lang="pt-BR" sz="1600" b="1" i="1" dirty="0">
                <a:solidFill>
                  <a:schemeClr val="tx1"/>
                </a:solidFill>
                <a:latin typeface="Arial" panose="020B0604020202020204" pitchFamily="34" charset="0"/>
                <a:cs typeface="Arial" panose="020B0604020202020204" pitchFamily="34" charset="0"/>
              </a:rPr>
              <a:t>, após deliberação do Conselho de Educação do Distrito Federal, </a:t>
            </a:r>
            <a:r>
              <a:rPr lang="pt-BR" sz="1600" i="1" dirty="0">
                <a:solidFill>
                  <a:schemeClr val="tx1"/>
                </a:solidFill>
                <a:latin typeface="Arial" panose="020B0604020202020204" pitchFamily="34" charset="0"/>
                <a:cs typeface="Arial" panose="020B0604020202020204" pitchFamily="34" charset="0"/>
              </a:rPr>
              <a:t>habilita a instituição com tipologia organizacional e modalidade para a oferta de educação superior.</a:t>
            </a:r>
            <a:endParaRPr lang="pt-BR" sz="1800"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28" name="Retângulo: Cantos Arredondados 27">
            <a:extLst>
              <a:ext uri="{FF2B5EF4-FFF2-40B4-BE49-F238E27FC236}">
                <a16:creationId xmlns:a16="http://schemas.microsoft.com/office/drawing/2014/main" id="{4F4651B9-8286-48AE-9889-F48528905BBD}"/>
              </a:ext>
            </a:extLst>
          </p:cNvPr>
          <p:cNvSpPr/>
          <p:nvPr/>
        </p:nvSpPr>
        <p:spPr>
          <a:xfrm>
            <a:off x="4668157" y="5288644"/>
            <a:ext cx="5501368" cy="940706"/>
          </a:xfrm>
          <a:prstGeom prst="roundRect">
            <a:avLst>
              <a:gd name="adj" fmla="val 40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 </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tramitação do processo de Credenciamento no CEDF</a:t>
            </a:r>
          </a:p>
        </p:txBody>
      </p:sp>
    </p:spTree>
    <p:extLst>
      <p:ext uri="{BB962C8B-B14F-4D97-AF65-F5344CB8AC3E}">
        <p14:creationId xmlns:p14="http://schemas.microsoft.com/office/powerpoint/2010/main" val="678844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57FFFAC0-4A35-454E-9BEA-7EF61F1ADD68}"/>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tângulo 16">
            <a:extLst>
              <a:ext uri="{FF2B5EF4-FFF2-40B4-BE49-F238E27FC236}">
                <a16:creationId xmlns:a16="http://schemas.microsoft.com/office/drawing/2014/main" id="{13ECE69E-5A62-4989-97A9-D4299DF897B7}"/>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lipse 4">
            <a:extLst>
              <a:ext uri="{FF2B5EF4-FFF2-40B4-BE49-F238E27FC236}">
                <a16:creationId xmlns:a16="http://schemas.microsoft.com/office/drawing/2014/main" id="{7BB4638B-1E99-4877-809B-54C13DC8133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6" name="Gráfico 13">
            <a:extLst>
              <a:ext uri="{FF2B5EF4-FFF2-40B4-BE49-F238E27FC236}">
                <a16:creationId xmlns:a16="http://schemas.microsoft.com/office/drawing/2014/main" id="{973E05C2-3E80-48B1-9302-DD94D1031B29}"/>
              </a:ext>
            </a:extLst>
          </p:cNvPr>
          <p:cNvGrpSpPr/>
          <p:nvPr/>
        </p:nvGrpSpPr>
        <p:grpSpPr>
          <a:xfrm>
            <a:off x="415680" y="721622"/>
            <a:ext cx="763200" cy="763200"/>
            <a:chOff x="3071812" y="404812"/>
            <a:chExt cx="6048375" cy="6048375"/>
          </a:xfrm>
          <a:solidFill>
            <a:schemeClr val="tx1"/>
          </a:solidFill>
        </p:grpSpPr>
        <p:sp>
          <p:nvSpPr>
            <p:cNvPr id="7" name="Forma Livre: Forma 6">
              <a:extLst>
                <a:ext uri="{FF2B5EF4-FFF2-40B4-BE49-F238E27FC236}">
                  <a16:creationId xmlns:a16="http://schemas.microsoft.com/office/drawing/2014/main" id="{D2999D4C-8109-48C3-B3AC-6C040578FB29}"/>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8" name="Forma Livre: Forma 7">
              <a:extLst>
                <a:ext uri="{FF2B5EF4-FFF2-40B4-BE49-F238E27FC236}">
                  <a16:creationId xmlns:a16="http://schemas.microsoft.com/office/drawing/2014/main" id="{FF942185-535A-461E-90D2-EFBA60597530}"/>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id="{12325524-0A48-4B3C-AEB3-0C0EDA439714}"/>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0" name="Forma Livre: Forma 9">
              <a:extLst>
                <a:ext uri="{FF2B5EF4-FFF2-40B4-BE49-F238E27FC236}">
                  <a16:creationId xmlns:a16="http://schemas.microsoft.com/office/drawing/2014/main" id="{698951D5-0F88-4431-81AA-B23AC9933378}"/>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4324255F-2B25-450C-AEC2-E4F4B099FFF0}"/>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12" name="Retângulo: Cantos Arredondados 11">
            <a:extLst>
              <a:ext uri="{FF2B5EF4-FFF2-40B4-BE49-F238E27FC236}">
                <a16:creationId xmlns:a16="http://schemas.microsoft.com/office/drawing/2014/main" id="{E090A73D-8179-43D2-81A8-8DEA156DDD72}"/>
              </a:ext>
            </a:extLst>
          </p:cNvPr>
          <p:cNvSpPr/>
          <p:nvPr/>
        </p:nvSpPr>
        <p:spPr>
          <a:xfrm>
            <a:off x="1314449" y="1924571"/>
            <a:ext cx="10363201" cy="4052202"/>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Art. 32. Os processos de credenciamento de instituições de educação superior </a:t>
            </a:r>
            <a:r>
              <a:rPr lang="pt-BR" sz="1600" b="1" i="1" dirty="0">
                <a:solidFill>
                  <a:schemeClr val="tx1"/>
                </a:solidFill>
                <a:latin typeface="Arial" panose="020B0604020202020204" pitchFamily="34" charset="0"/>
                <a:cs typeface="Arial" panose="020B0604020202020204" pitchFamily="34" charset="0"/>
              </a:rPr>
              <a:t>públicas são solicitados em órgão próprio da Secretaria de Estado de Educação do Distrito Federal, </a:t>
            </a:r>
            <a:r>
              <a:rPr lang="pt-BR" sz="1600" i="1" dirty="0">
                <a:solidFill>
                  <a:schemeClr val="tx1"/>
                </a:solidFill>
                <a:latin typeface="Arial" panose="020B0604020202020204" pitchFamily="34" charset="0"/>
                <a:cs typeface="Arial" panose="020B0604020202020204" pitchFamily="34" charset="0"/>
              </a:rPr>
              <a:t>contendo:</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I - condições jurídicas, econômico-financeiras e organizacionais da mantenedora;</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II - </a:t>
            </a:r>
            <a:r>
              <a:rPr lang="pt-BR" sz="1600" b="1" i="1" dirty="0">
                <a:solidFill>
                  <a:schemeClr val="tx1"/>
                </a:solidFill>
                <a:latin typeface="Arial" panose="020B0604020202020204" pitchFamily="34" charset="0"/>
                <a:cs typeface="Arial" panose="020B0604020202020204" pitchFamily="34" charset="0"/>
              </a:rPr>
              <a:t>estrutura organizacional, estatuto e regimento geral, no caso de Universidades </a:t>
            </a:r>
            <a:r>
              <a:rPr lang="pt-BR" sz="1600" i="1" dirty="0">
                <a:solidFill>
                  <a:schemeClr val="tx1"/>
                </a:solidFill>
                <a:latin typeface="Arial" panose="020B0604020202020204" pitchFamily="34" charset="0"/>
                <a:cs typeface="Arial" panose="020B0604020202020204" pitchFamily="34" charset="0"/>
              </a:rPr>
              <a:t>e de Centros Universitários, e regimento nos demais casos;</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III - </a:t>
            </a:r>
            <a:r>
              <a:rPr lang="pt-BR" sz="1600" b="1" i="1" dirty="0">
                <a:solidFill>
                  <a:schemeClr val="tx1"/>
                </a:solidFill>
                <a:latin typeface="Arial" panose="020B0604020202020204" pitchFamily="34" charset="0"/>
                <a:cs typeface="Arial" panose="020B0604020202020204" pitchFamily="34" charset="0"/>
              </a:rPr>
              <a:t>cópia da Licença/Autorização de Funcionamento vigente, </a:t>
            </a:r>
            <a:r>
              <a:rPr lang="pt-BR" sz="1600" i="1" dirty="0">
                <a:solidFill>
                  <a:schemeClr val="tx1"/>
                </a:solidFill>
                <a:latin typeface="Arial" panose="020B0604020202020204" pitchFamily="34" charset="0"/>
                <a:cs typeface="Arial" panose="020B0604020202020204" pitchFamily="34" charset="0"/>
              </a:rPr>
              <a:t>coerente com o nível de educação superior e modalidades de educação e ensino pretendidas;</a:t>
            </a:r>
            <a:endParaRPr lang="pt-BR" sz="1800"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13" name="Retângulo: Cantos Arredondados 12">
            <a:extLst>
              <a:ext uri="{FF2B5EF4-FFF2-40B4-BE49-F238E27FC236}">
                <a16:creationId xmlns:a16="http://schemas.microsoft.com/office/drawing/2014/main" id="{8F241CD3-9605-41F7-B7C6-FF0CB9417EE0}"/>
              </a:ext>
            </a:extLst>
          </p:cNvPr>
          <p:cNvSpPr/>
          <p:nvPr/>
        </p:nvSpPr>
        <p:spPr>
          <a:xfrm>
            <a:off x="2091196" y="1404985"/>
            <a:ext cx="7129004"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Assim, o credenciamento de uma Universidade do Distrito Federal deverá atender aos trâmites regulares previstos:</a:t>
            </a:r>
          </a:p>
        </p:txBody>
      </p:sp>
      <p:sp>
        <p:nvSpPr>
          <p:cNvPr id="14" name="Título 1">
            <a:extLst>
              <a:ext uri="{FF2B5EF4-FFF2-40B4-BE49-F238E27FC236}">
                <a16:creationId xmlns:a16="http://schemas.microsoft.com/office/drawing/2014/main" id="{3F7BBC35-3F1F-49B5-8179-A777E92B4DCD}"/>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regulatórios </a:t>
            </a:r>
          </a:p>
        </p:txBody>
      </p:sp>
      <p:sp>
        <p:nvSpPr>
          <p:cNvPr id="15" name="Retângulo: Cantos Arredondados 14">
            <a:extLst>
              <a:ext uri="{FF2B5EF4-FFF2-40B4-BE49-F238E27FC236}">
                <a16:creationId xmlns:a16="http://schemas.microsoft.com/office/drawing/2014/main" id="{6CFE601C-512B-4D18-A8C7-278ADAF75732}"/>
              </a:ext>
            </a:extLst>
          </p:cNvPr>
          <p:cNvSpPr/>
          <p:nvPr/>
        </p:nvSpPr>
        <p:spPr>
          <a:xfrm>
            <a:off x="7553778" y="5279747"/>
            <a:ext cx="3790043" cy="1200329"/>
          </a:xfrm>
          <a:prstGeom prst="roundRect">
            <a:avLst>
              <a:gd name="adj" fmla="val 40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 </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necessidade de trâmite anterior</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definição estrutura organizacional</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licenciamento</a:t>
            </a:r>
          </a:p>
        </p:txBody>
      </p:sp>
    </p:spTree>
    <p:extLst>
      <p:ext uri="{BB962C8B-B14F-4D97-AF65-F5344CB8AC3E}">
        <p14:creationId xmlns:p14="http://schemas.microsoft.com/office/powerpoint/2010/main" val="1600998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descr="Padrão do plano de fundo&#10;&#10;Descrição gerada automaticamente">
            <a:extLst>
              <a:ext uri="{FF2B5EF4-FFF2-40B4-BE49-F238E27FC236}">
                <a16:creationId xmlns:a16="http://schemas.microsoft.com/office/drawing/2014/main" id="{7A4C884E-0758-4BE0-89BE-B48E70A896DA}"/>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tângulo 17">
            <a:extLst>
              <a:ext uri="{FF2B5EF4-FFF2-40B4-BE49-F238E27FC236}">
                <a16:creationId xmlns:a16="http://schemas.microsoft.com/office/drawing/2014/main" id="{3F809339-4E7B-4E37-AC79-5D5DAF9A8092}"/>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Elipse 4">
            <a:extLst>
              <a:ext uri="{FF2B5EF4-FFF2-40B4-BE49-F238E27FC236}">
                <a16:creationId xmlns:a16="http://schemas.microsoft.com/office/drawing/2014/main" id="{58CE9DBF-CFEC-4577-9FBB-5C4FF86A7E43}"/>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6" name="Gráfico 13">
            <a:extLst>
              <a:ext uri="{FF2B5EF4-FFF2-40B4-BE49-F238E27FC236}">
                <a16:creationId xmlns:a16="http://schemas.microsoft.com/office/drawing/2014/main" id="{0F5C22BD-71D9-4E12-9DE2-238732A58894}"/>
              </a:ext>
            </a:extLst>
          </p:cNvPr>
          <p:cNvGrpSpPr/>
          <p:nvPr/>
        </p:nvGrpSpPr>
        <p:grpSpPr>
          <a:xfrm>
            <a:off x="415680" y="721622"/>
            <a:ext cx="763200" cy="763200"/>
            <a:chOff x="3071812" y="404812"/>
            <a:chExt cx="6048375" cy="6048375"/>
          </a:xfrm>
          <a:solidFill>
            <a:schemeClr val="tx1"/>
          </a:solidFill>
        </p:grpSpPr>
        <p:sp>
          <p:nvSpPr>
            <p:cNvPr id="7" name="Forma Livre: Forma 6">
              <a:extLst>
                <a:ext uri="{FF2B5EF4-FFF2-40B4-BE49-F238E27FC236}">
                  <a16:creationId xmlns:a16="http://schemas.microsoft.com/office/drawing/2014/main" id="{C9FA868B-09D1-42AB-8776-613CED92CD14}"/>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8" name="Forma Livre: Forma 7">
              <a:extLst>
                <a:ext uri="{FF2B5EF4-FFF2-40B4-BE49-F238E27FC236}">
                  <a16:creationId xmlns:a16="http://schemas.microsoft.com/office/drawing/2014/main" id="{B4F6A8BB-DAE3-452B-ADDC-46A6127D6DFC}"/>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id="{4E25A0A8-5886-4892-89EC-47FB09AEBDD9}"/>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0" name="Forma Livre: Forma 9">
              <a:extLst>
                <a:ext uri="{FF2B5EF4-FFF2-40B4-BE49-F238E27FC236}">
                  <a16:creationId xmlns:a16="http://schemas.microsoft.com/office/drawing/2014/main" id="{F3140B22-0E45-4624-A083-F1A568E776D7}"/>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39F9299E-7E3D-4B7B-909F-9EE2BEFAC68F}"/>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12" name="Retângulo: Cantos Arredondados 11">
            <a:extLst>
              <a:ext uri="{FF2B5EF4-FFF2-40B4-BE49-F238E27FC236}">
                <a16:creationId xmlns:a16="http://schemas.microsoft.com/office/drawing/2014/main" id="{9F09DCA0-D087-49B2-A367-F19AEE1A80A8}"/>
              </a:ext>
            </a:extLst>
          </p:cNvPr>
          <p:cNvSpPr/>
          <p:nvPr/>
        </p:nvSpPr>
        <p:spPr>
          <a:xfrm>
            <a:off x="1825624" y="1425045"/>
            <a:ext cx="8172450" cy="4659508"/>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IV - </a:t>
            </a:r>
            <a:r>
              <a:rPr lang="pt-BR" sz="1600" b="1" i="1" dirty="0">
                <a:solidFill>
                  <a:schemeClr val="tx1"/>
                </a:solidFill>
                <a:latin typeface="Arial" panose="020B0604020202020204" pitchFamily="34" charset="0"/>
                <a:cs typeface="Arial" panose="020B0604020202020204" pitchFamily="34" charset="0"/>
              </a:rPr>
              <a:t>Plano de Desenvolvimento Institucional </a:t>
            </a:r>
            <a:r>
              <a:rPr lang="pt-BR" sz="1600" i="1" dirty="0">
                <a:solidFill>
                  <a:schemeClr val="tx1"/>
                </a:solidFill>
                <a:latin typeface="Arial" panose="020B0604020202020204" pitchFamily="34" charset="0"/>
                <a:cs typeface="Arial" panose="020B0604020202020204" pitchFamily="34" charset="0"/>
              </a:rPr>
              <a:t>(PDI), quinquenal, contemplando:</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 [...]; d) [...]</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V </a:t>
            </a:r>
            <a:r>
              <a:rPr lang="pt-BR" sz="1600" b="1" i="1" dirty="0">
                <a:solidFill>
                  <a:schemeClr val="tx1"/>
                </a:solidFill>
                <a:latin typeface="Arial" panose="020B0604020202020204" pitchFamily="34" charset="0"/>
                <a:cs typeface="Arial" panose="020B0604020202020204" pitchFamily="34" charset="0"/>
              </a:rPr>
              <a:t>- Projeto Pedagógico Institucional</a:t>
            </a:r>
            <a:r>
              <a:rPr lang="pt-BR" sz="1600" i="1" dirty="0">
                <a:solidFill>
                  <a:schemeClr val="tx1"/>
                </a:solidFill>
                <a:latin typeface="Arial" panose="020B0604020202020204" pitchFamily="34" charset="0"/>
                <a:cs typeface="Arial" panose="020B0604020202020204" pitchFamily="34" charset="0"/>
              </a:rPr>
              <a:t>, contemplando:</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 [...]; o) [...]</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VI </a:t>
            </a:r>
            <a:r>
              <a:rPr lang="pt-BR" sz="1600" b="1" i="1" dirty="0">
                <a:solidFill>
                  <a:schemeClr val="tx1"/>
                </a:solidFill>
                <a:latin typeface="Arial" panose="020B0604020202020204" pitchFamily="34" charset="0"/>
                <a:cs typeface="Arial" panose="020B0604020202020204" pitchFamily="34" charset="0"/>
              </a:rPr>
              <a:t>- gestão institucional</a:t>
            </a:r>
            <a:r>
              <a:rPr lang="pt-BR" sz="1600" i="1" dirty="0">
                <a:solidFill>
                  <a:schemeClr val="tx1"/>
                </a:solidFill>
                <a:latin typeface="Arial" panose="020B0604020202020204" pitchFamily="34" charset="0"/>
                <a:cs typeface="Arial" panose="020B0604020202020204" pitchFamily="34" charset="0"/>
              </a:rPr>
              <a:t>, com formas de escolha, mandato, atribuições dos cargos diretivos e de coordenação;</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VII - </a:t>
            </a:r>
            <a:r>
              <a:rPr lang="pt-BR" sz="1600" b="1" i="1" dirty="0">
                <a:solidFill>
                  <a:schemeClr val="tx1"/>
                </a:solidFill>
                <a:latin typeface="Arial" panose="020B0604020202020204" pitchFamily="34" charset="0"/>
                <a:cs typeface="Arial" panose="020B0604020202020204" pitchFamily="34" charset="0"/>
              </a:rPr>
              <a:t>descrição dos cursos e programas</a:t>
            </a:r>
            <a:r>
              <a:rPr lang="pt-BR" sz="1600" i="1" dirty="0">
                <a:solidFill>
                  <a:schemeClr val="tx1"/>
                </a:solidFill>
                <a:latin typeface="Arial" panose="020B0604020202020204" pitchFamily="34" charset="0"/>
                <a:cs typeface="Arial" panose="020B0604020202020204" pitchFamily="34" charset="0"/>
              </a:rPr>
              <a:t>: organização curricular, vagas, turnos de funcionamento e formas de acesso;</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VIII - mecanismos de apoio ao estudante;</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IX - formas de registro e de controle acadêmico;</a:t>
            </a: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14" name="Retângulo: Cantos Arredondados 13">
            <a:extLst>
              <a:ext uri="{FF2B5EF4-FFF2-40B4-BE49-F238E27FC236}">
                <a16:creationId xmlns:a16="http://schemas.microsoft.com/office/drawing/2014/main" id="{A42D5B62-E506-448D-9B25-FFE5326C93FF}"/>
              </a:ext>
            </a:extLst>
          </p:cNvPr>
          <p:cNvSpPr/>
          <p:nvPr/>
        </p:nvSpPr>
        <p:spPr>
          <a:xfrm>
            <a:off x="7052581" y="5164824"/>
            <a:ext cx="4771117" cy="1359380"/>
          </a:xfrm>
          <a:prstGeom prst="roundRect">
            <a:avLst>
              <a:gd name="adj" fmla="val 40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 </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Planejamento Institucional (PDI e PPI)</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Forma de escolha e mandato dos gestores</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Definição prévia dos cursos</a:t>
            </a:r>
          </a:p>
        </p:txBody>
      </p:sp>
      <p:sp>
        <p:nvSpPr>
          <p:cNvPr id="23" name="Título 1">
            <a:extLst>
              <a:ext uri="{FF2B5EF4-FFF2-40B4-BE49-F238E27FC236}">
                <a16:creationId xmlns:a16="http://schemas.microsoft.com/office/drawing/2014/main" id="{2BE9157F-8764-4784-9E02-F8F85FB5274A}"/>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regulatórios </a:t>
            </a:r>
          </a:p>
        </p:txBody>
      </p:sp>
    </p:spTree>
    <p:extLst>
      <p:ext uri="{BB962C8B-B14F-4D97-AF65-F5344CB8AC3E}">
        <p14:creationId xmlns:p14="http://schemas.microsoft.com/office/powerpoint/2010/main" val="826832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Padrão do plano de fundo&#10;&#10;Descrição gerada automaticamente">
            <a:extLst>
              <a:ext uri="{FF2B5EF4-FFF2-40B4-BE49-F238E27FC236}">
                <a16:creationId xmlns:a16="http://schemas.microsoft.com/office/drawing/2014/main" id="{54EB4E01-9110-4946-A3FE-9F263BBD7E57}"/>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tângulo 7">
            <a:extLst>
              <a:ext uri="{FF2B5EF4-FFF2-40B4-BE49-F238E27FC236}">
                <a16:creationId xmlns:a16="http://schemas.microsoft.com/office/drawing/2014/main" id="{D7E49385-67B7-4623-8ED5-9157246C4159}"/>
              </a:ext>
            </a:extLst>
          </p:cNvPr>
          <p:cNvSpPr/>
          <p:nvPr/>
        </p:nvSpPr>
        <p:spPr>
          <a:xfrm>
            <a:off x="1" y="6136381"/>
            <a:ext cx="12192000" cy="7216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a:extLst>
              <a:ext uri="{FF2B5EF4-FFF2-40B4-BE49-F238E27FC236}">
                <a16:creationId xmlns:a16="http://schemas.microsoft.com/office/drawing/2014/main" id="{DF84EBFD-91EB-40DF-ACE9-1E2C3593D674}"/>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0" name="Gráfico 13">
            <a:extLst>
              <a:ext uri="{FF2B5EF4-FFF2-40B4-BE49-F238E27FC236}">
                <a16:creationId xmlns:a16="http://schemas.microsoft.com/office/drawing/2014/main" id="{0CE35F36-7180-4D04-B438-BC2724B17A11}"/>
              </a:ext>
            </a:extLst>
          </p:cNvPr>
          <p:cNvGrpSpPr/>
          <p:nvPr/>
        </p:nvGrpSpPr>
        <p:grpSpPr>
          <a:xfrm>
            <a:off x="415680" y="721622"/>
            <a:ext cx="763200" cy="763200"/>
            <a:chOff x="3071812" y="404812"/>
            <a:chExt cx="6048375" cy="6048375"/>
          </a:xfrm>
          <a:solidFill>
            <a:schemeClr val="tx1"/>
          </a:solidFill>
        </p:grpSpPr>
        <p:sp>
          <p:nvSpPr>
            <p:cNvPr id="11" name="Forma Livre: Forma 10">
              <a:extLst>
                <a:ext uri="{FF2B5EF4-FFF2-40B4-BE49-F238E27FC236}">
                  <a16:creationId xmlns:a16="http://schemas.microsoft.com/office/drawing/2014/main" id="{B1EDB416-E5EE-44EA-B35E-DFBEEA5F3465}"/>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5E4116AC-FF0B-4342-A379-A96797480CC0}"/>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168AD0A8-539C-468E-A958-F6C4B6082DB5}"/>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9D184645-E103-4D53-AA15-3E2BB22D7044}"/>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CDCCACE7-84CD-41FB-82E9-3069F572C71E}"/>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16" name="Retângulo: Cantos Arredondados 15">
            <a:extLst>
              <a:ext uri="{FF2B5EF4-FFF2-40B4-BE49-F238E27FC236}">
                <a16:creationId xmlns:a16="http://schemas.microsoft.com/office/drawing/2014/main" id="{3D333DC9-B907-40A2-9B3A-7CE729B1BF3C}"/>
              </a:ext>
            </a:extLst>
          </p:cNvPr>
          <p:cNvSpPr/>
          <p:nvPr/>
        </p:nvSpPr>
        <p:spPr>
          <a:xfrm>
            <a:off x="1825624" y="1425045"/>
            <a:ext cx="6461126" cy="2901420"/>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X - </a:t>
            </a:r>
            <a:r>
              <a:rPr lang="pt-BR" sz="1600" b="1" i="1" dirty="0">
                <a:solidFill>
                  <a:schemeClr val="tx1"/>
                </a:solidFill>
                <a:latin typeface="Arial" panose="020B0604020202020204" pitchFamily="34" charset="0"/>
                <a:cs typeface="Arial" panose="020B0604020202020204" pitchFamily="34" charset="0"/>
              </a:rPr>
              <a:t>estratégias de avaliação institucional.</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Parágrafo único. Para fins de </a:t>
            </a:r>
            <a:r>
              <a:rPr lang="pt-BR" sz="1600" b="1" i="1" dirty="0">
                <a:solidFill>
                  <a:schemeClr val="tx1"/>
                </a:solidFill>
                <a:latin typeface="Arial" panose="020B0604020202020204" pitchFamily="34" charset="0"/>
                <a:cs typeface="Arial" panose="020B0604020202020204" pitchFamily="34" charset="0"/>
              </a:rPr>
              <a:t>credenciamento, são considerados os requisitos legais e normativos exigidos pelo Sistema Nacional de Avaliação da Educação Superior.</a:t>
            </a:r>
            <a:endParaRPr lang="pt-BR" b="1" dirty="0">
              <a:solidFill>
                <a:schemeClr val="tx1"/>
              </a:solidFill>
              <a:latin typeface="Arial" panose="020B0604020202020204" pitchFamily="34" charset="0"/>
              <a:cs typeface="Arial" panose="020B0604020202020204" pitchFamily="34" charset="0"/>
            </a:endParaRPr>
          </a:p>
        </p:txBody>
      </p:sp>
      <p:sp>
        <p:nvSpPr>
          <p:cNvPr id="17" name="Título 1">
            <a:extLst>
              <a:ext uri="{FF2B5EF4-FFF2-40B4-BE49-F238E27FC236}">
                <a16:creationId xmlns:a16="http://schemas.microsoft.com/office/drawing/2014/main" id="{4D16E14F-6653-458F-8842-07C38AE2ED53}"/>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regulatórios </a:t>
            </a:r>
          </a:p>
        </p:txBody>
      </p:sp>
      <p:sp>
        <p:nvSpPr>
          <p:cNvPr id="6" name="Retângulo: Cantos Arredondados 5">
            <a:extLst>
              <a:ext uri="{FF2B5EF4-FFF2-40B4-BE49-F238E27FC236}">
                <a16:creationId xmlns:a16="http://schemas.microsoft.com/office/drawing/2014/main" id="{C1BF798E-13A4-4DAA-928E-DC8A1D719BBB}"/>
              </a:ext>
            </a:extLst>
          </p:cNvPr>
          <p:cNvSpPr/>
          <p:nvPr/>
        </p:nvSpPr>
        <p:spPr>
          <a:xfrm>
            <a:off x="3531961" y="3883856"/>
            <a:ext cx="3440339" cy="1066300"/>
          </a:xfrm>
          <a:prstGeom prst="roundRect">
            <a:avLst>
              <a:gd name="adj" fmla="val 40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 </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Autoavaliação Institucional</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Vinculação ao SINAES</a:t>
            </a:r>
          </a:p>
        </p:txBody>
      </p:sp>
      <p:sp>
        <p:nvSpPr>
          <p:cNvPr id="19" name="Retângulo: Cantos Arredondados 18">
            <a:extLst>
              <a:ext uri="{FF2B5EF4-FFF2-40B4-BE49-F238E27FC236}">
                <a16:creationId xmlns:a16="http://schemas.microsoft.com/office/drawing/2014/main" id="{5389BA69-2E96-4073-920C-21C5FCD2107F}"/>
              </a:ext>
            </a:extLst>
          </p:cNvPr>
          <p:cNvSpPr/>
          <p:nvPr/>
        </p:nvSpPr>
        <p:spPr>
          <a:xfrm>
            <a:off x="2555631" y="5727416"/>
            <a:ext cx="7080738" cy="721620"/>
          </a:xfrm>
          <a:prstGeom prst="roundRect">
            <a:avLst>
              <a:gd name="adj" fmla="val 126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1100" dirty="0">
                <a:solidFill>
                  <a:schemeClr val="tx1"/>
                </a:solidFill>
                <a:latin typeface="Arial" panose="020B0604020202020204" pitchFamily="34" charset="0"/>
                <a:cs typeface="Arial" panose="020B0604020202020204" pitchFamily="34" charset="0"/>
              </a:rPr>
              <a:t>A palavra “</a:t>
            </a:r>
            <a:r>
              <a:rPr lang="pt-BR" sz="1100" dirty="0" err="1">
                <a:solidFill>
                  <a:schemeClr val="tx1"/>
                </a:solidFill>
                <a:latin typeface="Arial" panose="020B0604020202020204" pitchFamily="34" charset="0"/>
                <a:cs typeface="Arial" panose="020B0604020202020204" pitchFamily="34" charset="0"/>
              </a:rPr>
              <a:t>auto-avaliação</a:t>
            </a:r>
            <a:r>
              <a:rPr lang="pt-BR" sz="1100" dirty="0">
                <a:solidFill>
                  <a:schemeClr val="tx1"/>
                </a:solidFill>
                <a:latin typeface="Arial" panose="020B0604020202020204" pitchFamily="34" charset="0"/>
                <a:cs typeface="Arial" panose="020B0604020202020204" pitchFamily="34" charset="0"/>
              </a:rPr>
              <a:t>” foi mantida com esta grafia apenas quando utilizada de documentos publicados antes do novo acordo ortográfico da língua portuguesa, de 2009.  Nas demais, redigiu-se "autoavaliação"</a:t>
            </a:r>
          </a:p>
        </p:txBody>
      </p:sp>
    </p:spTree>
    <p:extLst>
      <p:ext uri="{BB962C8B-B14F-4D97-AF65-F5344CB8AC3E}">
        <p14:creationId xmlns:p14="http://schemas.microsoft.com/office/powerpoint/2010/main" val="2041333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864BAF5-3290-437F-BC85-76674CAAF1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tângulo: Cantos Arredondados 5">
            <a:extLst>
              <a:ext uri="{FF2B5EF4-FFF2-40B4-BE49-F238E27FC236}">
                <a16:creationId xmlns:a16="http://schemas.microsoft.com/office/drawing/2014/main" id="{16990468-9B4E-4574-A988-3E956325DB0F}"/>
              </a:ext>
            </a:extLst>
          </p:cNvPr>
          <p:cNvSpPr/>
          <p:nvPr/>
        </p:nvSpPr>
        <p:spPr>
          <a:xfrm>
            <a:off x="1314450" y="1924572"/>
            <a:ext cx="9982200" cy="3718239"/>
          </a:xfrm>
          <a:prstGeom prst="roundRect">
            <a:avLst>
              <a:gd name="adj" fmla="val 817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Art. 3º A </a:t>
            </a:r>
            <a:r>
              <a:rPr lang="pt-BR" sz="1600" b="1" i="1" dirty="0">
                <a:solidFill>
                  <a:schemeClr val="tx1"/>
                </a:solidFill>
                <a:latin typeface="Arial" panose="020B0604020202020204" pitchFamily="34" charset="0"/>
                <a:cs typeface="Arial" panose="020B0604020202020204" pitchFamily="34" charset="0"/>
              </a:rPr>
              <a:t>avaliação das instituições de educação superior </a:t>
            </a:r>
            <a:r>
              <a:rPr lang="pt-BR" sz="1600" i="1" dirty="0">
                <a:solidFill>
                  <a:schemeClr val="tx1"/>
                </a:solidFill>
                <a:latin typeface="Arial" panose="020B0604020202020204" pitchFamily="34" charset="0"/>
                <a:cs typeface="Arial" panose="020B0604020202020204" pitchFamily="34" charset="0"/>
              </a:rPr>
              <a:t>terá por objetivo identificar o seu perfil e o significado de sua atuação, por meio de suas atividades, cursos, programas, projetos e setores, considerando as diferentes dimensões institucionais, dentre elas obrigatoriamente as seguintes:</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I – </a:t>
            </a:r>
            <a:r>
              <a:rPr lang="pt-BR" sz="1600" b="1" i="1" dirty="0">
                <a:solidFill>
                  <a:schemeClr val="tx1"/>
                </a:solidFill>
                <a:latin typeface="Arial" panose="020B0604020202020204" pitchFamily="34" charset="0"/>
                <a:cs typeface="Arial" panose="020B0604020202020204" pitchFamily="34" charset="0"/>
              </a:rPr>
              <a:t>a missão e o plano de desenvolvimento institucional;</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II – a política para o ensino, a pesquisa, a pós-graduação, a extensão e as respectivas formas de operacionalização, incluídos os procedimentos para estímulo à produção acadêmica, as bolsas de pesquisa, de monitoria e demais modalidades;</a:t>
            </a:r>
          </a:p>
          <a:p>
            <a:pPr>
              <a:lnSpc>
                <a:spcPct val="150000"/>
              </a:lnSpc>
              <a:spcAft>
                <a:spcPts val="600"/>
              </a:spcAft>
              <a:tabLst>
                <a:tab pos="533400" algn="l"/>
              </a:tabLst>
            </a:pPr>
            <a:endParaRPr lang="pt-BR" sz="1600" i="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	</a:t>
            </a: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7" name="Retângulo: Cantos Arredondados 6">
            <a:extLst>
              <a:ext uri="{FF2B5EF4-FFF2-40B4-BE49-F238E27FC236}">
                <a16:creationId xmlns:a16="http://schemas.microsoft.com/office/drawing/2014/main" id="{E9BA1E6E-7BC9-4F8C-A447-2A5CA5238439}"/>
              </a:ext>
            </a:extLst>
          </p:cNvPr>
          <p:cNvSpPr/>
          <p:nvPr/>
        </p:nvSpPr>
        <p:spPr>
          <a:xfrm>
            <a:off x="2091196" y="1404985"/>
            <a:ext cx="6214604"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A vinculação ao SINAES implicará, entre outros, no processo de avaliação fixado na Lei 10.861/2004:</a:t>
            </a:r>
          </a:p>
        </p:txBody>
      </p:sp>
      <p:sp>
        <p:nvSpPr>
          <p:cNvPr id="8" name="Retângulo: Cantos Arredondados 7">
            <a:extLst>
              <a:ext uri="{FF2B5EF4-FFF2-40B4-BE49-F238E27FC236}">
                <a16:creationId xmlns:a16="http://schemas.microsoft.com/office/drawing/2014/main" id="{22CFDE96-06B0-46BB-9DB4-1BE7DC4D3111}"/>
              </a:ext>
            </a:extLst>
          </p:cNvPr>
          <p:cNvSpPr/>
          <p:nvPr/>
        </p:nvSpPr>
        <p:spPr>
          <a:xfrm>
            <a:off x="4668157" y="5453015"/>
            <a:ext cx="5047343" cy="940706"/>
          </a:xfrm>
          <a:prstGeom prst="roundRect">
            <a:avLst>
              <a:gd name="adj" fmla="val 40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 10 dimensões SINAES</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PDI</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Indissociabilidade (ensino, pesquisa e extensão)</a:t>
            </a:r>
          </a:p>
        </p:txBody>
      </p:sp>
      <p:sp>
        <p:nvSpPr>
          <p:cNvPr id="9" name="Elipse 8">
            <a:extLst>
              <a:ext uri="{FF2B5EF4-FFF2-40B4-BE49-F238E27FC236}">
                <a16:creationId xmlns:a16="http://schemas.microsoft.com/office/drawing/2014/main" id="{E484D1B1-AD5A-4A43-BB46-93109366BBA5}"/>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0" name="Gráfico 13">
            <a:extLst>
              <a:ext uri="{FF2B5EF4-FFF2-40B4-BE49-F238E27FC236}">
                <a16:creationId xmlns:a16="http://schemas.microsoft.com/office/drawing/2014/main" id="{B0B223DD-0EAB-47F4-903C-3BDB6B1FAF61}"/>
              </a:ext>
            </a:extLst>
          </p:cNvPr>
          <p:cNvGrpSpPr/>
          <p:nvPr/>
        </p:nvGrpSpPr>
        <p:grpSpPr>
          <a:xfrm>
            <a:off x="415680" y="721622"/>
            <a:ext cx="763200" cy="763200"/>
            <a:chOff x="3071812" y="404812"/>
            <a:chExt cx="6048375" cy="6048375"/>
          </a:xfrm>
          <a:solidFill>
            <a:schemeClr val="tx1"/>
          </a:solidFill>
        </p:grpSpPr>
        <p:sp>
          <p:nvSpPr>
            <p:cNvPr id="11" name="Forma Livre: Forma 10">
              <a:extLst>
                <a:ext uri="{FF2B5EF4-FFF2-40B4-BE49-F238E27FC236}">
                  <a16:creationId xmlns:a16="http://schemas.microsoft.com/office/drawing/2014/main" id="{15275E78-C279-4DAF-AE7C-FAB230ECC4C9}"/>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FF819088-36BA-42E2-B76D-0C3E13B0E84E}"/>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6F85941B-8965-4AF7-9582-F9943E0B1E6C}"/>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08EF8C73-3F48-408B-A7A6-FB7E75119B2D}"/>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B91FFCE2-5A96-4D44-B134-5CA7AC9AE116}"/>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16" name="Título 1">
            <a:extLst>
              <a:ext uri="{FF2B5EF4-FFF2-40B4-BE49-F238E27FC236}">
                <a16:creationId xmlns:a16="http://schemas.microsoft.com/office/drawing/2014/main" id="{9B233366-A556-4297-B953-F60662B97715}"/>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regulatórios </a:t>
            </a:r>
          </a:p>
        </p:txBody>
      </p:sp>
    </p:spTree>
    <p:extLst>
      <p:ext uri="{BB962C8B-B14F-4D97-AF65-F5344CB8AC3E}">
        <p14:creationId xmlns:p14="http://schemas.microsoft.com/office/powerpoint/2010/main" val="3717384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Padrão do plano de fundo&#10;&#10;Descrição gerada automaticamente">
            <a:extLst>
              <a:ext uri="{FF2B5EF4-FFF2-40B4-BE49-F238E27FC236}">
                <a16:creationId xmlns:a16="http://schemas.microsoft.com/office/drawing/2014/main" id="{408E165D-2141-4CE4-A45C-8FA23351BD6E}"/>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7" name="Retângulo: Cantos Arredondados 56">
            <a:extLst>
              <a:ext uri="{FF2B5EF4-FFF2-40B4-BE49-F238E27FC236}">
                <a16:creationId xmlns:a16="http://schemas.microsoft.com/office/drawing/2014/main" id="{1B7F36F9-764E-4CE4-9F17-6F7EF2584FC0}"/>
              </a:ext>
            </a:extLst>
          </p:cNvPr>
          <p:cNvSpPr/>
          <p:nvPr/>
        </p:nvSpPr>
        <p:spPr>
          <a:xfrm>
            <a:off x="638175" y="2070993"/>
            <a:ext cx="10915648" cy="3988010"/>
          </a:xfrm>
          <a:prstGeom prst="roundRect">
            <a:avLst>
              <a:gd name="adj" fmla="val 509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etângulo: Cantos Arredondados 8">
            <a:extLst>
              <a:ext uri="{FF2B5EF4-FFF2-40B4-BE49-F238E27FC236}">
                <a16:creationId xmlns:a16="http://schemas.microsoft.com/office/drawing/2014/main" id="{E887CCE7-B5E9-4032-8A0D-D03CB37B7240}"/>
              </a:ext>
            </a:extLst>
          </p:cNvPr>
          <p:cNvSpPr/>
          <p:nvPr/>
        </p:nvSpPr>
        <p:spPr>
          <a:xfrm>
            <a:off x="2184402" y="1066801"/>
            <a:ext cx="7823196" cy="1609724"/>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p:cNvSpPr>
            <a:spLocks noGrp="1"/>
          </p:cNvSpPr>
          <p:nvPr>
            <p:ph type="title"/>
          </p:nvPr>
        </p:nvSpPr>
        <p:spPr>
          <a:xfrm>
            <a:off x="2768601" y="0"/>
            <a:ext cx="6654800" cy="1066800"/>
          </a:xfrm>
        </p:spPr>
        <p:txBody>
          <a:bodyPr anchor="ctr">
            <a:normAutofit/>
          </a:bodyPr>
          <a:lstStyle/>
          <a:p>
            <a:pPr algn="ctr">
              <a:tabLst>
                <a:tab pos="2247900" algn="l"/>
              </a:tabLst>
            </a:pPr>
            <a:r>
              <a:rPr lang="pt-BR" sz="1800" dirty="0">
                <a:effectLst/>
                <a:latin typeface="Arial" panose="020B0604020202020204" pitchFamily="34" charset="0"/>
                <a:ea typeface="Calibri" panose="020F0502020204030204" pitchFamily="34" charset="0"/>
                <a:cs typeface="Arial" panose="020B0604020202020204" pitchFamily="34" charset="0"/>
              </a:rPr>
              <a:t>|  Estudo de Viabilidade de uma Universidade Distrital  |</a:t>
            </a:r>
            <a:endParaRPr lang="pt-BR" sz="2400" dirty="0">
              <a:latin typeface="Arial" panose="020B0604020202020204" pitchFamily="34" charset="0"/>
              <a:cs typeface="Arial" panose="020B0604020202020204" pitchFamily="34" charset="0"/>
            </a:endParaRPr>
          </a:p>
        </p:txBody>
      </p:sp>
      <p:sp>
        <p:nvSpPr>
          <p:cNvPr id="4" name="CaixaDeTexto 3">
            <a:extLst>
              <a:ext uri="{FF2B5EF4-FFF2-40B4-BE49-F238E27FC236}">
                <a16:creationId xmlns:a16="http://schemas.microsoft.com/office/drawing/2014/main" id="{18952FAD-FB92-4AAA-98CD-B8C81284C7EF}"/>
              </a:ext>
            </a:extLst>
          </p:cNvPr>
          <p:cNvSpPr txBox="1"/>
          <p:nvPr/>
        </p:nvSpPr>
        <p:spPr>
          <a:xfrm>
            <a:off x="2374900" y="1296689"/>
            <a:ext cx="7442200" cy="1200329"/>
          </a:xfrm>
          <a:prstGeom prst="rect">
            <a:avLst/>
          </a:prstGeom>
          <a:noFill/>
        </p:spPr>
        <p:txBody>
          <a:bodyPr wrap="square" rtlCol="0">
            <a:spAutoFit/>
          </a:bodyPr>
          <a:lstStyle/>
          <a:p>
            <a:pPr algn="ctr"/>
            <a:r>
              <a:rPr lang="pt-BR" dirty="0">
                <a:solidFill>
                  <a:srgbClr val="FFFFFF"/>
                </a:solidFill>
                <a:latin typeface="Arial" panose="020B0604020202020204" pitchFamily="34" charset="0"/>
                <a:cs typeface="Arial" panose="020B0604020202020204" pitchFamily="34" charset="0"/>
              </a:rPr>
              <a:t> Projeto de Lei Complementar n</a:t>
            </a:r>
            <a:r>
              <a:rPr lang="pt-BR" baseline="30000" dirty="0">
                <a:solidFill>
                  <a:srgbClr val="FFFFFF"/>
                </a:solidFill>
                <a:latin typeface="Arial" panose="020B0604020202020204" pitchFamily="34" charset="0"/>
                <a:cs typeface="Arial" panose="020B0604020202020204" pitchFamily="34" charset="0"/>
              </a:rPr>
              <a:t>o</a:t>
            </a:r>
            <a:r>
              <a:rPr lang="pt-BR" dirty="0">
                <a:solidFill>
                  <a:srgbClr val="FFFFFF"/>
                </a:solidFill>
                <a:latin typeface="Arial" panose="020B0604020202020204" pitchFamily="34" charset="0"/>
                <a:cs typeface="Arial" panose="020B0604020202020204" pitchFamily="34" charset="0"/>
              </a:rPr>
              <a:t> 034/2020: </a:t>
            </a:r>
          </a:p>
          <a:p>
            <a:pPr algn="ctr"/>
            <a:endParaRPr lang="pt-BR" b="1" dirty="0">
              <a:solidFill>
                <a:srgbClr val="FFFFFF"/>
              </a:solidFill>
              <a:latin typeface="Arial" panose="020B0604020202020204" pitchFamily="34" charset="0"/>
              <a:cs typeface="Arial" panose="020B0604020202020204" pitchFamily="34" charset="0"/>
            </a:endParaRPr>
          </a:p>
          <a:p>
            <a:pPr algn="ctr"/>
            <a:r>
              <a:rPr lang="pt-BR" b="1" i="1" dirty="0">
                <a:solidFill>
                  <a:srgbClr val="FFFFFF"/>
                </a:solidFill>
                <a:latin typeface="Arial" panose="020B0604020202020204" pitchFamily="34" charset="0"/>
                <a:cs typeface="Arial" panose="020B0604020202020204" pitchFamily="34" charset="0"/>
              </a:rPr>
              <a:t>“Autoriza a criação e define as áreas de atuação da Universidade do Distrito  Federal – </a:t>
            </a:r>
            <a:r>
              <a:rPr lang="pt-BR" b="1" i="1" dirty="0" err="1">
                <a:solidFill>
                  <a:srgbClr val="FFFFFF"/>
                </a:solidFill>
                <a:latin typeface="Arial" panose="020B0604020202020204" pitchFamily="34" charset="0"/>
                <a:cs typeface="Arial" panose="020B0604020202020204" pitchFamily="34" charset="0"/>
              </a:rPr>
              <a:t>UnDF</a:t>
            </a:r>
            <a:r>
              <a:rPr lang="pt-BR" b="1" i="1" dirty="0">
                <a:solidFill>
                  <a:srgbClr val="FFFFFF"/>
                </a:solidFill>
                <a:latin typeface="Arial" panose="020B0604020202020204" pitchFamily="34" charset="0"/>
                <a:cs typeface="Arial" panose="020B0604020202020204" pitchFamily="34" charset="0"/>
              </a:rPr>
              <a:t> e dá outras providências”</a:t>
            </a:r>
          </a:p>
        </p:txBody>
      </p:sp>
      <p:pic>
        <p:nvPicPr>
          <p:cNvPr id="7" name="Imagem 6">
            <a:extLst>
              <a:ext uri="{FF2B5EF4-FFF2-40B4-BE49-F238E27FC236}">
                <a16:creationId xmlns:a16="http://schemas.microsoft.com/office/drawing/2014/main" id="{8ED42A09-B3DB-4C14-AEC6-C0CC0741EF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7444" y="6233142"/>
            <a:ext cx="1242817" cy="369060"/>
          </a:xfrm>
          <a:prstGeom prst="rect">
            <a:avLst/>
          </a:prstGeom>
        </p:spPr>
      </p:pic>
      <p:sp>
        <p:nvSpPr>
          <p:cNvPr id="22" name="Retângulo 21">
            <a:extLst>
              <a:ext uri="{FF2B5EF4-FFF2-40B4-BE49-F238E27FC236}">
                <a16:creationId xmlns:a16="http://schemas.microsoft.com/office/drawing/2014/main" id="{E886A611-1FF1-492E-BD32-6BD8FF101217}"/>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62" name="Agrupar 61">
            <a:extLst>
              <a:ext uri="{FF2B5EF4-FFF2-40B4-BE49-F238E27FC236}">
                <a16:creationId xmlns:a16="http://schemas.microsoft.com/office/drawing/2014/main" id="{39D6291A-E97B-4BAA-876E-73CD32A00AFE}"/>
              </a:ext>
            </a:extLst>
          </p:cNvPr>
          <p:cNvGrpSpPr/>
          <p:nvPr/>
        </p:nvGrpSpPr>
        <p:grpSpPr>
          <a:xfrm>
            <a:off x="1504743" y="3357046"/>
            <a:ext cx="9182514" cy="2421930"/>
            <a:chOff x="1590261" y="3045544"/>
            <a:chExt cx="9182514" cy="2421930"/>
          </a:xfrm>
        </p:grpSpPr>
        <p:grpSp>
          <p:nvGrpSpPr>
            <p:cNvPr id="29" name="Agrupar 28">
              <a:extLst>
                <a:ext uri="{FF2B5EF4-FFF2-40B4-BE49-F238E27FC236}">
                  <a16:creationId xmlns:a16="http://schemas.microsoft.com/office/drawing/2014/main" id="{81CEBF7B-05CB-4640-8CBA-78B2CD64E576}"/>
                </a:ext>
              </a:extLst>
            </p:cNvPr>
            <p:cNvGrpSpPr/>
            <p:nvPr/>
          </p:nvGrpSpPr>
          <p:grpSpPr>
            <a:xfrm>
              <a:off x="6120975" y="3045544"/>
              <a:ext cx="4651800" cy="2421930"/>
              <a:chOff x="6046134" y="3693245"/>
              <a:chExt cx="4651800" cy="2421930"/>
            </a:xfrm>
          </p:grpSpPr>
          <p:sp>
            <p:nvSpPr>
              <p:cNvPr id="18" name="Retângulo 17">
                <a:extLst>
                  <a:ext uri="{FF2B5EF4-FFF2-40B4-BE49-F238E27FC236}">
                    <a16:creationId xmlns:a16="http://schemas.microsoft.com/office/drawing/2014/main" id="{73D10606-5C82-477A-A871-26B6FF2EB5B0}"/>
                  </a:ext>
                </a:extLst>
              </p:cNvPr>
              <p:cNvSpPr/>
              <p:nvPr/>
            </p:nvSpPr>
            <p:spPr>
              <a:xfrm>
                <a:off x="6147734" y="3693245"/>
                <a:ext cx="4550200" cy="2421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pt-BR" sz="2000" b="1" dirty="0">
                    <a:solidFill>
                      <a:srgbClr val="FFFFFF"/>
                    </a:solidFill>
                    <a:latin typeface="Arial" panose="020B0604020202020204" pitchFamily="34" charset="0"/>
                    <a:cs typeface="Arial" panose="020B0604020202020204" pitchFamily="34" charset="0"/>
                  </a:rPr>
                  <a:t>Propósitos</a:t>
                </a:r>
              </a:p>
              <a:p>
                <a:pPr>
                  <a:lnSpc>
                    <a:spcPct val="150000"/>
                  </a:lnSpc>
                </a:pPr>
                <a:r>
                  <a:rPr lang="pt-BR" sz="1400" dirty="0">
                    <a:solidFill>
                      <a:srgbClr val="FFFFFF"/>
                    </a:solidFill>
                    <a:latin typeface="Arial" panose="020B0604020202020204" pitchFamily="34" charset="0"/>
                    <a:cs typeface="Arial" panose="020B0604020202020204" pitchFamily="34" charset="0"/>
                  </a:rPr>
                  <a:t>- Educação inovadora</a:t>
                </a:r>
              </a:p>
              <a:p>
                <a:pPr>
                  <a:lnSpc>
                    <a:spcPct val="150000"/>
                  </a:lnSpc>
                </a:pPr>
                <a:r>
                  <a:rPr lang="pt-BR" sz="1400" dirty="0">
                    <a:solidFill>
                      <a:srgbClr val="FFFFFF"/>
                    </a:solidFill>
                    <a:latin typeface="Arial" panose="020B0604020202020204" pitchFamily="34" charset="0"/>
                    <a:cs typeface="Arial" panose="020B0604020202020204" pitchFamily="34" charset="0"/>
                  </a:rPr>
                  <a:t>- Desenvolvimento social, econômico, tecnológico e científico do Distrito Federal e da Região Integrada de Desenvolvimento do Distrito Federal e Entorno (RIDE).</a:t>
                </a:r>
              </a:p>
              <a:p>
                <a:pPr>
                  <a:lnSpc>
                    <a:spcPct val="150000"/>
                  </a:lnSpc>
                </a:pPr>
                <a:endParaRPr lang="pt-BR" sz="1600" dirty="0">
                  <a:solidFill>
                    <a:srgbClr val="FFFFFF"/>
                  </a:solidFill>
                  <a:latin typeface="Arial" panose="020B0604020202020204" pitchFamily="34" charset="0"/>
                  <a:cs typeface="Arial" panose="020B0604020202020204" pitchFamily="34" charset="0"/>
                </a:endParaRPr>
              </a:p>
            </p:txBody>
          </p:sp>
          <p:cxnSp>
            <p:nvCxnSpPr>
              <p:cNvPr id="23" name="Conector reto 22">
                <a:extLst>
                  <a:ext uri="{FF2B5EF4-FFF2-40B4-BE49-F238E27FC236}">
                    <a16:creationId xmlns:a16="http://schemas.microsoft.com/office/drawing/2014/main" id="{4A51DD4E-ADA3-43F2-8536-8C67A6C71F8C}"/>
                  </a:ext>
                </a:extLst>
              </p:cNvPr>
              <p:cNvCxnSpPr>
                <a:cxnSpLocks/>
              </p:cNvCxnSpPr>
              <p:nvPr/>
            </p:nvCxnSpPr>
            <p:spPr>
              <a:xfrm>
                <a:off x="6046134" y="3748037"/>
                <a:ext cx="0" cy="1719314"/>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0" name="Agrupar 29">
              <a:extLst>
                <a:ext uri="{FF2B5EF4-FFF2-40B4-BE49-F238E27FC236}">
                  <a16:creationId xmlns:a16="http://schemas.microsoft.com/office/drawing/2014/main" id="{3A0EDB17-E333-4686-9A3B-8473718CCC9C}"/>
                </a:ext>
              </a:extLst>
            </p:cNvPr>
            <p:cNvGrpSpPr/>
            <p:nvPr/>
          </p:nvGrpSpPr>
          <p:grpSpPr>
            <a:xfrm>
              <a:off x="3697818" y="3045544"/>
              <a:ext cx="1784982" cy="2421930"/>
              <a:chOff x="3169988" y="3693245"/>
              <a:chExt cx="2139258" cy="2421930"/>
            </a:xfrm>
          </p:grpSpPr>
          <p:sp>
            <p:nvSpPr>
              <p:cNvPr id="17" name="Retângulo 16">
                <a:extLst>
                  <a:ext uri="{FF2B5EF4-FFF2-40B4-BE49-F238E27FC236}">
                    <a16:creationId xmlns:a16="http://schemas.microsoft.com/office/drawing/2014/main" id="{1DF84E4D-9EE4-455D-8AA9-3FA8C06465FA}"/>
                  </a:ext>
                </a:extLst>
              </p:cNvPr>
              <p:cNvSpPr/>
              <p:nvPr/>
            </p:nvSpPr>
            <p:spPr>
              <a:xfrm>
                <a:off x="3271588" y="3693245"/>
                <a:ext cx="2037658" cy="2421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pt-BR" sz="2000" b="1" dirty="0">
                    <a:solidFill>
                      <a:srgbClr val="FFFFFF"/>
                    </a:solidFill>
                    <a:latin typeface="Arial" panose="020B0604020202020204" pitchFamily="34" charset="0"/>
                    <a:cs typeface="Arial" panose="020B0604020202020204" pitchFamily="34" charset="0"/>
                  </a:rPr>
                  <a:t>Estudo</a:t>
                </a:r>
              </a:p>
              <a:p>
                <a:pPr>
                  <a:lnSpc>
                    <a:spcPct val="150000"/>
                  </a:lnSpc>
                </a:pPr>
                <a:r>
                  <a:rPr lang="pt-BR" sz="1400" dirty="0">
                    <a:solidFill>
                      <a:srgbClr val="FFFFFF"/>
                    </a:solidFill>
                    <a:latin typeface="Arial" panose="020B0604020202020204" pitchFamily="34" charset="0"/>
                    <a:cs typeface="Arial" panose="020B0604020202020204" pitchFamily="34" charset="0"/>
                  </a:rPr>
                  <a:t>Instalação de uma Universidade Pública Distrital </a:t>
                </a:r>
              </a:p>
            </p:txBody>
          </p:sp>
          <p:cxnSp>
            <p:nvCxnSpPr>
              <p:cNvPr id="25" name="Conector reto 24">
                <a:extLst>
                  <a:ext uri="{FF2B5EF4-FFF2-40B4-BE49-F238E27FC236}">
                    <a16:creationId xmlns:a16="http://schemas.microsoft.com/office/drawing/2014/main" id="{E4D10407-1B43-457D-B5DA-5C044755CD74}"/>
                  </a:ext>
                </a:extLst>
              </p:cNvPr>
              <p:cNvCxnSpPr>
                <a:cxnSpLocks/>
              </p:cNvCxnSpPr>
              <p:nvPr/>
            </p:nvCxnSpPr>
            <p:spPr>
              <a:xfrm>
                <a:off x="3169988" y="3748037"/>
                <a:ext cx="0" cy="140498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1" name="Agrupar 30">
              <a:extLst>
                <a:ext uri="{FF2B5EF4-FFF2-40B4-BE49-F238E27FC236}">
                  <a16:creationId xmlns:a16="http://schemas.microsoft.com/office/drawing/2014/main" id="{955212C1-96E7-4F0B-961E-EE9939885F9B}"/>
                </a:ext>
              </a:extLst>
            </p:cNvPr>
            <p:cNvGrpSpPr/>
            <p:nvPr/>
          </p:nvGrpSpPr>
          <p:grpSpPr>
            <a:xfrm>
              <a:off x="1590261" y="3045544"/>
              <a:ext cx="1734364" cy="2421930"/>
              <a:chOff x="703173" y="3693245"/>
              <a:chExt cx="1734364" cy="2421930"/>
            </a:xfrm>
          </p:grpSpPr>
          <p:sp>
            <p:nvSpPr>
              <p:cNvPr id="16" name="Retângulo 15">
                <a:extLst>
                  <a:ext uri="{FF2B5EF4-FFF2-40B4-BE49-F238E27FC236}">
                    <a16:creationId xmlns:a16="http://schemas.microsoft.com/office/drawing/2014/main" id="{1B8C20B2-3202-4464-B249-5E8964EE0ABA}"/>
                  </a:ext>
                </a:extLst>
              </p:cNvPr>
              <p:cNvSpPr/>
              <p:nvPr/>
            </p:nvSpPr>
            <p:spPr>
              <a:xfrm>
                <a:off x="804773" y="3693245"/>
                <a:ext cx="1632764" cy="2421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pt-BR" sz="2000" b="1" dirty="0">
                    <a:solidFill>
                      <a:srgbClr val="FFFFFF"/>
                    </a:solidFill>
                    <a:latin typeface="Arial" panose="020B0604020202020204" pitchFamily="34" charset="0"/>
                    <a:cs typeface="Arial" panose="020B0604020202020204" pitchFamily="34" charset="0"/>
                  </a:rPr>
                  <a:t>Parceria</a:t>
                </a:r>
              </a:p>
              <a:p>
                <a:pPr>
                  <a:lnSpc>
                    <a:spcPct val="150000"/>
                  </a:lnSpc>
                </a:pPr>
                <a:r>
                  <a:rPr lang="pt-BR" sz="1400" dirty="0">
                    <a:solidFill>
                      <a:srgbClr val="FFFFFF"/>
                    </a:solidFill>
                    <a:latin typeface="Arial" panose="020B0604020202020204" pitchFamily="34" charset="0"/>
                    <a:cs typeface="Arial" panose="020B0604020202020204" pitchFamily="34" charset="0"/>
                  </a:rPr>
                  <a:t>FAP/DF, FUNAB/DF e CEBRASPE</a:t>
                </a:r>
              </a:p>
            </p:txBody>
          </p:sp>
          <p:cxnSp>
            <p:nvCxnSpPr>
              <p:cNvPr id="27" name="Conector reto 26">
                <a:extLst>
                  <a:ext uri="{FF2B5EF4-FFF2-40B4-BE49-F238E27FC236}">
                    <a16:creationId xmlns:a16="http://schemas.microsoft.com/office/drawing/2014/main" id="{1FF0E64E-2120-4579-B6D7-D2EAFD6D12E5}"/>
                  </a:ext>
                </a:extLst>
              </p:cNvPr>
              <p:cNvCxnSpPr>
                <a:cxnSpLocks/>
              </p:cNvCxnSpPr>
              <p:nvPr/>
            </p:nvCxnSpPr>
            <p:spPr>
              <a:xfrm>
                <a:off x="703173" y="3748037"/>
                <a:ext cx="0" cy="140498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306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48D18F3-73DC-45FA-BB64-92C6FAA20B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tângulo: Cantos Arredondados 5">
            <a:extLst>
              <a:ext uri="{FF2B5EF4-FFF2-40B4-BE49-F238E27FC236}">
                <a16:creationId xmlns:a16="http://schemas.microsoft.com/office/drawing/2014/main" id="{7200DED2-4188-4DFE-8DB7-E697921D8311}"/>
              </a:ext>
            </a:extLst>
          </p:cNvPr>
          <p:cNvSpPr/>
          <p:nvPr/>
        </p:nvSpPr>
        <p:spPr>
          <a:xfrm>
            <a:off x="1036011" y="1469652"/>
            <a:ext cx="9889621" cy="4067078"/>
          </a:xfrm>
          <a:prstGeom prst="roundRect">
            <a:avLst>
              <a:gd name="adj" fmla="val 817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III </a:t>
            </a:r>
            <a:r>
              <a:rPr lang="pt-BR" sz="1600" b="1" i="1" dirty="0">
                <a:solidFill>
                  <a:schemeClr val="tx1"/>
                </a:solidFill>
                <a:latin typeface="Arial" panose="020B0604020202020204" pitchFamily="34" charset="0"/>
                <a:cs typeface="Arial" panose="020B0604020202020204" pitchFamily="34" charset="0"/>
              </a:rPr>
              <a:t>– a responsabilidade social da instituição, </a:t>
            </a:r>
            <a:r>
              <a:rPr lang="pt-BR" sz="1600" i="1" dirty="0">
                <a:solidFill>
                  <a:schemeClr val="tx1"/>
                </a:solidFill>
                <a:latin typeface="Arial" panose="020B0604020202020204" pitchFamily="34" charset="0"/>
                <a:cs typeface="Arial" panose="020B0604020202020204" pitchFamily="34" charset="0"/>
              </a:rPr>
              <a:t>considerada especialmente no que se refere à sua contribuição em relação </a:t>
            </a:r>
            <a:r>
              <a:rPr lang="pt-BR" sz="1600" b="1" i="1" dirty="0">
                <a:solidFill>
                  <a:schemeClr val="tx1"/>
                </a:solidFill>
                <a:latin typeface="Arial" panose="020B0604020202020204" pitchFamily="34" charset="0"/>
                <a:cs typeface="Arial" panose="020B0604020202020204" pitchFamily="34" charset="0"/>
              </a:rPr>
              <a:t>à inclusão social, ao desenvolvimento econômico e social, à defesa do meio ambiente, da memória cultural, da produção artística e do patrimônio cultural;</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IV – a comunicação com a </a:t>
            </a:r>
            <a:r>
              <a:rPr lang="pt-BR" sz="1600" b="1" i="1" dirty="0">
                <a:solidFill>
                  <a:schemeClr val="tx1"/>
                </a:solidFill>
                <a:latin typeface="Arial" panose="020B0604020202020204" pitchFamily="34" charset="0"/>
                <a:cs typeface="Arial" panose="020B0604020202020204" pitchFamily="34" charset="0"/>
              </a:rPr>
              <a:t>sociedade;</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V – as </a:t>
            </a:r>
            <a:r>
              <a:rPr lang="pt-BR" sz="1600" b="1" i="1" dirty="0">
                <a:solidFill>
                  <a:schemeClr val="tx1"/>
                </a:solidFill>
                <a:latin typeface="Arial" panose="020B0604020202020204" pitchFamily="34" charset="0"/>
                <a:cs typeface="Arial" panose="020B0604020202020204" pitchFamily="34" charset="0"/>
              </a:rPr>
              <a:t>políticas de pessoal, </a:t>
            </a:r>
            <a:r>
              <a:rPr lang="pt-BR" sz="1600" i="1" dirty="0">
                <a:solidFill>
                  <a:schemeClr val="tx1"/>
                </a:solidFill>
                <a:latin typeface="Arial" panose="020B0604020202020204" pitchFamily="34" charset="0"/>
                <a:cs typeface="Arial" panose="020B0604020202020204" pitchFamily="34" charset="0"/>
              </a:rPr>
              <a:t>as carreiras do corpo docente e do corpo técnico-administrativo, seu aperfeiçoamento, desenvolvimento profissional e suas condições de trabalho;</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VI </a:t>
            </a:r>
            <a:r>
              <a:rPr lang="pt-BR" sz="1600" b="1" i="1" dirty="0">
                <a:solidFill>
                  <a:schemeClr val="tx1"/>
                </a:solidFill>
                <a:latin typeface="Arial" panose="020B0604020202020204" pitchFamily="34" charset="0"/>
                <a:cs typeface="Arial" panose="020B0604020202020204" pitchFamily="34" charset="0"/>
              </a:rPr>
              <a:t>– organização e gestão da instituição,</a:t>
            </a:r>
            <a:r>
              <a:rPr lang="pt-BR" sz="1600" i="1" dirty="0">
                <a:solidFill>
                  <a:schemeClr val="tx1"/>
                </a:solidFill>
                <a:latin typeface="Arial" panose="020B0604020202020204" pitchFamily="34" charset="0"/>
                <a:cs typeface="Arial" panose="020B0604020202020204" pitchFamily="34" charset="0"/>
              </a:rPr>
              <a:t> especialmente o funcionamento e representatividade dos colegiados, sua independência e autonomia na relação com a mantenedora, e </a:t>
            </a:r>
            <a:r>
              <a:rPr lang="pt-BR" sz="1600" b="1" i="1" dirty="0">
                <a:solidFill>
                  <a:schemeClr val="tx1"/>
                </a:solidFill>
                <a:latin typeface="Arial" panose="020B0604020202020204" pitchFamily="34" charset="0"/>
                <a:cs typeface="Arial" panose="020B0604020202020204" pitchFamily="34" charset="0"/>
              </a:rPr>
              <a:t>a participação dos segmentos da comunidade universitária nos processos decisórios;</a:t>
            </a:r>
            <a:endParaRPr lang="pt-BR" sz="1600" i="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sz="1600" i="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	</a:t>
            </a: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8" name="Retângulo: Cantos Arredondados 7">
            <a:extLst>
              <a:ext uri="{FF2B5EF4-FFF2-40B4-BE49-F238E27FC236}">
                <a16:creationId xmlns:a16="http://schemas.microsoft.com/office/drawing/2014/main" id="{2D2F9588-6F75-40CF-800B-1291FA9D293A}"/>
              </a:ext>
            </a:extLst>
          </p:cNvPr>
          <p:cNvSpPr/>
          <p:nvPr/>
        </p:nvSpPr>
        <p:spPr>
          <a:xfrm>
            <a:off x="8485783" y="5158295"/>
            <a:ext cx="2892934" cy="1288831"/>
          </a:xfrm>
          <a:prstGeom prst="roundRect">
            <a:avLst>
              <a:gd name="adj" fmla="val 40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Responsabilidade Social</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Planos de Carreira </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Gestão participativa</a:t>
            </a:r>
          </a:p>
        </p:txBody>
      </p:sp>
      <p:sp>
        <p:nvSpPr>
          <p:cNvPr id="9" name="Elipse 8">
            <a:extLst>
              <a:ext uri="{FF2B5EF4-FFF2-40B4-BE49-F238E27FC236}">
                <a16:creationId xmlns:a16="http://schemas.microsoft.com/office/drawing/2014/main" id="{580E311C-09B6-40F8-B763-F99BD9E6FF72}"/>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0" name="Gráfico 13">
            <a:extLst>
              <a:ext uri="{FF2B5EF4-FFF2-40B4-BE49-F238E27FC236}">
                <a16:creationId xmlns:a16="http://schemas.microsoft.com/office/drawing/2014/main" id="{AF23A99B-ACD9-41F6-B84B-8B8D55A37A1D}"/>
              </a:ext>
            </a:extLst>
          </p:cNvPr>
          <p:cNvGrpSpPr/>
          <p:nvPr/>
        </p:nvGrpSpPr>
        <p:grpSpPr>
          <a:xfrm>
            <a:off x="415680" y="721622"/>
            <a:ext cx="763200" cy="763200"/>
            <a:chOff x="3071812" y="404812"/>
            <a:chExt cx="6048375" cy="6048375"/>
          </a:xfrm>
          <a:solidFill>
            <a:schemeClr val="tx1"/>
          </a:solidFill>
        </p:grpSpPr>
        <p:sp>
          <p:nvSpPr>
            <p:cNvPr id="11" name="Forma Livre: Forma 10">
              <a:extLst>
                <a:ext uri="{FF2B5EF4-FFF2-40B4-BE49-F238E27FC236}">
                  <a16:creationId xmlns:a16="http://schemas.microsoft.com/office/drawing/2014/main" id="{CA0DF33B-743F-43B8-9BCB-546DF3FC184C}"/>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5CEC8AAD-EA7D-4581-A9F7-3421D8F01EFA}"/>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9004C3E7-84F5-4957-8EEC-D207B2EA83E9}"/>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D3D00869-C5D8-4BE0-8874-8211ACBF427A}"/>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69E5E3DE-0C68-4BBD-9E18-9C37A3C5770E}"/>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16" name="Título 1">
            <a:extLst>
              <a:ext uri="{FF2B5EF4-FFF2-40B4-BE49-F238E27FC236}">
                <a16:creationId xmlns:a16="http://schemas.microsoft.com/office/drawing/2014/main" id="{8023D9A5-5486-4677-B26F-C4D0E61981AD}"/>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regulatórios </a:t>
            </a:r>
          </a:p>
        </p:txBody>
      </p:sp>
    </p:spTree>
    <p:extLst>
      <p:ext uri="{BB962C8B-B14F-4D97-AF65-F5344CB8AC3E}">
        <p14:creationId xmlns:p14="http://schemas.microsoft.com/office/powerpoint/2010/main" val="1910516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48D18F3-73DC-45FA-BB64-92C6FAA20B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tângulo: Cantos Arredondados 5">
            <a:extLst>
              <a:ext uri="{FF2B5EF4-FFF2-40B4-BE49-F238E27FC236}">
                <a16:creationId xmlns:a16="http://schemas.microsoft.com/office/drawing/2014/main" id="{7200DED2-4188-4DFE-8DB7-E697921D8311}"/>
              </a:ext>
            </a:extLst>
          </p:cNvPr>
          <p:cNvSpPr/>
          <p:nvPr/>
        </p:nvSpPr>
        <p:spPr>
          <a:xfrm>
            <a:off x="1036011" y="1469652"/>
            <a:ext cx="10051089" cy="4369293"/>
          </a:xfrm>
          <a:prstGeom prst="roundRect">
            <a:avLst>
              <a:gd name="adj" fmla="val 817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r>
              <a:rPr lang="pt-BR" sz="1400" i="1" dirty="0">
                <a:solidFill>
                  <a:schemeClr val="tx1"/>
                </a:solidFill>
                <a:latin typeface="Arial" panose="020B0604020202020204" pitchFamily="34" charset="0"/>
                <a:cs typeface="Arial" panose="020B0604020202020204" pitchFamily="34" charset="0"/>
              </a:rPr>
              <a:t>VII – </a:t>
            </a:r>
            <a:r>
              <a:rPr lang="pt-BR" sz="1400" b="1" i="1" dirty="0" err="1">
                <a:solidFill>
                  <a:schemeClr val="tx1"/>
                </a:solidFill>
                <a:latin typeface="Arial" panose="020B0604020202020204" pitchFamily="34" charset="0"/>
                <a:cs typeface="Arial" panose="020B0604020202020204" pitchFamily="34" charset="0"/>
              </a:rPr>
              <a:t>infra-estrutura</a:t>
            </a:r>
            <a:r>
              <a:rPr lang="pt-BR" sz="1400" b="1" i="1" dirty="0">
                <a:solidFill>
                  <a:schemeClr val="tx1"/>
                </a:solidFill>
                <a:latin typeface="Arial" panose="020B0604020202020204" pitchFamily="34" charset="0"/>
                <a:cs typeface="Arial" panose="020B0604020202020204" pitchFamily="34" charset="0"/>
              </a:rPr>
              <a:t> física, </a:t>
            </a:r>
            <a:r>
              <a:rPr lang="pt-BR" sz="1400" i="1" dirty="0">
                <a:solidFill>
                  <a:schemeClr val="tx1"/>
                </a:solidFill>
                <a:latin typeface="Arial" panose="020B0604020202020204" pitchFamily="34" charset="0"/>
                <a:cs typeface="Arial" panose="020B0604020202020204" pitchFamily="34" charset="0"/>
              </a:rPr>
              <a:t>especialmente a de ensino e de pesquisa, biblioteca, recursos de informação e comunicação;</a:t>
            </a:r>
          </a:p>
          <a:p>
            <a:pPr>
              <a:lnSpc>
                <a:spcPct val="150000"/>
              </a:lnSpc>
              <a:spcAft>
                <a:spcPts val="600"/>
              </a:spcAft>
              <a:tabLst>
                <a:tab pos="533400" algn="l"/>
              </a:tabLst>
            </a:pPr>
            <a:r>
              <a:rPr lang="pt-BR" sz="1400" i="1" dirty="0">
                <a:solidFill>
                  <a:schemeClr val="tx1"/>
                </a:solidFill>
                <a:latin typeface="Arial" panose="020B0604020202020204" pitchFamily="34" charset="0"/>
                <a:cs typeface="Arial" panose="020B0604020202020204" pitchFamily="34" charset="0"/>
              </a:rPr>
              <a:t>VIII – planejamento e avaliação, especialmente os processos, resultados e eficácia da </a:t>
            </a:r>
            <a:r>
              <a:rPr lang="pt-BR" sz="1400" b="1" i="1" dirty="0" err="1">
                <a:solidFill>
                  <a:schemeClr val="tx1"/>
                </a:solidFill>
                <a:latin typeface="Arial" panose="020B0604020202020204" pitchFamily="34" charset="0"/>
                <a:cs typeface="Arial" panose="020B0604020202020204" pitchFamily="34" charset="0"/>
              </a:rPr>
              <a:t>auto-avaliação</a:t>
            </a:r>
            <a:r>
              <a:rPr lang="pt-BR" sz="1400" b="1" i="1" dirty="0">
                <a:solidFill>
                  <a:schemeClr val="tx1"/>
                </a:solidFill>
                <a:latin typeface="Arial" panose="020B0604020202020204" pitchFamily="34" charset="0"/>
                <a:cs typeface="Arial" panose="020B0604020202020204" pitchFamily="34" charset="0"/>
              </a:rPr>
              <a:t> institucional;</a:t>
            </a:r>
          </a:p>
          <a:p>
            <a:pPr>
              <a:lnSpc>
                <a:spcPct val="150000"/>
              </a:lnSpc>
              <a:spcAft>
                <a:spcPts val="600"/>
              </a:spcAft>
              <a:tabLst>
                <a:tab pos="533400" algn="l"/>
              </a:tabLst>
            </a:pPr>
            <a:r>
              <a:rPr lang="pt-BR" sz="1400" i="1" dirty="0">
                <a:solidFill>
                  <a:schemeClr val="tx1"/>
                </a:solidFill>
                <a:latin typeface="Arial" panose="020B0604020202020204" pitchFamily="34" charset="0"/>
                <a:cs typeface="Arial" panose="020B0604020202020204" pitchFamily="34" charset="0"/>
              </a:rPr>
              <a:t>IX </a:t>
            </a:r>
            <a:r>
              <a:rPr lang="pt-BR" sz="1400" b="1" i="1" dirty="0">
                <a:solidFill>
                  <a:schemeClr val="tx1"/>
                </a:solidFill>
                <a:latin typeface="Arial" panose="020B0604020202020204" pitchFamily="34" charset="0"/>
                <a:cs typeface="Arial" panose="020B0604020202020204" pitchFamily="34" charset="0"/>
              </a:rPr>
              <a:t>– políticas de atendimento</a:t>
            </a:r>
            <a:r>
              <a:rPr lang="pt-BR" sz="1400" i="1" dirty="0">
                <a:solidFill>
                  <a:schemeClr val="tx1"/>
                </a:solidFill>
                <a:latin typeface="Arial" panose="020B0604020202020204" pitchFamily="34" charset="0"/>
                <a:cs typeface="Arial" panose="020B0604020202020204" pitchFamily="34" charset="0"/>
              </a:rPr>
              <a:t> aos estudantes;</a:t>
            </a:r>
          </a:p>
          <a:p>
            <a:pPr>
              <a:lnSpc>
                <a:spcPct val="150000"/>
              </a:lnSpc>
              <a:spcAft>
                <a:spcPts val="600"/>
              </a:spcAft>
              <a:tabLst>
                <a:tab pos="533400" algn="l"/>
              </a:tabLst>
            </a:pPr>
            <a:r>
              <a:rPr lang="pt-BR" sz="1400" i="1" dirty="0">
                <a:solidFill>
                  <a:schemeClr val="tx1"/>
                </a:solidFill>
                <a:latin typeface="Arial" panose="020B0604020202020204" pitchFamily="34" charset="0"/>
                <a:cs typeface="Arial" panose="020B0604020202020204" pitchFamily="34" charset="0"/>
              </a:rPr>
              <a:t>X – </a:t>
            </a:r>
            <a:r>
              <a:rPr lang="pt-BR" sz="1400" b="1" i="1" dirty="0">
                <a:solidFill>
                  <a:schemeClr val="tx1"/>
                </a:solidFill>
                <a:latin typeface="Arial" panose="020B0604020202020204" pitchFamily="34" charset="0"/>
                <a:cs typeface="Arial" panose="020B0604020202020204" pitchFamily="34" charset="0"/>
              </a:rPr>
              <a:t>sustentabilidade financeira,</a:t>
            </a:r>
            <a:r>
              <a:rPr lang="pt-BR" sz="1400" i="1" dirty="0">
                <a:solidFill>
                  <a:schemeClr val="tx1"/>
                </a:solidFill>
                <a:latin typeface="Arial" panose="020B0604020202020204" pitchFamily="34" charset="0"/>
                <a:cs typeface="Arial" panose="020B0604020202020204" pitchFamily="34" charset="0"/>
              </a:rPr>
              <a:t> tendo em vista o significado social da continuidade dos compromissos na oferta da educação superior.</a:t>
            </a:r>
          </a:p>
          <a:p>
            <a:pPr>
              <a:lnSpc>
                <a:spcPct val="150000"/>
              </a:lnSpc>
              <a:spcAft>
                <a:spcPts val="600"/>
              </a:spcAft>
              <a:tabLst>
                <a:tab pos="533400" algn="l"/>
              </a:tabLst>
            </a:pPr>
            <a:r>
              <a:rPr lang="pt-BR" sz="1400" i="1" dirty="0">
                <a:solidFill>
                  <a:schemeClr val="tx1"/>
                </a:solidFill>
                <a:latin typeface="Arial" panose="020B0604020202020204" pitchFamily="34" charset="0"/>
                <a:cs typeface="Arial" panose="020B0604020202020204" pitchFamily="34" charset="0"/>
              </a:rPr>
              <a:t>§ 1º Na avaliação das instituições, as dimensões listadas no caput deste artigo serão consideradas de modo a respeitar a diversidade e as especificidades das diferentes organizações acadêmicas, devendo ser contemplada, </a:t>
            </a:r>
            <a:r>
              <a:rPr lang="pt-BR" sz="1400" b="1" i="1" dirty="0">
                <a:solidFill>
                  <a:schemeClr val="tx1"/>
                </a:solidFill>
                <a:latin typeface="Arial" panose="020B0604020202020204" pitchFamily="34" charset="0"/>
                <a:cs typeface="Arial" panose="020B0604020202020204" pitchFamily="34" charset="0"/>
              </a:rPr>
              <a:t>no caso das universidades, </a:t>
            </a:r>
            <a:r>
              <a:rPr lang="pt-BR" sz="1400" i="1" dirty="0">
                <a:solidFill>
                  <a:schemeClr val="tx1"/>
                </a:solidFill>
                <a:latin typeface="Arial" panose="020B0604020202020204" pitchFamily="34" charset="0"/>
                <a:cs typeface="Arial" panose="020B0604020202020204" pitchFamily="34" charset="0"/>
              </a:rPr>
              <a:t>de acordo com critérios estabelecidos em regulamento, pontuação específica pela existência de programas de pós-graduação e por seu desempenho, conforme a avaliação mantida pela Fundação Coordenação de Aperfeiçoamento de Pessoal de Nível Superior – </a:t>
            </a:r>
            <a:r>
              <a:rPr lang="pt-BR" sz="1400" b="1" i="1" dirty="0">
                <a:solidFill>
                  <a:schemeClr val="tx1"/>
                </a:solidFill>
                <a:latin typeface="Arial" panose="020B0604020202020204" pitchFamily="34" charset="0"/>
                <a:cs typeface="Arial" panose="020B0604020202020204" pitchFamily="34" charset="0"/>
              </a:rPr>
              <a:t>CAPES.</a:t>
            </a:r>
          </a:p>
          <a:p>
            <a:pPr>
              <a:lnSpc>
                <a:spcPct val="150000"/>
              </a:lnSpc>
              <a:spcAft>
                <a:spcPts val="600"/>
              </a:spcAft>
              <a:tabLst>
                <a:tab pos="533400" algn="l"/>
              </a:tabLst>
            </a:pPr>
            <a:endParaRPr lang="pt-BR" sz="1400" b="1" i="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sz="1400" b="1" i="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sz="1600" i="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sz="1600" i="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	</a:t>
            </a: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8" name="Retângulo: Cantos Arredondados 7">
            <a:extLst>
              <a:ext uri="{FF2B5EF4-FFF2-40B4-BE49-F238E27FC236}">
                <a16:creationId xmlns:a16="http://schemas.microsoft.com/office/drawing/2014/main" id="{2D2F9588-6F75-40CF-800B-1291FA9D293A}"/>
              </a:ext>
            </a:extLst>
          </p:cNvPr>
          <p:cNvSpPr/>
          <p:nvPr/>
        </p:nvSpPr>
        <p:spPr>
          <a:xfrm>
            <a:off x="8485783" y="5460510"/>
            <a:ext cx="2892934" cy="1087551"/>
          </a:xfrm>
          <a:prstGeom prst="roundRect">
            <a:avLst>
              <a:gd name="adj" fmla="val 40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Autoavaliação</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avaliação CAPES</a:t>
            </a:r>
          </a:p>
        </p:txBody>
      </p:sp>
      <p:sp>
        <p:nvSpPr>
          <p:cNvPr id="9" name="Elipse 8">
            <a:extLst>
              <a:ext uri="{FF2B5EF4-FFF2-40B4-BE49-F238E27FC236}">
                <a16:creationId xmlns:a16="http://schemas.microsoft.com/office/drawing/2014/main" id="{580E311C-09B6-40F8-B763-F99BD9E6FF72}"/>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0" name="Gráfico 13">
            <a:extLst>
              <a:ext uri="{FF2B5EF4-FFF2-40B4-BE49-F238E27FC236}">
                <a16:creationId xmlns:a16="http://schemas.microsoft.com/office/drawing/2014/main" id="{AF23A99B-ACD9-41F6-B84B-8B8D55A37A1D}"/>
              </a:ext>
            </a:extLst>
          </p:cNvPr>
          <p:cNvGrpSpPr/>
          <p:nvPr/>
        </p:nvGrpSpPr>
        <p:grpSpPr>
          <a:xfrm>
            <a:off x="415680" y="721622"/>
            <a:ext cx="763200" cy="763200"/>
            <a:chOff x="3071812" y="404812"/>
            <a:chExt cx="6048375" cy="6048375"/>
          </a:xfrm>
          <a:solidFill>
            <a:schemeClr val="tx1"/>
          </a:solidFill>
        </p:grpSpPr>
        <p:sp>
          <p:nvSpPr>
            <p:cNvPr id="11" name="Forma Livre: Forma 10">
              <a:extLst>
                <a:ext uri="{FF2B5EF4-FFF2-40B4-BE49-F238E27FC236}">
                  <a16:creationId xmlns:a16="http://schemas.microsoft.com/office/drawing/2014/main" id="{CA0DF33B-743F-43B8-9BCB-546DF3FC184C}"/>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5CEC8AAD-EA7D-4581-A9F7-3421D8F01EFA}"/>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9004C3E7-84F5-4957-8EEC-D207B2EA83E9}"/>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D3D00869-C5D8-4BE0-8874-8211ACBF427A}"/>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69E5E3DE-0C68-4BBD-9E18-9C37A3C5770E}"/>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16" name="Título 1">
            <a:extLst>
              <a:ext uri="{FF2B5EF4-FFF2-40B4-BE49-F238E27FC236}">
                <a16:creationId xmlns:a16="http://schemas.microsoft.com/office/drawing/2014/main" id="{8023D9A5-5486-4677-B26F-C4D0E61981AD}"/>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regulatórios </a:t>
            </a:r>
          </a:p>
        </p:txBody>
      </p:sp>
    </p:spTree>
    <p:extLst>
      <p:ext uri="{BB962C8B-B14F-4D97-AF65-F5344CB8AC3E}">
        <p14:creationId xmlns:p14="http://schemas.microsoft.com/office/powerpoint/2010/main" val="1424321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48D18F3-73DC-45FA-BB64-92C6FAA20B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tângulo: Cantos Arredondados 5">
            <a:extLst>
              <a:ext uri="{FF2B5EF4-FFF2-40B4-BE49-F238E27FC236}">
                <a16:creationId xmlns:a16="http://schemas.microsoft.com/office/drawing/2014/main" id="{7200DED2-4188-4DFE-8DB7-E697921D8311}"/>
              </a:ext>
            </a:extLst>
          </p:cNvPr>
          <p:cNvSpPr/>
          <p:nvPr/>
        </p:nvSpPr>
        <p:spPr>
          <a:xfrm>
            <a:off x="1036012" y="1469652"/>
            <a:ext cx="9727238" cy="4666728"/>
          </a:xfrm>
          <a:prstGeom prst="roundRect">
            <a:avLst>
              <a:gd name="adj" fmla="val 817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 2º Para a avaliação das instituições, serão utilizados </a:t>
            </a:r>
            <a:r>
              <a:rPr lang="pt-BR" sz="1600" b="1" i="1" dirty="0">
                <a:solidFill>
                  <a:schemeClr val="tx1"/>
                </a:solidFill>
                <a:latin typeface="Arial" panose="020B0604020202020204" pitchFamily="34" charset="0"/>
                <a:cs typeface="Arial" panose="020B0604020202020204" pitchFamily="34" charset="0"/>
              </a:rPr>
              <a:t>procedimentos e instrumentos diversificados, dentre os quais a </a:t>
            </a:r>
            <a:r>
              <a:rPr lang="pt-BR" sz="1600" b="1" i="1" dirty="0" err="1">
                <a:solidFill>
                  <a:schemeClr val="tx1"/>
                </a:solidFill>
                <a:latin typeface="Arial" panose="020B0604020202020204" pitchFamily="34" charset="0"/>
                <a:cs typeface="Arial" panose="020B0604020202020204" pitchFamily="34" charset="0"/>
              </a:rPr>
              <a:t>auto-avaliação</a:t>
            </a:r>
            <a:r>
              <a:rPr lang="pt-BR" sz="1600" b="1" i="1" dirty="0">
                <a:solidFill>
                  <a:schemeClr val="tx1"/>
                </a:solidFill>
                <a:latin typeface="Arial" panose="020B0604020202020204" pitchFamily="34" charset="0"/>
                <a:cs typeface="Arial" panose="020B0604020202020204" pitchFamily="34" charset="0"/>
              </a:rPr>
              <a:t> e a avaliação externa in loco.</a:t>
            </a:r>
          </a:p>
          <a:p>
            <a:pPr>
              <a:lnSpc>
                <a:spcPct val="150000"/>
              </a:lnSpc>
              <a:spcAft>
                <a:spcPts val="600"/>
              </a:spcAft>
              <a:tabLst>
                <a:tab pos="533400" algn="l"/>
              </a:tabLst>
            </a:pPr>
            <a:r>
              <a:rPr lang="pt-BR" sz="1600" b="1" i="1" dirty="0">
                <a:solidFill>
                  <a:schemeClr val="tx1"/>
                </a:solidFill>
                <a:latin typeface="Arial" panose="020B0604020202020204" pitchFamily="34" charset="0"/>
                <a:cs typeface="Arial" panose="020B0604020202020204" pitchFamily="34" charset="0"/>
              </a:rPr>
              <a:t>§ 3º A avaliação das instituições de educação superior resultará na aplicação de conceitos, ordenados em uma escala com 5 (cinco) níveis, a cada uma das dimensões e ao conjunto das dimensões avaliadas.</a:t>
            </a:r>
          </a:p>
          <a:p>
            <a:pPr>
              <a:lnSpc>
                <a:spcPct val="150000"/>
              </a:lnSpc>
              <a:spcAft>
                <a:spcPts val="600"/>
              </a:spcAft>
              <a:tabLst>
                <a:tab pos="533400" algn="l"/>
              </a:tabLst>
            </a:pPr>
            <a:r>
              <a:rPr lang="pt-BR" sz="1600" b="1" i="1" dirty="0">
                <a:solidFill>
                  <a:schemeClr val="tx1"/>
                </a:solidFill>
                <a:latin typeface="Arial" panose="020B0604020202020204" pitchFamily="34" charset="0"/>
                <a:cs typeface="Arial" panose="020B0604020202020204" pitchFamily="34" charset="0"/>
              </a:rPr>
              <a:t>[...]</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Art. 33. O órgão próprio da Secretaria de Estado de Educação do Distrito Federal designa comissão mista, constituída por especialistas da área específica e de educação, a fim de verificar, in loco, a coerência da proposta com a realidade das condições de ensino a ser oferecido pela instituição educacional.</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t>
            </a:r>
          </a:p>
        </p:txBody>
      </p:sp>
      <p:sp>
        <p:nvSpPr>
          <p:cNvPr id="8" name="Retângulo: Cantos Arredondados 7">
            <a:extLst>
              <a:ext uri="{FF2B5EF4-FFF2-40B4-BE49-F238E27FC236}">
                <a16:creationId xmlns:a16="http://schemas.microsoft.com/office/drawing/2014/main" id="{2D2F9588-6F75-40CF-800B-1291FA9D293A}"/>
              </a:ext>
            </a:extLst>
          </p:cNvPr>
          <p:cNvSpPr/>
          <p:nvPr/>
        </p:nvSpPr>
        <p:spPr>
          <a:xfrm>
            <a:off x="6344983" y="5444110"/>
            <a:ext cx="4811005" cy="1098484"/>
          </a:xfrm>
          <a:prstGeom prst="roundRect">
            <a:avLst>
              <a:gd name="adj" fmla="val 40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avaliação in loco (Instrumento de Avaliação)</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10 dimensões (5 eixos) de avaliação</a:t>
            </a:r>
          </a:p>
        </p:txBody>
      </p:sp>
      <p:sp>
        <p:nvSpPr>
          <p:cNvPr id="9" name="Elipse 8">
            <a:extLst>
              <a:ext uri="{FF2B5EF4-FFF2-40B4-BE49-F238E27FC236}">
                <a16:creationId xmlns:a16="http://schemas.microsoft.com/office/drawing/2014/main" id="{580E311C-09B6-40F8-B763-F99BD9E6FF72}"/>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0" name="Gráfico 13">
            <a:extLst>
              <a:ext uri="{FF2B5EF4-FFF2-40B4-BE49-F238E27FC236}">
                <a16:creationId xmlns:a16="http://schemas.microsoft.com/office/drawing/2014/main" id="{AF23A99B-ACD9-41F6-B84B-8B8D55A37A1D}"/>
              </a:ext>
            </a:extLst>
          </p:cNvPr>
          <p:cNvGrpSpPr/>
          <p:nvPr/>
        </p:nvGrpSpPr>
        <p:grpSpPr>
          <a:xfrm>
            <a:off x="415680" y="721622"/>
            <a:ext cx="763200" cy="763200"/>
            <a:chOff x="3071812" y="404812"/>
            <a:chExt cx="6048375" cy="6048375"/>
          </a:xfrm>
          <a:solidFill>
            <a:schemeClr val="tx1"/>
          </a:solidFill>
        </p:grpSpPr>
        <p:sp>
          <p:nvSpPr>
            <p:cNvPr id="11" name="Forma Livre: Forma 10">
              <a:extLst>
                <a:ext uri="{FF2B5EF4-FFF2-40B4-BE49-F238E27FC236}">
                  <a16:creationId xmlns:a16="http://schemas.microsoft.com/office/drawing/2014/main" id="{CA0DF33B-743F-43B8-9BCB-546DF3FC184C}"/>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5CEC8AAD-EA7D-4581-A9F7-3421D8F01EFA}"/>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9004C3E7-84F5-4957-8EEC-D207B2EA83E9}"/>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D3D00869-C5D8-4BE0-8874-8211ACBF427A}"/>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69E5E3DE-0C68-4BBD-9E18-9C37A3C5770E}"/>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16" name="Título 1">
            <a:extLst>
              <a:ext uri="{FF2B5EF4-FFF2-40B4-BE49-F238E27FC236}">
                <a16:creationId xmlns:a16="http://schemas.microsoft.com/office/drawing/2014/main" id="{8023D9A5-5486-4677-B26F-C4D0E61981AD}"/>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regulatórios </a:t>
            </a:r>
          </a:p>
        </p:txBody>
      </p:sp>
    </p:spTree>
    <p:extLst>
      <p:ext uri="{BB962C8B-B14F-4D97-AF65-F5344CB8AC3E}">
        <p14:creationId xmlns:p14="http://schemas.microsoft.com/office/powerpoint/2010/main" val="2347324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48D18F3-73DC-45FA-BB64-92C6FAA20B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tângulo: Cantos Arredondados 5">
            <a:extLst>
              <a:ext uri="{FF2B5EF4-FFF2-40B4-BE49-F238E27FC236}">
                <a16:creationId xmlns:a16="http://schemas.microsoft.com/office/drawing/2014/main" id="{7200DED2-4188-4DFE-8DB7-E697921D8311}"/>
              </a:ext>
            </a:extLst>
          </p:cNvPr>
          <p:cNvSpPr/>
          <p:nvPr/>
        </p:nvSpPr>
        <p:spPr>
          <a:xfrm>
            <a:off x="1036012" y="1469652"/>
            <a:ext cx="9460538" cy="3864348"/>
          </a:xfrm>
          <a:prstGeom prst="roundRect">
            <a:avLst>
              <a:gd name="adj" fmla="val 817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TÍTULO VI</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DA AVALIAÇÃO DA EDUCAÇÃO SUPERIOR</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Art. 79. </a:t>
            </a:r>
            <a:r>
              <a:rPr lang="pt-BR" sz="1600" b="1" i="1" dirty="0">
                <a:solidFill>
                  <a:schemeClr val="tx1"/>
                </a:solidFill>
                <a:latin typeface="Arial" panose="020B0604020202020204" pitchFamily="34" charset="0"/>
                <a:cs typeface="Arial" panose="020B0604020202020204" pitchFamily="34" charset="0"/>
              </a:rPr>
              <a:t>A avaliação das instituições públicas de educação superior, </a:t>
            </a:r>
            <a:r>
              <a:rPr lang="pt-BR" sz="1600" i="1" dirty="0">
                <a:solidFill>
                  <a:schemeClr val="tx1"/>
                </a:solidFill>
                <a:latin typeface="Arial" panose="020B0604020202020204" pitchFamily="34" charset="0"/>
                <a:cs typeface="Arial" panose="020B0604020202020204" pitchFamily="34" charset="0"/>
              </a:rPr>
              <a:t>dos cursos de graduação, nas modalidades presencial e a distância, e do desempenho acadêmico de seus estudantes, é realizada, nos termos das Diretrizes Curriculares Nacionais, do </a:t>
            </a:r>
            <a:r>
              <a:rPr lang="pt-BR" sz="1600" b="1" i="1" dirty="0">
                <a:solidFill>
                  <a:schemeClr val="tx1"/>
                </a:solidFill>
                <a:latin typeface="Arial" panose="020B0604020202020204" pitchFamily="34" charset="0"/>
                <a:cs typeface="Arial" panose="020B0604020202020204" pitchFamily="34" charset="0"/>
              </a:rPr>
              <a:t>Sistema Nacional de Avaliação da Educação Superior e da legislação nacional vigente.</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Parágrafo único. Para a execução dos </a:t>
            </a:r>
            <a:r>
              <a:rPr lang="pt-BR" sz="1600" b="1" i="1" dirty="0">
                <a:solidFill>
                  <a:schemeClr val="tx1"/>
                </a:solidFill>
                <a:latin typeface="Arial" panose="020B0604020202020204" pitchFamily="34" charset="0"/>
                <a:cs typeface="Arial" panose="020B0604020202020204" pitchFamily="34" charset="0"/>
              </a:rPr>
              <a:t>processos referentes à avaliação, </a:t>
            </a:r>
            <a:r>
              <a:rPr lang="pt-BR" sz="1600" i="1" dirty="0">
                <a:solidFill>
                  <a:schemeClr val="tx1"/>
                </a:solidFill>
                <a:latin typeface="Arial" panose="020B0604020202020204" pitchFamily="34" charset="0"/>
                <a:cs typeface="Arial" panose="020B0604020202020204" pitchFamily="34" charset="0"/>
              </a:rPr>
              <a:t>utilizam-se os </a:t>
            </a:r>
            <a:r>
              <a:rPr lang="pt-BR" sz="1600" b="1" i="1" dirty="0">
                <a:solidFill>
                  <a:schemeClr val="tx1"/>
                </a:solidFill>
                <a:latin typeface="Arial" panose="020B0604020202020204" pitchFamily="34" charset="0"/>
                <a:cs typeface="Arial" panose="020B0604020202020204" pitchFamily="34" charset="0"/>
              </a:rPr>
              <a:t>instrumentos e critérios do Sistema Nacional de Avaliação da Educação Superior.</a:t>
            </a:r>
          </a:p>
        </p:txBody>
      </p:sp>
      <p:sp>
        <p:nvSpPr>
          <p:cNvPr id="8" name="Retângulo: Cantos Arredondados 7">
            <a:extLst>
              <a:ext uri="{FF2B5EF4-FFF2-40B4-BE49-F238E27FC236}">
                <a16:creationId xmlns:a16="http://schemas.microsoft.com/office/drawing/2014/main" id="{2D2F9588-6F75-40CF-800B-1291FA9D293A}"/>
              </a:ext>
            </a:extLst>
          </p:cNvPr>
          <p:cNvSpPr/>
          <p:nvPr/>
        </p:nvSpPr>
        <p:spPr>
          <a:xfrm>
            <a:off x="7337874" y="4958816"/>
            <a:ext cx="2892934" cy="1595485"/>
          </a:xfrm>
          <a:prstGeom prst="roundRect">
            <a:avLst>
              <a:gd name="adj" fmla="val 40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dirty="0">
                <a:solidFill>
                  <a:schemeClr val="tx1"/>
                </a:solidFill>
                <a:latin typeface="Arial" panose="020B0604020202020204" pitchFamily="34" charset="0"/>
                <a:cs typeface="Arial" panose="020B0604020202020204" pitchFamily="34" charset="0"/>
              </a:rPr>
              <a:t>Pontos de atenção:</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Responsabilidade Social</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Planos de Carreira </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Gestão participativa</a:t>
            </a:r>
          </a:p>
          <a:p>
            <a:pPr marL="285750" indent="-285750">
              <a:buFontTx/>
              <a:buChar char="-"/>
            </a:pPr>
            <a:r>
              <a:rPr lang="pt-BR" sz="1600" dirty="0">
                <a:solidFill>
                  <a:schemeClr val="tx1"/>
                </a:solidFill>
                <a:latin typeface="Arial" panose="020B0604020202020204" pitchFamily="34" charset="0"/>
                <a:cs typeface="Arial" panose="020B0604020202020204" pitchFamily="34" charset="0"/>
              </a:rPr>
              <a:t>Autoavaliação</a:t>
            </a:r>
          </a:p>
        </p:txBody>
      </p:sp>
      <p:sp>
        <p:nvSpPr>
          <p:cNvPr id="9" name="Elipse 8">
            <a:extLst>
              <a:ext uri="{FF2B5EF4-FFF2-40B4-BE49-F238E27FC236}">
                <a16:creationId xmlns:a16="http://schemas.microsoft.com/office/drawing/2014/main" id="{580E311C-09B6-40F8-B763-F99BD9E6FF72}"/>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0" name="Gráfico 13">
            <a:extLst>
              <a:ext uri="{FF2B5EF4-FFF2-40B4-BE49-F238E27FC236}">
                <a16:creationId xmlns:a16="http://schemas.microsoft.com/office/drawing/2014/main" id="{AF23A99B-ACD9-41F6-B84B-8B8D55A37A1D}"/>
              </a:ext>
            </a:extLst>
          </p:cNvPr>
          <p:cNvGrpSpPr/>
          <p:nvPr/>
        </p:nvGrpSpPr>
        <p:grpSpPr>
          <a:xfrm>
            <a:off x="415680" y="721622"/>
            <a:ext cx="763200" cy="763200"/>
            <a:chOff x="3071812" y="404812"/>
            <a:chExt cx="6048375" cy="6048375"/>
          </a:xfrm>
          <a:solidFill>
            <a:schemeClr val="tx1"/>
          </a:solidFill>
        </p:grpSpPr>
        <p:sp>
          <p:nvSpPr>
            <p:cNvPr id="11" name="Forma Livre: Forma 10">
              <a:extLst>
                <a:ext uri="{FF2B5EF4-FFF2-40B4-BE49-F238E27FC236}">
                  <a16:creationId xmlns:a16="http://schemas.microsoft.com/office/drawing/2014/main" id="{CA0DF33B-743F-43B8-9BCB-546DF3FC184C}"/>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5CEC8AAD-EA7D-4581-A9F7-3421D8F01EFA}"/>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9004C3E7-84F5-4957-8EEC-D207B2EA83E9}"/>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D3D00869-C5D8-4BE0-8874-8211ACBF427A}"/>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69E5E3DE-0C68-4BBD-9E18-9C37A3C5770E}"/>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16" name="Título 1">
            <a:extLst>
              <a:ext uri="{FF2B5EF4-FFF2-40B4-BE49-F238E27FC236}">
                <a16:creationId xmlns:a16="http://schemas.microsoft.com/office/drawing/2014/main" id="{8023D9A5-5486-4677-B26F-C4D0E61981AD}"/>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regulatórios </a:t>
            </a:r>
          </a:p>
        </p:txBody>
      </p:sp>
    </p:spTree>
    <p:extLst>
      <p:ext uri="{BB962C8B-B14F-4D97-AF65-F5344CB8AC3E}">
        <p14:creationId xmlns:p14="http://schemas.microsoft.com/office/powerpoint/2010/main" val="2600596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descr="Padrão do plano de fundo&#10;&#10;Descrição gerada automaticamente">
            <a:extLst>
              <a:ext uri="{FF2B5EF4-FFF2-40B4-BE49-F238E27FC236}">
                <a16:creationId xmlns:a16="http://schemas.microsoft.com/office/drawing/2014/main" id="{C03841E5-700E-4AC3-9CE6-6223FB8D6312}"/>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tângulo 17">
            <a:extLst>
              <a:ext uri="{FF2B5EF4-FFF2-40B4-BE49-F238E27FC236}">
                <a16:creationId xmlns:a16="http://schemas.microsoft.com/office/drawing/2014/main" id="{7702E094-2176-4C0D-B80D-319C3597FD48}"/>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Espaço Reservado para Conteúdo 2"/>
          <p:cNvSpPr>
            <a:spLocks noGrp="1"/>
          </p:cNvSpPr>
          <p:nvPr>
            <p:ph sz="half" idx="1"/>
          </p:nvPr>
        </p:nvSpPr>
        <p:spPr>
          <a:xfrm>
            <a:off x="838199" y="1545656"/>
            <a:ext cx="10889344" cy="4686701"/>
          </a:xfrm>
        </p:spPr>
        <p:txBody>
          <a:bodyPr>
            <a:noAutofit/>
          </a:bodyPr>
          <a:lstStyle/>
          <a:p>
            <a:pPr marL="0" indent="0">
              <a:lnSpc>
                <a:spcPct val="150000"/>
              </a:lnSpc>
              <a:buNone/>
            </a:pPr>
            <a:endParaRPr lang="pt-BR" sz="1600" dirty="0"/>
          </a:p>
          <a:p>
            <a:pPr marL="0" indent="-342900"/>
            <a:endParaRPr lang="pt-BR" sz="1600" dirty="0"/>
          </a:p>
          <a:p>
            <a:pPr marL="0" indent="0">
              <a:buNone/>
            </a:pPr>
            <a:endParaRPr lang="pt-BR" sz="1600" dirty="0"/>
          </a:p>
          <a:p>
            <a:pPr marL="0" indent="0">
              <a:buNone/>
            </a:pPr>
            <a:endParaRPr lang="pt-BR" sz="1600" dirty="0">
              <a:highlight>
                <a:srgbClr val="FFFF00"/>
              </a:highlight>
            </a:endParaRPr>
          </a:p>
          <a:p>
            <a:pPr marL="0" indent="0">
              <a:buNone/>
            </a:pPr>
            <a:r>
              <a:rPr lang="pt-BR" sz="1600" dirty="0"/>
              <a:t>	</a:t>
            </a:r>
          </a:p>
        </p:txBody>
      </p:sp>
      <p:pic>
        <p:nvPicPr>
          <p:cNvPr id="6" name="Imagem 5" descr="Uma imagem contendo Forma&#10;&#10;Descrição gerada automaticamente">
            <a:extLst>
              <a:ext uri="{FF2B5EF4-FFF2-40B4-BE49-F238E27FC236}">
                <a16:creationId xmlns:a16="http://schemas.microsoft.com/office/drawing/2014/main" id="{78620E45-713B-4283-8ECB-793D60BD3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9398" y="1487912"/>
            <a:ext cx="3404289" cy="4802187"/>
          </a:xfrm>
          <a:prstGeom prst="rect">
            <a:avLst/>
          </a:prstGeom>
        </p:spPr>
      </p:pic>
      <p:pic>
        <p:nvPicPr>
          <p:cNvPr id="10" name="Imagem 9" descr="Diagrama, Texto&#10;&#10;Descrição gerada automaticamente">
            <a:extLst>
              <a:ext uri="{FF2B5EF4-FFF2-40B4-BE49-F238E27FC236}">
                <a16:creationId xmlns:a16="http://schemas.microsoft.com/office/drawing/2014/main" id="{26BD2D27-E185-437D-BA62-A052670812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0152" y="2073469"/>
            <a:ext cx="4753970" cy="2711061"/>
          </a:xfrm>
          <a:prstGeom prst="rect">
            <a:avLst/>
          </a:prstGeom>
        </p:spPr>
      </p:pic>
      <p:sp>
        <p:nvSpPr>
          <p:cNvPr id="8" name="Elipse 7">
            <a:extLst>
              <a:ext uri="{FF2B5EF4-FFF2-40B4-BE49-F238E27FC236}">
                <a16:creationId xmlns:a16="http://schemas.microsoft.com/office/drawing/2014/main" id="{1AFD2C31-166D-48D1-9FA9-647D44105CC1}"/>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9" name="Gráfico 13">
            <a:extLst>
              <a:ext uri="{FF2B5EF4-FFF2-40B4-BE49-F238E27FC236}">
                <a16:creationId xmlns:a16="http://schemas.microsoft.com/office/drawing/2014/main" id="{3B5C42FA-C422-414D-A4A4-2547ADB1D18F}"/>
              </a:ext>
            </a:extLst>
          </p:cNvPr>
          <p:cNvGrpSpPr/>
          <p:nvPr/>
        </p:nvGrpSpPr>
        <p:grpSpPr>
          <a:xfrm>
            <a:off x="415680" y="721622"/>
            <a:ext cx="763200" cy="763200"/>
            <a:chOff x="3071812" y="404812"/>
            <a:chExt cx="6048375" cy="6048375"/>
          </a:xfrm>
          <a:solidFill>
            <a:schemeClr val="tx1"/>
          </a:solidFill>
        </p:grpSpPr>
        <p:sp>
          <p:nvSpPr>
            <p:cNvPr id="11" name="Forma Livre: Forma 10">
              <a:extLst>
                <a:ext uri="{FF2B5EF4-FFF2-40B4-BE49-F238E27FC236}">
                  <a16:creationId xmlns:a16="http://schemas.microsoft.com/office/drawing/2014/main" id="{E046313C-FA69-4EDE-9FA0-BB24A30E1A02}"/>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279B83C9-332A-41F9-9274-5136EB0F35DD}"/>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A49CA659-F6A6-4C40-90B8-8FFF6C8E4FFA}"/>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55637D3E-3E1A-4A88-829B-F2E164DB3456}"/>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B807934A-3F8C-4DA1-A5A0-241DC6570E85}"/>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16" name="Título 1">
            <a:extLst>
              <a:ext uri="{FF2B5EF4-FFF2-40B4-BE49-F238E27FC236}">
                <a16:creationId xmlns:a16="http://schemas.microsoft.com/office/drawing/2014/main" id="{9321D6DE-E017-48C3-BA62-B7C5C2C16115}"/>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regulatórios </a:t>
            </a:r>
          </a:p>
        </p:txBody>
      </p:sp>
      <p:pic>
        <p:nvPicPr>
          <p:cNvPr id="19" name="Imagem 18">
            <a:extLst>
              <a:ext uri="{FF2B5EF4-FFF2-40B4-BE49-F238E27FC236}">
                <a16:creationId xmlns:a16="http://schemas.microsoft.com/office/drawing/2014/main" id="{6B208BA1-8962-4FA9-B1C8-F66096EB22E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47444" y="6233142"/>
            <a:ext cx="1242817" cy="369060"/>
          </a:xfrm>
          <a:prstGeom prst="rect">
            <a:avLst/>
          </a:prstGeom>
        </p:spPr>
      </p:pic>
    </p:spTree>
    <p:extLst>
      <p:ext uri="{BB962C8B-B14F-4D97-AF65-F5344CB8AC3E}">
        <p14:creationId xmlns:p14="http://schemas.microsoft.com/office/powerpoint/2010/main" val="1113375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Padrão do plano de fundo&#10;&#10;Descrição gerada automaticamente">
            <a:extLst>
              <a:ext uri="{FF2B5EF4-FFF2-40B4-BE49-F238E27FC236}">
                <a16:creationId xmlns:a16="http://schemas.microsoft.com/office/drawing/2014/main" id="{A638F0E2-D0A7-4200-ACDC-8498CE97308A}"/>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tângulo 12">
            <a:extLst>
              <a:ext uri="{FF2B5EF4-FFF2-40B4-BE49-F238E27FC236}">
                <a16:creationId xmlns:a16="http://schemas.microsoft.com/office/drawing/2014/main" id="{A4AE8631-122C-4307-8C14-289BC7BA61EF}"/>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lipse 3">
            <a:extLst>
              <a:ext uri="{FF2B5EF4-FFF2-40B4-BE49-F238E27FC236}">
                <a16:creationId xmlns:a16="http://schemas.microsoft.com/office/drawing/2014/main" id="{0C596818-B0CB-4F0A-92E0-D982D6ACEAEC}"/>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5" name="Gráfico 13">
            <a:extLst>
              <a:ext uri="{FF2B5EF4-FFF2-40B4-BE49-F238E27FC236}">
                <a16:creationId xmlns:a16="http://schemas.microsoft.com/office/drawing/2014/main" id="{F68B265F-625D-431D-B12C-39ED2FD18A3E}"/>
              </a:ext>
            </a:extLst>
          </p:cNvPr>
          <p:cNvGrpSpPr/>
          <p:nvPr/>
        </p:nvGrpSpPr>
        <p:grpSpPr>
          <a:xfrm>
            <a:off x="415680" y="721622"/>
            <a:ext cx="763200" cy="763200"/>
            <a:chOff x="3071812" y="404812"/>
            <a:chExt cx="6048375" cy="6048375"/>
          </a:xfrm>
          <a:solidFill>
            <a:schemeClr val="tx1"/>
          </a:solidFill>
        </p:grpSpPr>
        <p:sp>
          <p:nvSpPr>
            <p:cNvPr id="6" name="Forma Livre: Forma 5">
              <a:extLst>
                <a:ext uri="{FF2B5EF4-FFF2-40B4-BE49-F238E27FC236}">
                  <a16:creationId xmlns:a16="http://schemas.microsoft.com/office/drawing/2014/main" id="{B80E7642-2D91-4001-A7AE-5D12DF84A2EA}"/>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7" name="Forma Livre: Forma 6">
              <a:extLst>
                <a:ext uri="{FF2B5EF4-FFF2-40B4-BE49-F238E27FC236}">
                  <a16:creationId xmlns:a16="http://schemas.microsoft.com/office/drawing/2014/main" id="{71F30B5A-618B-4068-84A4-1D9D2C70AFA1}"/>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8" name="Forma Livre: Forma 7">
              <a:extLst>
                <a:ext uri="{FF2B5EF4-FFF2-40B4-BE49-F238E27FC236}">
                  <a16:creationId xmlns:a16="http://schemas.microsoft.com/office/drawing/2014/main" id="{B16F2D44-0DFC-4943-9D6E-190636F72719}"/>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id="{F23CF99E-2CC3-49A6-B94F-99D9B23A6B15}"/>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0" name="Forma Livre: Forma 9">
              <a:extLst>
                <a:ext uri="{FF2B5EF4-FFF2-40B4-BE49-F238E27FC236}">
                  <a16:creationId xmlns:a16="http://schemas.microsoft.com/office/drawing/2014/main" id="{32F6A723-A409-47B9-B874-53DBB03FEBEF}"/>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11" name="Título 1">
            <a:extLst>
              <a:ext uri="{FF2B5EF4-FFF2-40B4-BE49-F238E27FC236}">
                <a16:creationId xmlns:a16="http://schemas.microsoft.com/office/drawing/2014/main" id="{4C9BE53A-DB82-44A9-867C-8DA67DD847B0}"/>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regulatórios </a:t>
            </a:r>
          </a:p>
        </p:txBody>
      </p:sp>
      <p:sp>
        <p:nvSpPr>
          <p:cNvPr id="17" name="Retângulo: Cantos Arredondados 16">
            <a:extLst>
              <a:ext uri="{FF2B5EF4-FFF2-40B4-BE49-F238E27FC236}">
                <a16:creationId xmlns:a16="http://schemas.microsoft.com/office/drawing/2014/main" id="{16257F35-3DCE-4506-BA5E-A69972B8142E}"/>
              </a:ext>
            </a:extLst>
          </p:cNvPr>
          <p:cNvSpPr/>
          <p:nvPr/>
        </p:nvSpPr>
        <p:spPr>
          <a:xfrm>
            <a:off x="1314450" y="1734072"/>
            <a:ext cx="10248900" cy="4522554"/>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Art. 34. </a:t>
            </a:r>
            <a:r>
              <a:rPr lang="pt-BR" sz="1600" b="1" i="1" dirty="0">
                <a:solidFill>
                  <a:schemeClr val="tx1"/>
                </a:solidFill>
                <a:latin typeface="Arial" panose="020B0604020202020204" pitchFamily="34" charset="0"/>
                <a:cs typeface="Arial" panose="020B0604020202020204" pitchFamily="34" charset="0"/>
              </a:rPr>
              <a:t>As Universidades</a:t>
            </a:r>
            <a:r>
              <a:rPr lang="pt-BR" sz="1600" i="1" dirty="0">
                <a:solidFill>
                  <a:schemeClr val="tx1"/>
                </a:solidFill>
                <a:latin typeface="Arial" panose="020B0604020202020204" pitchFamily="34" charset="0"/>
                <a:cs typeface="Arial" panose="020B0604020202020204" pitchFamily="34" charset="0"/>
              </a:rPr>
              <a:t> e os Centros Universitários </a:t>
            </a:r>
            <a:r>
              <a:rPr lang="pt-BR" sz="1600" b="1" i="1" dirty="0">
                <a:solidFill>
                  <a:schemeClr val="accent3">
                    <a:lumMod val="50000"/>
                  </a:schemeClr>
                </a:solidFill>
                <a:latin typeface="Arial" panose="020B0604020202020204" pitchFamily="34" charset="0"/>
                <a:cs typeface="Arial" panose="020B0604020202020204" pitchFamily="34" charset="0"/>
              </a:rPr>
              <a:t>podem ser credenciados mediante autorização de novos cursos, pela reunião de cursos existentes ou, ainda, pelas duas alternativas associadas.</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Parágrafo único. No caso </a:t>
            </a:r>
            <a:r>
              <a:rPr lang="pt-BR" sz="1600" b="1" i="1" dirty="0">
                <a:solidFill>
                  <a:schemeClr val="tx1"/>
                </a:solidFill>
                <a:latin typeface="Arial" panose="020B0604020202020204" pitchFamily="34" charset="0"/>
                <a:cs typeface="Arial" panose="020B0604020202020204" pitchFamily="34" charset="0"/>
              </a:rPr>
              <a:t>do recredenciamento a partir de cursos existentes, </a:t>
            </a:r>
            <a:r>
              <a:rPr lang="pt-BR" sz="1600" i="1" dirty="0">
                <a:solidFill>
                  <a:schemeClr val="tx1"/>
                </a:solidFill>
                <a:latin typeface="Arial" panose="020B0604020202020204" pitchFamily="34" charset="0"/>
                <a:cs typeface="Arial" panose="020B0604020202020204" pitchFamily="34" charset="0"/>
              </a:rPr>
              <a:t>as instituições referidas no caput devem apresentar a avaliação das principais atividades acadêmicas desenvolvidas no </a:t>
            </a:r>
            <a:r>
              <a:rPr lang="pt-BR" sz="1600" b="1" i="1" dirty="0">
                <a:solidFill>
                  <a:schemeClr val="tx1"/>
                </a:solidFill>
                <a:latin typeface="Arial" panose="020B0604020202020204" pitchFamily="34" charset="0"/>
                <a:cs typeface="Arial" panose="020B0604020202020204" pitchFamily="34" charset="0"/>
              </a:rPr>
              <a:t>último quadriênio, </a:t>
            </a:r>
            <a:r>
              <a:rPr lang="pt-BR" sz="1600" i="1" dirty="0">
                <a:solidFill>
                  <a:schemeClr val="tx1"/>
                </a:solidFill>
                <a:latin typeface="Arial" panose="020B0604020202020204" pitchFamily="34" charset="0"/>
                <a:cs typeface="Arial" panose="020B0604020202020204" pitchFamily="34" charset="0"/>
              </a:rPr>
              <a:t>com destaque para:</a:t>
            </a:r>
          </a:p>
          <a:p>
            <a:pPr>
              <a:lnSpc>
                <a:spcPct val="150000"/>
              </a:lnSpc>
              <a:spcAft>
                <a:spcPts val="600"/>
              </a:spcAft>
              <a:tabLst>
                <a:tab pos="533400" algn="l"/>
              </a:tabLst>
            </a:pPr>
            <a:r>
              <a:rPr lang="pt-BR" sz="1600" b="1" i="1" dirty="0">
                <a:solidFill>
                  <a:schemeClr val="tx1"/>
                </a:solidFill>
                <a:latin typeface="Arial" panose="020B0604020202020204" pitchFamily="34" charset="0"/>
                <a:cs typeface="Arial" panose="020B0604020202020204" pitchFamily="34" charset="0"/>
              </a:rPr>
              <a:t>I - indissociabilidade das atividades de ensino, pesquisa e extensão;</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II - </a:t>
            </a:r>
            <a:r>
              <a:rPr lang="pt-BR" sz="1600" b="1" i="1" dirty="0">
                <a:solidFill>
                  <a:schemeClr val="tx1"/>
                </a:solidFill>
                <a:latin typeface="Arial" panose="020B0604020202020204" pitchFamily="34" charset="0"/>
                <a:cs typeface="Arial" panose="020B0604020202020204" pitchFamily="34" charset="0"/>
              </a:rPr>
              <a:t>política de pesquisa</a:t>
            </a:r>
            <a:r>
              <a:rPr lang="pt-BR" sz="1600" i="1" dirty="0">
                <a:solidFill>
                  <a:schemeClr val="tx1"/>
                </a:solidFill>
                <a:latin typeface="Arial" panose="020B0604020202020204" pitchFamily="34" charset="0"/>
                <a:cs typeface="Arial" panose="020B0604020202020204" pitchFamily="34" charset="0"/>
              </a:rPr>
              <a:t> com as principais linhas de </a:t>
            </a:r>
            <a:r>
              <a:rPr lang="pt-BR" sz="1600" b="1" i="1" dirty="0">
                <a:solidFill>
                  <a:schemeClr val="tx1"/>
                </a:solidFill>
                <a:latin typeface="Arial" panose="020B0604020202020204" pitchFamily="34" charset="0"/>
                <a:cs typeface="Arial" panose="020B0604020202020204" pitchFamily="34" charset="0"/>
              </a:rPr>
              <a:t>pesquisa, produção acumulada e projetos em andamento;</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III - produção artística, cultural, bem como sua publicidade;</a:t>
            </a: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IV - </a:t>
            </a:r>
            <a:r>
              <a:rPr lang="pt-BR" sz="1600" b="1" i="1" dirty="0">
                <a:solidFill>
                  <a:schemeClr val="tx1"/>
                </a:solidFill>
                <a:latin typeface="Arial" panose="020B0604020202020204" pitchFamily="34" charset="0"/>
                <a:cs typeface="Arial" panose="020B0604020202020204" pitchFamily="34" charset="0"/>
              </a:rPr>
              <a:t>resultados das avaliações institucionais.</a:t>
            </a:r>
          </a:p>
          <a:p>
            <a:pPr>
              <a:lnSpc>
                <a:spcPct val="150000"/>
              </a:lnSpc>
              <a:spcAft>
                <a:spcPts val="600"/>
              </a:spcAft>
              <a:tabLst>
                <a:tab pos="533400" algn="l"/>
              </a:tabLst>
            </a:pPr>
            <a:endParaRPr lang="pt-BR" sz="1600" i="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1600" i="1" dirty="0">
                <a:solidFill>
                  <a:schemeClr val="tx1"/>
                </a:solidFill>
                <a:latin typeface="Arial" panose="020B0604020202020204" pitchFamily="34" charset="0"/>
                <a:cs typeface="Arial" panose="020B0604020202020204" pitchFamily="34" charset="0"/>
              </a:rPr>
              <a:t>	</a:t>
            </a: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047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Padrão do plano de fundo&#10;&#10;Descrição gerada automaticamente">
            <a:extLst>
              <a:ext uri="{FF2B5EF4-FFF2-40B4-BE49-F238E27FC236}">
                <a16:creationId xmlns:a16="http://schemas.microsoft.com/office/drawing/2014/main" id="{C34BDAB3-DB31-4301-866B-A324E18165F6}"/>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Elipse 9">
            <a:extLst>
              <a:ext uri="{FF2B5EF4-FFF2-40B4-BE49-F238E27FC236}">
                <a16:creationId xmlns:a16="http://schemas.microsoft.com/office/drawing/2014/main" id="{D6ED561D-CA15-43E7-B359-8B70A9D4303F}"/>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1" name="Gráfico 13">
            <a:extLst>
              <a:ext uri="{FF2B5EF4-FFF2-40B4-BE49-F238E27FC236}">
                <a16:creationId xmlns:a16="http://schemas.microsoft.com/office/drawing/2014/main" id="{714587B1-0956-4B72-9E62-79328100FFB6}"/>
              </a:ext>
            </a:extLst>
          </p:cNvPr>
          <p:cNvGrpSpPr/>
          <p:nvPr/>
        </p:nvGrpSpPr>
        <p:grpSpPr>
          <a:xfrm>
            <a:off x="415680" y="721622"/>
            <a:ext cx="763200" cy="763200"/>
            <a:chOff x="3071812" y="404812"/>
            <a:chExt cx="6048375" cy="6048375"/>
          </a:xfrm>
          <a:solidFill>
            <a:schemeClr val="tx1"/>
          </a:solidFill>
        </p:grpSpPr>
        <p:sp>
          <p:nvSpPr>
            <p:cNvPr id="12" name="Forma Livre: Forma 11">
              <a:extLst>
                <a:ext uri="{FF2B5EF4-FFF2-40B4-BE49-F238E27FC236}">
                  <a16:creationId xmlns:a16="http://schemas.microsoft.com/office/drawing/2014/main" id="{93A12AA6-1692-4792-A9CE-BB62EEEA99E3}"/>
                </a:ext>
              </a:extLst>
            </p:cNvPr>
            <p:cNvSpPr/>
            <p:nvPr/>
          </p:nvSpPr>
          <p:spPr>
            <a:xfrm>
              <a:off x="3077414" y="404799"/>
              <a:ext cx="4910544" cy="6046910"/>
            </a:xfrm>
            <a:custGeom>
              <a:avLst/>
              <a:gdLst>
                <a:gd name="connsiteX0" fmla="*/ 194181 w 4910544"/>
                <a:gd name="connsiteY0" fmla="*/ 4824371 h 6046910"/>
                <a:gd name="connsiteX1" fmla="*/ 611762 w 4910544"/>
                <a:gd name="connsiteY1" fmla="*/ 4995793 h 6046910"/>
                <a:gd name="connsiteX2" fmla="*/ 614691 w 4910544"/>
                <a:gd name="connsiteY2" fmla="*/ 4995793 h 6046910"/>
                <a:gd name="connsiteX3" fmla="*/ 2669495 w 4910544"/>
                <a:gd name="connsiteY3" fmla="*/ 4985648 h 6046910"/>
                <a:gd name="connsiteX4" fmla="*/ 3557030 w 4910544"/>
                <a:gd name="connsiteY4" fmla="*/ 5976264 h 6046910"/>
                <a:gd name="connsiteX5" fmla="*/ 3704847 w 4910544"/>
                <a:gd name="connsiteY5" fmla="*/ 6040564 h 6046910"/>
                <a:gd name="connsiteX6" fmla="*/ 3765547 w 4910544"/>
                <a:gd name="connsiteY6" fmla="*/ 6040665 h 6046910"/>
                <a:gd name="connsiteX7" fmla="*/ 3931979 w 4910544"/>
                <a:gd name="connsiteY7" fmla="*/ 5968934 h 6046910"/>
                <a:gd name="connsiteX8" fmla="*/ 4910545 w 4910544"/>
                <a:gd name="connsiteY8" fmla="*/ 4499737 h 6046910"/>
                <a:gd name="connsiteX9" fmla="*/ 4910545 w 4910544"/>
                <a:gd name="connsiteY9" fmla="*/ 3754139 h 6046910"/>
                <a:gd name="connsiteX10" fmla="*/ 4870138 w 4910544"/>
                <a:gd name="connsiteY10" fmla="*/ 3686934 h 6046910"/>
                <a:gd name="connsiteX11" fmla="*/ 3832905 w 4910544"/>
                <a:gd name="connsiteY11" fmla="*/ 3135353 h 6046910"/>
                <a:gd name="connsiteX12" fmla="*/ 3822981 w 4910544"/>
                <a:gd name="connsiteY12" fmla="*/ 1395069 h 6046910"/>
                <a:gd name="connsiteX13" fmla="*/ 3822879 w 4910544"/>
                <a:gd name="connsiteY13" fmla="*/ 1373272 h 6046910"/>
                <a:gd name="connsiteX14" fmla="*/ 3800248 w 4910544"/>
                <a:gd name="connsiteY14" fmla="*/ 1319484 h 6046910"/>
                <a:gd name="connsiteX15" fmla="*/ 2487243 w 4910544"/>
                <a:gd name="connsiteY15" fmla="*/ 24530 h 6046910"/>
                <a:gd name="connsiteX16" fmla="*/ 2440826 w 4910544"/>
                <a:gd name="connsiteY16" fmla="*/ 2984 h 6046910"/>
                <a:gd name="connsiteX17" fmla="*/ 2413532 w 4910544"/>
                <a:gd name="connsiteY17" fmla="*/ 359 h 6046910"/>
                <a:gd name="connsiteX18" fmla="*/ 2405933 w 4910544"/>
                <a:gd name="connsiteY18" fmla="*/ 12 h 6046910"/>
                <a:gd name="connsiteX19" fmla="*/ 590619 w 4910544"/>
                <a:gd name="connsiteY19" fmla="*/ 8730 h 6046910"/>
                <a:gd name="connsiteX20" fmla="*/ 6 w 4910544"/>
                <a:gd name="connsiteY20" fmla="*/ 603701 h 6046910"/>
                <a:gd name="connsiteX21" fmla="*/ 18322 w 4910544"/>
                <a:gd name="connsiteY21" fmla="*/ 4406475 h 6046910"/>
                <a:gd name="connsiteX22" fmla="*/ 194181 w 4910544"/>
                <a:gd name="connsiteY22" fmla="*/ 4824371 h 6046910"/>
                <a:gd name="connsiteX23" fmla="*/ 4758103 w 4910544"/>
                <a:gd name="connsiteY23" fmla="*/ 4499737 h 6046910"/>
                <a:gd name="connsiteX24" fmla="*/ 3872359 w 4910544"/>
                <a:gd name="connsiteY24" fmla="*/ 5828909 h 6046910"/>
                <a:gd name="connsiteX25" fmla="*/ 3871813 w 4910544"/>
                <a:gd name="connsiteY25" fmla="*/ 5829162 h 6046910"/>
                <a:gd name="connsiteX26" fmla="*/ 3735470 w 4910544"/>
                <a:gd name="connsiteY26" fmla="*/ 5887909 h 6046910"/>
                <a:gd name="connsiteX27" fmla="*/ 3618136 w 4910544"/>
                <a:gd name="connsiteY27" fmla="*/ 5836885 h 6046910"/>
                <a:gd name="connsiteX28" fmla="*/ 2750449 w 4910544"/>
                <a:gd name="connsiteY28" fmla="*/ 4514852 h 6046910"/>
                <a:gd name="connsiteX29" fmla="*/ 2750449 w 4910544"/>
                <a:gd name="connsiteY29" fmla="*/ 3799165 h 6046910"/>
                <a:gd name="connsiteX30" fmla="*/ 3739587 w 4910544"/>
                <a:gd name="connsiteY30" fmla="*/ 3258184 h 6046910"/>
                <a:gd name="connsiteX31" fmla="*/ 4758103 w 4910544"/>
                <a:gd name="connsiteY31" fmla="*/ 3799761 h 6046910"/>
                <a:gd name="connsiteX32" fmla="*/ 3564718 w 4910544"/>
                <a:gd name="connsiteY32" fmla="*/ 1301148 h 6046910"/>
                <a:gd name="connsiteX33" fmla="*/ 2954061 w 4910544"/>
                <a:gd name="connsiteY33" fmla="*/ 1304077 h 6046910"/>
                <a:gd name="connsiteX34" fmla="*/ 2951926 w 4910544"/>
                <a:gd name="connsiteY34" fmla="*/ 1304077 h 6046910"/>
                <a:gd name="connsiteX35" fmla="*/ 2510966 w 4910544"/>
                <a:gd name="connsiteY35" fmla="*/ 866118 h 6046910"/>
                <a:gd name="connsiteX36" fmla="*/ 2508031 w 4910544"/>
                <a:gd name="connsiteY36" fmla="*/ 258913 h 6046910"/>
                <a:gd name="connsiteX37" fmla="*/ 280149 w 4910544"/>
                <a:gd name="connsiteY37" fmla="*/ 291207 h 6046910"/>
                <a:gd name="connsiteX38" fmla="*/ 591413 w 4910544"/>
                <a:gd name="connsiteY38" fmla="*/ 160791 h 6046910"/>
                <a:gd name="connsiteX39" fmla="*/ 2355005 w 4910544"/>
                <a:gd name="connsiteY39" fmla="*/ 152321 h 6046910"/>
                <a:gd name="connsiteX40" fmla="*/ 2358435 w 4910544"/>
                <a:gd name="connsiteY40" fmla="*/ 866861 h 6046910"/>
                <a:gd name="connsiteX41" fmla="*/ 2951875 w 4910544"/>
                <a:gd name="connsiteY41" fmla="*/ 1456238 h 6046910"/>
                <a:gd name="connsiteX42" fmla="*/ 2954760 w 4910544"/>
                <a:gd name="connsiteY42" fmla="*/ 1456238 h 6046910"/>
                <a:gd name="connsiteX43" fmla="*/ 3670844 w 4910544"/>
                <a:gd name="connsiteY43" fmla="*/ 1452814 h 6046910"/>
                <a:gd name="connsiteX44" fmla="*/ 3680323 w 4910544"/>
                <a:gd name="connsiteY44" fmla="*/ 3117068 h 6046910"/>
                <a:gd name="connsiteX45" fmla="*/ 2637537 w 4910544"/>
                <a:gd name="connsiteY45" fmla="*/ 3687378 h 6046910"/>
                <a:gd name="connsiteX46" fmla="*/ 2597931 w 4910544"/>
                <a:gd name="connsiteY46" fmla="*/ 3754088 h 6046910"/>
                <a:gd name="connsiteX47" fmla="*/ 2597931 w 4910544"/>
                <a:gd name="connsiteY47" fmla="*/ 4514890 h 6046910"/>
                <a:gd name="connsiteX48" fmla="*/ 2630485 w 4910544"/>
                <a:gd name="connsiteY48" fmla="*/ 4833729 h 6046910"/>
                <a:gd name="connsiteX49" fmla="*/ 613947 w 4910544"/>
                <a:gd name="connsiteY49" fmla="*/ 4843683 h 6046910"/>
                <a:gd name="connsiteX50" fmla="*/ 611762 w 4910544"/>
                <a:gd name="connsiteY50" fmla="*/ 4843683 h 6046910"/>
                <a:gd name="connsiteX51" fmla="*/ 170851 w 4910544"/>
                <a:gd name="connsiteY51" fmla="*/ 4405727 h 6046910"/>
                <a:gd name="connsiteX52" fmla="*/ 152486 w 4910544"/>
                <a:gd name="connsiteY52" fmla="*/ 603007 h 6046910"/>
                <a:gd name="connsiteX53" fmla="*/ 280149 w 4910544"/>
                <a:gd name="connsiteY53" fmla="*/ 291207 h 60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910544" h="6046910">
                  <a:moveTo>
                    <a:pt x="194181" y="4824371"/>
                  </a:moveTo>
                  <a:cubicBezTo>
                    <a:pt x="305065" y="4934523"/>
                    <a:pt x="455262" y="4996198"/>
                    <a:pt x="611762" y="4995793"/>
                  </a:cubicBezTo>
                  <a:lnTo>
                    <a:pt x="614691" y="4995793"/>
                  </a:lnTo>
                  <a:lnTo>
                    <a:pt x="2669495" y="4985648"/>
                  </a:lnTo>
                  <a:cubicBezTo>
                    <a:pt x="2807337" y="5428702"/>
                    <a:pt x="3131204" y="5790184"/>
                    <a:pt x="3557030" y="5976264"/>
                  </a:cubicBezTo>
                  <a:lnTo>
                    <a:pt x="3704847" y="6040564"/>
                  </a:lnTo>
                  <a:cubicBezTo>
                    <a:pt x="3724199" y="6048983"/>
                    <a:pt x="3746144" y="6049034"/>
                    <a:pt x="3765547" y="6040665"/>
                  </a:cubicBezTo>
                  <a:lnTo>
                    <a:pt x="3931979" y="5968934"/>
                  </a:lnTo>
                  <a:cubicBezTo>
                    <a:pt x="4524821" y="5720393"/>
                    <a:pt x="4910494" y="5141372"/>
                    <a:pt x="4910545" y="4499737"/>
                  </a:cubicBezTo>
                  <a:lnTo>
                    <a:pt x="4910545" y="3754139"/>
                  </a:lnTo>
                  <a:cubicBezTo>
                    <a:pt x="4910545" y="3726014"/>
                    <a:pt x="4895005" y="3700159"/>
                    <a:pt x="4870138" y="3686934"/>
                  </a:cubicBezTo>
                  <a:lnTo>
                    <a:pt x="3832905" y="3135353"/>
                  </a:lnTo>
                  <a:lnTo>
                    <a:pt x="3822981" y="1395069"/>
                  </a:lnTo>
                  <a:lnTo>
                    <a:pt x="3822879" y="1373272"/>
                  </a:lnTo>
                  <a:cubicBezTo>
                    <a:pt x="3822778" y="1353060"/>
                    <a:pt x="3814633" y="1333698"/>
                    <a:pt x="3800248" y="1319484"/>
                  </a:cubicBezTo>
                  <a:lnTo>
                    <a:pt x="2487243" y="24530"/>
                  </a:lnTo>
                  <a:cubicBezTo>
                    <a:pt x="2474727" y="12246"/>
                    <a:pt x="2458348" y="4619"/>
                    <a:pt x="2440826" y="2984"/>
                  </a:cubicBezTo>
                  <a:lnTo>
                    <a:pt x="2413532" y="359"/>
                  </a:lnTo>
                  <a:cubicBezTo>
                    <a:pt x="2411003" y="62"/>
                    <a:pt x="2408462" y="-37"/>
                    <a:pt x="2405933" y="12"/>
                  </a:cubicBezTo>
                  <a:lnTo>
                    <a:pt x="590619" y="8730"/>
                  </a:lnTo>
                  <a:cubicBezTo>
                    <a:pt x="262925" y="10315"/>
                    <a:pt x="-1483" y="276694"/>
                    <a:pt x="6" y="603701"/>
                  </a:cubicBezTo>
                  <a:lnTo>
                    <a:pt x="18322" y="4406475"/>
                  </a:lnTo>
                  <a:cubicBezTo>
                    <a:pt x="18669" y="4563581"/>
                    <a:pt x="82004" y="4714068"/>
                    <a:pt x="194181" y="4824371"/>
                  </a:cubicBezTo>
                  <a:close/>
                  <a:moveTo>
                    <a:pt x="4758103" y="4499737"/>
                  </a:moveTo>
                  <a:cubicBezTo>
                    <a:pt x="4757963" y="5080343"/>
                    <a:pt x="4408873" y="5604244"/>
                    <a:pt x="3872359" y="5828909"/>
                  </a:cubicBezTo>
                  <a:lnTo>
                    <a:pt x="3871813" y="5829162"/>
                  </a:lnTo>
                  <a:lnTo>
                    <a:pt x="3735470" y="5887909"/>
                  </a:lnTo>
                  <a:lnTo>
                    <a:pt x="3618136" y="5836885"/>
                  </a:lnTo>
                  <a:cubicBezTo>
                    <a:pt x="3091598" y="5607160"/>
                    <a:pt x="2751046" y="5088319"/>
                    <a:pt x="2750449" y="4514852"/>
                  </a:cubicBezTo>
                  <a:lnTo>
                    <a:pt x="2750449" y="3799165"/>
                  </a:lnTo>
                  <a:lnTo>
                    <a:pt x="3739587" y="3258184"/>
                  </a:lnTo>
                  <a:lnTo>
                    <a:pt x="4758103" y="3799761"/>
                  </a:lnTo>
                  <a:close/>
                  <a:moveTo>
                    <a:pt x="3564718" y="1301148"/>
                  </a:moveTo>
                  <a:lnTo>
                    <a:pt x="2954061" y="1304077"/>
                  </a:lnTo>
                  <a:lnTo>
                    <a:pt x="2951926" y="1304077"/>
                  </a:lnTo>
                  <a:cubicBezTo>
                    <a:pt x="2709305" y="1303773"/>
                    <a:pt x="2512402" y="1108177"/>
                    <a:pt x="2510966" y="866118"/>
                  </a:cubicBezTo>
                  <a:lnTo>
                    <a:pt x="2508031" y="258913"/>
                  </a:lnTo>
                  <a:close/>
                  <a:moveTo>
                    <a:pt x="280149" y="291207"/>
                  </a:moveTo>
                  <a:cubicBezTo>
                    <a:pt x="362295" y="207994"/>
                    <a:pt x="474372" y="161038"/>
                    <a:pt x="591413" y="160791"/>
                  </a:cubicBezTo>
                  <a:lnTo>
                    <a:pt x="2355005" y="152321"/>
                  </a:lnTo>
                  <a:lnTo>
                    <a:pt x="2358435" y="866861"/>
                  </a:lnTo>
                  <a:cubicBezTo>
                    <a:pt x="2360367" y="1192629"/>
                    <a:pt x="2625377" y="1455832"/>
                    <a:pt x="2951875" y="1456238"/>
                  </a:cubicBezTo>
                  <a:lnTo>
                    <a:pt x="2954760" y="1456238"/>
                  </a:lnTo>
                  <a:lnTo>
                    <a:pt x="3670844" y="1452814"/>
                  </a:lnTo>
                  <a:lnTo>
                    <a:pt x="3680323" y="3117068"/>
                  </a:lnTo>
                  <a:lnTo>
                    <a:pt x="2637537" y="3687378"/>
                  </a:lnTo>
                  <a:cubicBezTo>
                    <a:pt x="2613115" y="3700705"/>
                    <a:pt x="2597931" y="3726306"/>
                    <a:pt x="2597931" y="3754088"/>
                  </a:cubicBezTo>
                  <a:lnTo>
                    <a:pt x="2597931" y="4514890"/>
                  </a:lnTo>
                  <a:cubicBezTo>
                    <a:pt x="2597969" y="4621985"/>
                    <a:pt x="2608897" y="4728827"/>
                    <a:pt x="2630485" y="4833729"/>
                  </a:cubicBezTo>
                  <a:lnTo>
                    <a:pt x="613947" y="4843683"/>
                  </a:lnTo>
                  <a:lnTo>
                    <a:pt x="611762" y="4843683"/>
                  </a:lnTo>
                  <a:cubicBezTo>
                    <a:pt x="369046" y="4843632"/>
                    <a:pt x="171994" y="4647891"/>
                    <a:pt x="170851" y="4405727"/>
                  </a:cubicBezTo>
                  <a:lnTo>
                    <a:pt x="152486" y="603007"/>
                  </a:lnTo>
                  <a:cubicBezTo>
                    <a:pt x="151643" y="486213"/>
                    <a:pt x="197605" y="373925"/>
                    <a:pt x="280149" y="291207"/>
                  </a:cubicBezTo>
                  <a:close/>
                </a:path>
              </a:pathLst>
            </a:custGeom>
            <a:grpFill/>
            <a:ln w="12700" cap="flat">
              <a:solidFill>
                <a:schemeClr val="tx1"/>
              </a:solid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61569C41-8189-422C-8310-97B971E638BF}"/>
                </a:ext>
              </a:extLst>
            </p:cNvPr>
            <p:cNvSpPr/>
            <p:nvPr/>
          </p:nvSpPr>
          <p:spPr>
            <a:xfrm>
              <a:off x="4843299" y="3213641"/>
              <a:ext cx="411035" cy="152160"/>
            </a:xfrm>
            <a:custGeom>
              <a:avLst/>
              <a:gdLst>
                <a:gd name="connsiteX0" fmla="*/ 334795 w 411035"/>
                <a:gd name="connsiteY0" fmla="*/ 0 h 152160"/>
                <a:gd name="connsiteX1" fmla="*/ 76240 w 411035"/>
                <a:gd name="connsiteY1" fmla="*/ 0 h 152160"/>
                <a:gd name="connsiteX2" fmla="*/ 0 w 411035"/>
                <a:gd name="connsiteY2" fmla="*/ 76080 h 152160"/>
                <a:gd name="connsiteX3" fmla="*/ 76240 w 411035"/>
                <a:gd name="connsiteY3" fmla="*/ 152160 h 152160"/>
                <a:gd name="connsiteX4" fmla="*/ 334795 w 411035"/>
                <a:gd name="connsiteY4" fmla="*/ 152160 h 152160"/>
                <a:gd name="connsiteX5" fmla="*/ 411035 w 411035"/>
                <a:gd name="connsiteY5" fmla="*/ 76080 h 152160"/>
                <a:gd name="connsiteX6" fmla="*/ 334795 w 411035"/>
                <a:gd name="connsiteY6" fmla="*/ 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1035" h="152160">
                  <a:moveTo>
                    <a:pt x="334795" y="0"/>
                  </a:moveTo>
                  <a:lnTo>
                    <a:pt x="76240" y="0"/>
                  </a:lnTo>
                  <a:cubicBezTo>
                    <a:pt x="34105" y="0"/>
                    <a:pt x="0" y="34071"/>
                    <a:pt x="0" y="76080"/>
                  </a:cubicBezTo>
                  <a:cubicBezTo>
                    <a:pt x="0" y="118127"/>
                    <a:pt x="34105" y="152160"/>
                    <a:pt x="76240" y="152160"/>
                  </a:cubicBezTo>
                  <a:lnTo>
                    <a:pt x="334795" y="152160"/>
                  </a:lnTo>
                  <a:cubicBezTo>
                    <a:pt x="376880" y="152160"/>
                    <a:pt x="411035" y="118127"/>
                    <a:pt x="411035" y="76080"/>
                  </a:cubicBezTo>
                  <a:cubicBezTo>
                    <a:pt x="411035" y="34071"/>
                    <a:pt x="376880" y="0"/>
                    <a:pt x="334795" y="0"/>
                  </a:cubicBezTo>
                  <a:close/>
                </a:path>
              </a:pathLst>
            </a:custGeom>
            <a:grpFill/>
            <a:ln w="12700" cap="flat">
              <a:solidFill>
                <a:schemeClr val="tx1"/>
              </a:solid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1E9906B4-4814-4EBD-AA33-3DEABF485762}"/>
                </a:ext>
              </a:extLst>
            </p:cNvPr>
            <p:cNvSpPr/>
            <p:nvPr/>
          </p:nvSpPr>
          <p:spPr>
            <a:xfrm>
              <a:off x="3846571" y="2568443"/>
              <a:ext cx="2299110" cy="152160"/>
            </a:xfrm>
            <a:custGeom>
              <a:avLst/>
              <a:gdLst>
                <a:gd name="connsiteX0" fmla="*/ 76240 w 2299110"/>
                <a:gd name="connsiteY0" fmla="*/ 152160 h 152160"/>
                <a:gd name="connsiteX1" fmla="*/ 2222871 w 2299110"/>
                <a:gd name="connsiteY1" fmla="*/ 152160 h 152160"/>
                <a:gd name="connsiteX2" fmla="*/ 2299111 w 2299110"/>
                <a:gd name="connsiteY2" fmla="*/ 76080 h 152160"/>
                <a:gd name="connsiteX3" fmla="*/ 2222871 w 2299110"/>
                <a:gd name="connsiteY3" fmla="*/ 0 h 152160"/>
                <a:gd name="connsiteX4" fmla="*/ 76240 w 2299110"/>
                <a:gd name="connsiteY4" fmla="*/ 0 h 152160"/>
                <a:gd name="connsiteX5" fmla="*/ 0 w 2299110"/>
                <a:gd name="connsiteY5" fmla="*/ 76080 h 152160"/>
                <a:gd name="connsiteX6" fmla="*/ 76240 w 2299110"/>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110" h="152160">
                  <a:moveTo>
                    <a:pt x="76240" y="152160"/>
                  </a:moveTo>
                  <a:lnTo>
                    <a:pt x="2222871" y="152160"/>
                  </a:lnTo>
                  <a:cubicBezTo>
                    <a:pt x="2264968" y="152160"/>
                    <a:pt x="2299111" y="118077"/>
                    <a:pt x="2299111" y="76080"/>
                  </a:cubicBezTo>
                  <a:cubicBezTo>
                    <a:pt x="2299111" y="34071"/>
                    <a:pt x="2264968" y="0"/>
                    <a:pt x="2222871" y="0"/>
                  </a:cubicBezTo>
                  <a:lnTo>
                    <a:pt x="76240" y="0"/>
                  </a:lnTo>
                  <a:cubicBezTo>
                    <a:pt x="34149" y="0"/>
                    <a:pt x="0" y="34071"/>
                    <a:pt x="0" y="76080"/>
                  </a:cubicBezTo>
                  <a:cubicBezTo>
                    <a:pt x="0" y="11807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75EED0B5-ED61-4710-AA50-64250AE0F76D}"/>
                </a:ext>
              </a:extLst>
            </p:cNvPr>
            <p:cNvSpPr/>
            <p:nvPr/>
          </p:nvSpPr>
          <p:spPr>
            <a:xfrm>
              <a:off x="3846571" y="3213641"/>
              <a:ext cx="821617" cy="152160"/>
            </a:xfrm>
            <a:custGeom>
              <a:avLst/>
              <a:gdLst>
                <a:gd name="connsiteX0" fmla="*/ 76240 w 821617"/>
                <a:gd name="connsiteY0" fmla="*/ 152160 h 152160"/>
                <a:gd name="connsiteX1" fmla="*/ 745377 w 821617"/>
                <a:gd name="connsiteY1" fmla="*/ 152160 h 152160"/>
                <a:gd name="connsiteX2" fmla="*/ 821617 w 821617"/>
                <a:gd name="connsiteY2" fmla="*/ 76080 h 152160"/>
                <a:gd name="connsiteX3" fmla="*/ 745377 w 821617"/>
                <a:gd name="connsiteY3" fmla="*/ 0 h 152160"/>
                <a:gd name="connsiteX4" fmla="*/ 76240 w 821617"/>
                <a:gd name="connsiteY4" fmla="*/ 0 h 152160"/>
                <a:gd name="connsiteX5" fmla="*/ 0 w 821617"/>
                <a:gd name="connsiteY5" fmla="*/ 76080 h 152160"/>
                <a:gd name="connsiteX6" fmla="*/ 76240 w 821617"/>
                <a:gd name="connsiteY6" fmla="*/ 152160 h 15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1617" h="152160">
                  <a:moveTo>
                    <a:pt x="76240" y="152160"/>
                  </a:moveTo>
                  <a:lnTo>
                    <a:pt x="745377" y="152160"/>
                  </a:lnTo>
                  <a:cubicBezTo>
                    <a:pt x="787462" y="152160"/>
                    <a:pt x="821617" y="118127"/>
                    <a:pt x="821617" y="76080"/>
                  </a:cubicBezTo>
                  <a:cubicBezTo>
                    <a:pt x="821617" y="34071"/>
                    <a:pt x="787462" y="0"/>
                    <a:pt x="745377" y="0"/>
                  </a:cubicBezTo>
                  <a:lnTo>
                    <a:pt x="76240" y="0"/>
                  </a:lnTo>
                  <a:cubicBezTo>
                    <a:pt x="34149" y="0"/>
                    <a:pt x="0" y="34071"/>
                    <a:pt x="0" y="76080"/>
                  </a:cubicBezTo>
                  <a:cubicBezTo>
                    <a:pt x="0" y="118127"/>
                    <a:pt x="34149" y="152160"/>
                    <a:pt x="76240" y="152160"/>
                  </a:cubicBezTo>
                  <a:close/>
                </a:path>
              </a:pathLst>
            </a:custGeom>
            <a:grpFill/>
            <a:ln w="12700" cap="flat">
              <a:solidFill>
                <a:schemeClr val="tx1"/>
              </a:solid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5A378ACF-12A0-4D43-89FC-7CA95B4B181C}"/>
                </a:ext>
              </a:extLst>
            </p:cNvPr>
            <p:cNvSpPr/>
            <p:nvPr/>
          </p:nvSpPr>
          <p:spPr>
            <a:xfrm>
              <a:off x="6296291" y="4636201"/>
              <a:ext cx="1111041" cy="696101"/>
            </a:xfrm>
            <a:custGeom>
              <a:avLst/>
              <a:gdLst>
                <a:gd name="connsiteX0" fmla="*/ 134796 w 1111041"/>
                <a:gd name="connsiteY0" fmla="*/ 234010 h 696101"/>
                <a:gd name="connsiteX1" fmla="*/ 62622 w 1111041"/>
                <a:gd name="connsiteY1" fmla="*/ 207914 h 696101"/>
                <a:gd name="connsiteX2" fmla="*/ 4260 w 1111041"/>
                <a:gd name="connsiteY2" fmla="*/ 257633 h 696101"/>
                <a:gd name="connsiteX3" fmla="*/ 18847 w 1111041"/>
                <a:gd name="connsiteY3" fmla="*/ 332826 h 696101"/>
                <a:gd name="connsiteX4" fmla="*/ 306831 w 1111041"/>
                <a:gd name="connsiteY4" fmla="*/ 669392 h 696101"/>
                <a:gd name="connsiteX5" fmla="*/ 412907 w 1111041"/>
                <a:gd name="connsiteY5" fmla="*/ 679054 h 696101"/>
                <a:gd name="connsiteX6" fmla="*/ 1083730 w 1111041"/>
                <a:gd name="connsiteY6" fmla="*/ 134459 h 696101"/>
                <a:gd name="connsiteX7" fmla="*/ 1093946 w 1111041"/>
                <a:gd name="connsiteY7" fmla="*/ 28061 h 696101"/>
                <a:gd name="connsiteX8" fmla="*/ 987489 w 1111041"/>
                <a:gd name="connsiteY8" fmla="*/ 16421 h 696101"/>
                <a:gd name="connsiteX9" fmla="*/ 374431 w 1111041"/>
                <a:gd name="connsiteY9" fmla="*/ 514112 h 6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41" h="696101">
                  <a:moveTo>
                    <a:pt x="134796" y="234010"/>
                  </a:moveTo>
                  <a:cubicBezTo>
                    <a:pt x="117172" y="213012"/>
                    <a:pt x="89624" y="203007"/>
                    <a:pt x="62622" y="207914"/>
                  </a:cubicBezTo>
                  <a:cubicBezTo>
                    <a:pt x="35620" y="212809"/>
                    <a:pt x="13333" y="231778"/>
                    <a:pt x="4260" y="257633"/>
                  </a:cubicBezTo>
                  <a:cubicBezTo>
                    <a:pt x="-4774" y="283488"/>
                    <a:pt x="779" y="312221"/>
                    <a:pt x="18847" y="332826"/>
                  </a:cubicBezTo>
                  <a:lnTo>
                    <a:pt x="306831" y="669392"/>
                  </a:lnTo>
                  <a:cubicBezTo>
                    <a:pt x="333732" y="700851"/>
                    <a:pt x="380784" y="705099"/>
                    <a:pt x="412907" y="679054"/>
                  </a:cubicBezTo>
                  <a:lnTo>
                    <a:pt x="1083730" y="134459"/>
                  </a:lnTo>
                  <a:cubicBezTo>
                    <a:pt x="1115687" y="107755"/>
                    <a:pt x="1120262" y="60357"/>
                    <a:pt x="1093946" y="28061"/>
                  </a:cubicBezTo>
                  <a:cubicBezTo>
                    <a:pt x="1067643" y="-4235"/>
                    <a:pt x="1020197" y="-9383"/>
                    <a:pt x="987489" y="16421"/>
                  </a:cubicBezTo>
                  <a:lnTo>
                    <a:pt x="374431" y="514112"/>
                  </a:lnTo>
                  <a:close/>
                </a:path>
              </a:pathLst>
            </a:custGeom>
            <a:grpFill/>
            <a:ln w="12700" cap="flat">
              <a:solidFill>
                <a:schemeClr val="tx1"/>
              </a:solidFill>
              <a:prstDash val="solid"/>
              <a:miter/>
            </a:ln>
          </p:spPr>
          <p:txBody>
            <a:bodyPr rtlCol="0" anchor="ctr"/>
            <a:lstStyle/>
            <a:p>
              <a:endParaRPr lang="pt-BR"/>
            </a:p>
          </p:txBody>
        </p:sp>
      </p:grpSp>
      <p:sp>
        <p:nvSpPr>
          <p:cNvPr id="17" name="Título 1">
            <a:extLst>
              <a:ext uri="{FF2B5EF4-FFF2-40B4-BE49-F238E27FC236}">
                <a16:creationId xmlns:a16="http://schemas.microsoft.com/office/drawing/2014/main" id="{C211B4A8-DEE9-4F71-8E7E-27E618C11BAF}"/>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regulatórios </a:t>
            </a:r>
          </a:p>
        </p:txBody>
      </p:sp>
      <p:sp>
        <p:nvSpPr>
          <p:cNvPr id="18" name="Retângulo: Cantos Arredondados 17">
            <a:extLst>
              <a:ext uri="{FF2B5EF4-FFF2-40B4-BE49-F238E27FC236}">
                <a16:creationId xmlns:a16="http://schemas.microsoft.com/office/drawing/2014/main" id="{0302A4C9-3A12-4956-B552-1F02392F62FF}"/>
              </a:ext>
            </a:extLst>
          </p:cNvPr>
          <p:cNvSpPr/>
          <p:nvPr/>
        </p:nvSpPr>
        <p:spPr>
          <a:xfrm>
            <a:off x="5653424" y="2156807"/>
            <a:ext cx="5791201" cy="4290319"/>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sz="2000"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sz="2000"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2000" b="1" dirty="0">
                <a:solidFill>
                  <a:schemeClr val="tx1"/>
                </a:solidFill>
                <a:latin typeface="Arial" panose="020B0604020202020204" pitchFamily="34" charset="0"/>
                <a:cs typeface="Arial" panose="020B0604020202020204" pitchFamily="34" charset="0"/>
              </a:rPr>
              <a:t>Oportunidade</a:t>
            </a:r>
            <a:endParaRPr lang="pt-BR" sz="1600" b="1" dirty="0">
              <a:solidFill>
                <a:schemeClr val="tx1"/>
              </a:solidFill>
              <a:latin typeface="Arial" panose="020B0604020202020204" pitchFamily="34" charset="0"/>
              <a:cs typeface="Arial" panose="020B0604020202020204" pitchFamily="34" charset="0"/>
            </a:endParaRPr>
          </a:p>
          <a:p>
            <a:pPr marL="285750" indent="-285750">
              <a:lnSpc>
                <a:spcPct val="150000"/>
              </a:lnSpc>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Credenciamento da </a:t>
            </a:r>
            <a:r>
              <a:rPr lang="pt-BR" sz="1600" dirty="0" err="1">
                <a:solidFill>
                  <a:schemeClr val="tx1"/>
                </a:solidFill>
                <a:latin typeface="Arial" panose="020B0604020202020204" pitchFamily="34" charset="0"/>
                <a:cs typeface="Arial" panose="020B0604020202020204" pitchFamily="34" charset="0"/>
              </a:rPr>
              <a:t>UnDF</a:t>
            </a:r>
            <a:r>
              <a:rPr lang="pt-BR" sz="1600" dirty="0">
                <a:solidFill>
                  <a:schemeClr val="tx1"/>
                </a:solidFill>
                <a:latin typeface="Arial" panose="020B0604020202020204" pitchFamily="34" charset="0"/>
                <a:cs typeface="Arial" panose="020B0604020202020204" pitchFamily="34" charset="0"/>
              </a:rPr>
              <a:t> pela via de Transformação de Organização Acadêmica da ESCS </a:t>
            </a:r>
          </a:p>
          <a:p>
            <a:pPr>
              <a:lnSpc>
                <a:spcPct val="150000"/>
              </a:lnSpc>
              <a:spcAft>
                <a:spcPts val="600"/>
              </a:spcAft>
              <a:tabLst>
                <a:tab pos="533400" algn="l"/>
              </a:tabLst>
            </a:pPr>
            <a:r>
              <a:rPr lang="pt-BR" sz="2000" b="1" dirty="0">
                <a:solidFill>
                  <a:schemeClr val="tx1"/>
                </a:solidFill>
                <a:latin typeface="Arial" panose="020B0604020202020204" pitchFamily="34" charset="0"/>
                <a:cs typeface="Arial" panose="020B0604020202020204" pitchFamily="34" charset="0"/>
              </a:rPr>
              <a:t>Instrumento de Recredenciamento Institucional</a:t>
            </a: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20" name="Retângulo: Cantos Arredondados 19">
            <a:extLst>
              <a:ext uri="{FF2B5EF4-FFF2-40B4-BE49-F238E27FC236}">
                <a16:creationId xmlns:a16="http://schemas.microsoft.com/office/drawing/2014/main" id="{FBF6C651-D99C-4B8B-99F6-E62E1A0E31FF}"/>
              </a:ext>
            </a:extLst>
          </p:cNvPr>
          <p:cNvSpPr/>
          <p:nvPr/>
        </p:nvSpPr>
        <p:spPr>
          <a:xfrm>
            <a:off x="1719720" y="2156807"/>
            <a:ext cx="3581400" cy="4290319"/>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sz="2000"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sz="2000"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2000" b="1" dirty="0">
                <a:solidFill>
                  <a:schemeClr val="tx1"/>
                </a:solidFill>
                <a:latin typeface="Arial" panose="020B0604020202020204" pitchFamily="34" charset="0"/>
                <a:cs typeface="Arial" panose="020B0604020202020204" pitchFamily="34" charset="0"/>
              </a:rPr>
              <a:t>Desafios </a:t>
            </a:r>
            <a:endParaRPr lang="pt-BR" sz="1600" b="1" dirty="0">
              <a:solidFill>
                <a:schemeClr val="tx1"/>
              </a:solidFill>
              <a:latin typeface="Arial" panose="020B0604020202020204" pitchFamily="34" charset="0"/>
              <a:cs typeface="Arial" panose="020B0604020202020204" pitchFamily="34" charset="0"/>
            </a:endParaRPr>
          </a:p>
          <a:p>
            <a:pPr marL="285750" indent="-285750">
              <a:lnSpc>
                <a:spcPct val="150000"/>
              </a:lnSpc>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4 mestrados e 2 doutorados</a:t>
            </a:r>
          </a:p>
          <a:p>
            <a:pPr marL="285750" indent="-285750">
              <a:lnSpc>
                <a:spcPct val="150000"/>
              </a:lnSpc>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33% Docentes Mestres e Doutores </a:t>
            </a:r>
          </a:p>
          <a:p>
            <a:pPr marL="285750" indent="-285750">
              <a:lnSpc>
                <a:spcPct val="150000"/>
              </a:lnSpc>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33% Docentes TI</a:t>
            </a:r>
          </a:p>
        </p:txBody>
      </p:sp>
      <p:sp>
        <p:nvSpPr>
          <p:cNvPr id="19" name="Retângulo: Cantos Arredondados 18">
            <a:extLst>
              <a:ext uri="{FF2B5EF4-FFF2-40B4-BE49-F238E27FC236}">
                <a16:creationId xmlns:a16="http://schemas.microsoft.com/office/drawing/2014/main" id="{760B17E8-E893-419B-BE91-BADF9E1510D3}"/>
              </a:ext>
            </a:extLst>
          </p:cNvPr>
          <p:cNvSpPr/>
          <p:nvPr/>
        </p:nvSpPr>
        <p:spPr>
          <a:xfrm>
            <a:off x="3569786" y="1404985"/>
            <a:ext cx="4004804"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rgbClr val="FFFFFF"/>
                </a:solidFill>
                <a:latin typeface="Arial" panose="020B0604020202020204" pitchFamily="34" charset="0"/>
                <a:cs typeface="Arial" panose="020B0604020202020204" pitchFamily="34" charset="0"/>
              </a:rPr>
              <a:t>Apontamentos</a:t>
            </a:r>
          </a:p>
        </p:txBody>
      </p:sp>
      <p:grpSp>
        <p:nvGrpSpPr>
          <p:cNvPr id="26" name="Gráfico 24">
            <a:extLst>
              <a:ext uri="{FF2B5EF4-FFF2-40B4-BE49-F238E27FC236}">
                <a16:creationId xmlns:a16="http://schemas.microsoft.com/office/drawing/2014/main" id="{7A554B5C-60E2-4061-AD72-C9814AFBB5A1}"/>
              </a:ext>
            </a:extLst>
          </p:cNvPr>
          <p:cNvGrpSpPr/>
          <p:nvPr/>
        </p:nvGrpSpPr>
        <p:grpSpPr>
          <a:xfrm>
            <a:off x="6073759" y="2676393"/>
            <a:ext cx="1039172" cy="1039172"/>
            <a:chOff x="6073759" y="2676393"/>
            <a:chExt cx="1039172" cy="1039172"/>
          </a:xfrm>
          <a:solidFill>
            <a:schemeClr val="tx1">
              <a:lumMod val="60000"/>
              <a:lumOff val="40000"/>
            </a:schemeClr>
          </a:solidFill>
        </p:grpSpPr>
        <p:sp>
          <p:nvSpPr>
            <p:cNvPr id="27" name="Forma Livre: Forma 26">
              <a:extLst>
                <a:ext uri="{FF2B5EF4-FFF2-40B4-BE49-F238E27FC236}">
                  <a16:creationId xmlns:a16="http://schemas.microsoft.com/office/drawing/2014/main" id="{A8D34855-A030-45B0-8F93-BC437808B94C}"/>
                </a:ext>
              </a:extLst>
            </p:cNvPr>
            <p:cNvSpPr/>
            <p:nvPr/>
          </p:nvSpPr>
          <p:spPr>
            <a:xfrm>
              <a:off x="6486789" y="2980837"/>
              <a:ext cx="213111" cy="213111"/>
            </a:xfrm>
            <a:custGeom>
              <a:avLst/>
              <a:gdLst>
                <a:gd name="connsiteX0" fmla="*/ 213111 w 213111"/>
                <a:gd name="connsiteY0" fmla="*/ 106556 h 213111"/>
                <a:gd name="connsiteX1" fmla="*/ 106556 w 213111"/>
                <a:gd name="connsiteY1" fmla="*/ 0 h 213111"/>
                <a:gd name="connsiteX2" fmla="*/ 0 w 213111"/>
                <a:gd name="connsiteY2" fmla="*/ 106556 h 213111"/>
                <a:gd name="connsiteX3" fmla="*/ 106556 w 213111"/>
                <a:gd name="connsiteY3" fmla="*/ 213111 h 213111"/>
                <a:gd name="connsiteX4" fmla="*/ 213111 w 213111"/>
                <a:gd name="connsiteY4" fmla="*/ 106556 h 213111"/>
                <a:gd name="connsiteX5" fmla="*/ 30444 w 213111"/>
                <a:gd name="connsiteY5" fmla="*/ 106556 h 213111"/>
                <a:gd name="connsiteX6" fmla="*/ 106556 w 213111"/>
                <a:gd name="connsiteY6" fmla="*/ 30444 h 213111"/>
                <a:gd name="connsiteX7" fmla="*/ 182667 w 213111"/>
                <a:gd name="connsiteY7" fmla="*/ 106556 h 213111"/>
                <a:gd name="connsiteX8" fmla="*/ 106556 w 213111"/>
                <a:gd name="connsiteY8" fmla="*/ 182667 h 213111"/>
                <a:gd name="connsiteX9" fmla="*/ 30444 w 213111"/>
                <a:gd name="connsiteY9" fmla="*/ 106556 h 21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11" h="213111">
                  <a:moveTo>
                    <a:pt x="213111" y="106556"/>
                  </a:moveTo>
                  <a:cubicBezTo>
                    <a:pt x="213111" y="47800"/>
                    <a:pt x="165310" y="0"/>
                    <a:pt x="106556" y="0"/>
                  </a:cubicBezTo>
                  <a:cubicBezTo>
                    <a:pt x="47802" y="0"/>
                    <a:pt x="0" y="47800"/>
                    <a:pt x="0" y="106556"/>
                  </a:cubicBezTo>
                  <a:cubicBezTo>
                    <a:pt x="0" y="165312"/>
                    <a:pt x="47802" y="213111"/>
                    <a:pt x="106556" y="213111"/>
                  </a:cubicBezTo>
                  <a:cubicBezTo>
                    <a:pt x="165310" y="213111"/>
                    <a:pt x="213111" y="165312"/>
                    <a:pt x="213111" y="106556"/>
                  </a:cubicBezTo>
                  <a:close/>
                  <a:moveTo>
                    <a:pt x="30444" y="106556"/>
                  </a:moveTo>
                  <a:cubicBezTo>
                    <a:pt x="30444" y="64587"/>
                    <a:pt x="64587" y="30444"/>
                    <a:pt x="106556" y="30444"/>
                  </a:cubicBezTo>
                  <a:cubicBezTo>
                    <a:pt x="148524" y="30444"/>
                    <a:pt x="182667" y="64587"/>
                    <a:pt x="182667" y="106556"/>
                  </a:cubicBezTo>
                  <a:cubicBezTo>
                    <a:pt x="182667" y="148524"/>
                    <a:pt x="148524" y="182667"/>
                    <a:pt x="106556" y="182667"/>
                  </a:cubicBezTo>
                  <a:cubicBezTo>
                    <a:pt x="64587" y="182667"/>
                    <a:pt x="30444" y="148524"/>
                    <a:pt x="30444" y="106556"/>
                  </a:cubicBezTo>
                  <a:close/>
                </a:path>
              </a:pathLst>
            </a:custGeom>
            <a:grpFill/>
            <a:ln w="2028" cap="flat">
              <a:noFill/>
              <a:prstDash val="solid"/>
              <a:miter/>
            </a:ln>
          </p:spPr>
          <p:txBody>
            <a:bodyPr rtlCol="0" anchor="ctr"/>
            <a:lstStyle/>
            <a:p>
              <a:endParaRPr lang="pt-BR"/>
            </a:p>
          </p:txBody>
        </p:sp>
        <p:sp>
          <p:nvSpPr>
            <p:cNvPr id="28" name="Forma Livre: Forma 27">
              <a:extLst>
                <a:ext uri="{FF2B5EF4-FFF2-40B4-BE49-F238E27FC236}">
                  <a16:creationId xmlns:a16="http://schemas.microsoft.com/office/drawing/2014/main" id="{95D70C5E-24C5-4469-AD95-C7BC60054AA3}"/>
                </a:ext>
              </a:extLst>
            </p:cNvPr>
            <p:cNvSpPr/>
            <p:nvPr/>
          </p:nvSpPr>
          <p:spPr>
            <a:xfrm>
              <a:off x="6410671" y="3224393"/>
              <a:ext cx="365348" cy="186726"/>
            </a:xfrm>
            <a:custGeom>
              <a:avLst/>
              <a:gdLst>
                <a:gd name="connsiteX0" fmla="*/ 0 w 365348"/>
                <a:gd name="connsiteY0" fmla="*/ 76111 h 186726"/>
                <a:gd name="connsiteX1" fmla="*/ 0 w 365348"/>
                <a:gd name="connsiteY1" fmla="*/ 80812 h 186726"/>
                <a:gd name="connsiteX2" fmla="*/ 2480 w 365348"/>
                <a:gd name="connsiteY2" fmla="*/ 89142 h 186726"/>
                <a:gd name="connsiteX3" fmla="*/ 182673 w 365348"/>
                <a:gd name="connsiteY3" fmla="*/ 186726 h 186726"/>
                <a:gd name="connsiteX4" fmla="*/ 362868 w 365348"/>
                <a:gd name="connsiteY4" fmla="*/ 89142 h 186726"/>
                <a:gd name="connsiteX5" fmla="*/ 365348 w 365348"/>
                <a:gd name="connsiteY5" fmla="*/ 80812 h 186726"/>
                <a:gd name="connsiteX6" fmla="*/ 365348 w 365348"/>
                <a:gd name="connsiteY6" fmla="*/ 76111 h 186726"/>
                <a:gd name="connsiteX7" fmla="*/ 289237 w 365348"/>
                <a:gd name="connsiteY7" fmla="*/ 0 h 186726"/>
                <a:gd name="connsiteX8" fmla="*/ 76111 w 365348"/>
                <a:gd name="connsiteY8" fmla="*/ 0 h 186726"/>
                <a:gd name="connsiteX9" fmla="*/ 0 w 365348"/>
                <a:gd name="connsiteY9" fmla="*/ 76111 h 186726"/>
                <a:gd name="connsiteX10" fmla="*/ 334904 w 365348"/>
                <a:gd name="connsiteY10" fmla="*/ 76111 h 186726"/>
                <a:gd name="connsiteX11" fmla="*/ 182673 w 365348"/>
                <a:gd name="connsiteY11" fmla="*/ 156282 h 186726"/>
                <a:gd name="connsiteX12" fmla="*/ 30442 w 365348"/>
                <a:gd name="connsiteY12" fmla="*/ 76182 h 186726"/>
                <a:gd name="connsiteX13" fmla="*/ 76109 w 365348"/>
                <a:gd name="connsiteY13" fmla="*/ 30444 h 186726"/>
                <a:gd name="connsiteX14" fmla="*/ 289237 w 365348"/>
                <a:gd name="connsiteY14" fmla="*/ 30444 h 186726"/>
                <a:gd name="connsiteX15" fmla="*/ 334904 w 365348"/>
                <a:gd name="connsiteY15" fmla="*/ 76111 h 1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348" h="186726">
                  <a:moveTo>
                    <a:pt x="0" y="76111"/>
                  </a:moveTo>
                  <a:lnTo>
                    <a:pt x="0" y="80812"/>
                  </a:lnTo>
                  <a:cubicBezTo>
                    <a:pt x="0" y="83771"/>
                    <a:pt x="863" y="86663"/>
                    <a:pt x="2480" y="89142"/>
                  </a:cubicBezTo>
                  <a:cubicBezTo>
                    <a:pt x="42417" y="150246"/>
                    <a:pt x="109779" y="186726"/>
                    <a:pt x="182673" y="186726"/>
                  </a:cubicBezTo>
                  <a:cubicBezTo>
                    <a:pt x="255567" y="186726"/>
                    <a:pt x="322929" y="150246"/>
                    <a:pt x="362868" y="89142"/>
                  </a:cubicBezTo>
                  <a:cubicBezTo>
                    <a:pt x="364486" y="86665"/>
                    <a:pt x="365348" y="83771"/>
                    <a:pt x="365348" y="80812"/>
                  </a:cubicBezTo>
                  <a:lnTo>
                    <a:pt x="365348" y="76111"/>
                  </a:lnTo>
                  <a:cubicBezTo>
                    <a:pt x="365348" y="34142"/>
                    <a:pt x="331206" y="0"/>
                    <a:pt x="289237" y="0"/>
                  </a:cubicBezTo>
                  <a:lnTo>
                    <a:pt x="76111" y="0"/>
                  </a:lnTo>
                  <a:cubicBezTo>
                    <a:pt x="34142" y="0"/>
                    <a:pt x="0" y="34145"/>
                    <a:pt x="0" y="76111"/>
                  </a:cubicBezTo>
                  <a:close/>
                  <a:moveTo>
                    <a:pt x="334904" y="76111"/>
                  </a:moveTo>
                  <a:cubicBezTo>
                    <a:pt x="300343" y="126424"/>
                    <a:pt x="243767" y="156282"/>
                    <a:pt x="182673" y="156282"/>
                  </a:cubicBezTo>
                  <a:cubicBezTo>
                    <a:pt x="121579" y="156282"/>
                    <a:pt x="65003" y="126424"/>
                    <a:pt x="30442" y="76182"/>
                  </a:cubicBezTo>
                  <a:cubicBezTo>
                    <a:pt x="30442" y="50930"/>
                    <a:pt x="50930" y="30444"/>
                    <a:pt x="76109" y="30444"/>
                  </a:cubicBezTo>
                  <a:lnTo>
                    <a:pt x="289237" y="30444"/>
                  </a:lnTo>
                  <a:cubicBezTo>
                    <a:pt x="314419" y="30444"/>
                    <a:pt x="334904" y="50932"/>
                    <a:pt x="334904" y="76111"/>
                  </a:cubicBezTo>
                  <a:close/>
                </a:path>
              </a:pathLst>
            </a:custGeom>
            <a:grpFill/>
            <a:ln w="2028" cap="flat">
              <a:noFill/>
              <a:prstDash val="solid"/>
              <a:miter/>
            </a:ln>
          </p:spPr>
          <p:txBody>
            <a:bodyPr rtlCol="0" anchor="ctr"/>
            <a:lstStyle/>
            <a:p>
              <a:endParaRPr lang="pt-BR"/>
            </a:p>
          </p:txBody>
        </p:sp>
        <p:sp>
          <p:nvSpPr>
            <p:cNvPr id="29" name="Forma Livre: Forma 28">
              <a:extLst>
                <a:ext uri="{FF2B5EF4-FFF2-40B4-BE49-F238E27FC236}">
                  <a16:creationId xmlns:a16="http://schemas.microsoft.com/office/drawing/2014/main" id="{D8559AC5-7649-460A-B69A-90790A15324B}"/>
                </a:ext>
              </a:extLst>
            </p:cNvPr>
            <p:cNvSpPr/>
            <p:nvPr/>
          </p:nvSpPr>
          <p:spPr>
            <a:xfrm>
              <a:off x="6073759" y="2676393"/>
              <a:ext cx="1039172" cy="1039172"/>
            </a:xfrm>
            <a:custGeom>
              <a:avLst/>
              <a:gdLst>
                <a:gd name="connsiteX0" fmla="*/ 1025799 w 1039172"/>
                <a:gd name="connsiteY0" fmla="*/ 487297 h 1039172"/>
                <a:gd name="connsiteX1" fmla="*/ 961066 w 1039172"/>
                <a:gd name="connsiteY1" fmla="*/ 422563 h 1039172"/>
                <a:gd name="connsiteX2" fmla="*/ 928774 w 1039172"/>
                <a:gd name="connsiteY2" fmla="*/ 409188 h 1039172"/>
                <a:gd name="connsiteX3" fmla="*/ 896483 w 1039172"/>
                <a:gd name="connsiteY3" fmla="*/ 422563 h 1039172"/>
                <a:gd name="connsiteX4" fmla="*/ 887276 w 1039172"/>
                <a:gd name="connsiteY4" fmla="*/ 473919 h 1039172"/>
                <a:gd name="connsiteX5" fmla="*/ 853416 w 1039172"/>
                <a:gd name="connsiteY5" fmla="*/ 473919 h 1039172"/>
                <a:gd name="connsiteX6" fmla="*/ 787928 w 1039172"/>
                <a:gd name="connsiteY6" fmla="*/ 315827 h 1039172"/>
                <a:gd name="connsiteX7" fmla="*/ 811871 w 1039172"/>
                <a:gd name="connsiteY7" fmla="*/ 291884 h 1039172"/>
                <a:gd name="connsiteX8" fmla="*/ 854699 w 1039172"/>
                <a:gd name="connsiteY8" fmla="*/ 321687 h 1039172"/>
                <a:gd name="connsiteX9" fmla="*/ 900365 w 1039172"/>
                <a:gd name="connsiteY9" fmla="*/ 276020 h 1039172"/>
                <a:gd name="connsiteX10" fmla="*/ 900365 w 1039172"/>
                <a:gd name="connsiteY10" fmla="*/ 184475 h 1039172"/>
                <a:gd name="connsiteX11" fmla="*/ 854699 w 1039172"/>
                <a:gd name="connsiteY11" fmla="*/ 138809 h 1039172"/>
                <a:gd name="connsiteX12" fmla="*/ 763154 w 1039172"/>
                <a:gd name="connsiteY12" fmla="*/ 138809 h 1039172"/>
                <a:gd name="connsiteX13" fmla="*/ 717489 w 1039172"/>
                <a:gd name="connsiteY13" fmla="*/ 184475 h 1039172"/>
                <a:gd name="connsiteX14" fmla="*/ 747293 w 1039172"/>
                <a:gd name="connsiteY14" fmla="*/ 227301 h 1039172"/>
                <a:gd name="connsiteX15" fmla="*/ 723349 w 1039172"/>
                <a:gd name="connsiteY15" fmla="*/ 251244 h 1039172"/>
                <a:gd name="connsiteX16" fmla="*/ 565255 w 1039172"/>
                <a:gd name="connsiteY16" fmla="*/ 185758 h 1039172"/>
                <a:gd name="connsiteX17" fmla="*/ 565255 w 1039172"/>
                <a:gd name="connsiteY17" fmla="*/ 151924 h 1039172"/>
                <a:gd name="connsiteX18" fmla="*/ 584321 w 1039172"/>
                <a:gd name="connsiteY18" fmla="*/ 156069 h 1039172"/>
                <a:gd name="connsiteX19" fmla="*/ 616613 w 1039172"/>
                <a:gd name="connsiteY19" fmla="*/ 142693 h 1039172"/>
                <a:gd name="connsiteX20" fmla="*/ 616613 w 1039172"/>
                <a:gd name="connsiteY20" fmla="*/ 78112 h 1039172"/>
                <a:gd name="connsiteX21" fmla="*/ 551880 w 1039172"/>
                <a:gd name="connsiteY21" fmla="*/ 13375 h 1039172"/>
                <a:gd name="connsiteX22" fmla="*/ 519586 w 1039172"/>
                <a:gd name="connsiteY22" fmla="*/ 0 h 1039172"/>
                <a:gd name="connsiteX23" fmla="*/ 487295 w 1039172"/>
                <a:gd name="connsiteY23" fmla="*/ 13375 h 1039172"/>
                <a:gd name="connsiteX24" fmla="*/ 422561 w 1039172"/>
                <a:gd name="connsiteY24" fmla="*/ 78108 h 1039172"/>
                <a:gd name="connsiteX25" fmla="*/ 422561 w 1039172"/>
                <a:gd name="connsiteY25" fmla="*/ 142689 h 1039172"/>
                <a:gd name="connsiteX26" fmla="*/ 454853 w 1039172"/>
                <a:gd name="connsiteY26" fmla="*/ 156065 h 1039172"/>
                <a:gd name="connsiteX27" fmla="*/ 473919 w 1039172"/>
                <a:gd name="connsiteY27" fmla="*/ 151920 h 1039172"/>
                <a:gd name="connsiteX28" fmla="*/ 473919 w 1039172"/>
                <a:gd name="connsiteY28" fmla="*/ 185756 h 1039172"/>
                <a:gd name="connsiteX29" fmla="*/ 315825 w 1039172"/>
                <a:gd name="connsiteY29" fmla="*/ 251242 h 1039172"/>
                <a:gd name="connsiteX30" fmla="*/ 291882 w 1039172"/>
                <a:gd name="connsiteY30" fmla="*/ 227299 h 1039172"/>
                <a:gd name="connsiteX31" fmla="*/ 321685 w 1039172"/>
                <a:gd name="connsiteY31" fmla="*/ 184473 h 1039172"/>
                <a:gd name="connsiteX32" fmla="*/ 276020 w 1039172"/>
                <a:gd name="connsiteY32" fmla="*/ 138807 h 1039172"/>
                <a:gd name="connsiteX33" fmla="*/ 184475 w 1039172"/>
                <a:gd name="connsiteY33" fmla="*/ 138807 h 1039172"/>
                <a:gd name="connsiteX34" fmla="*/ 138809 w 1039172"/>
                <a:gd name="connsiteY34" fmla="*/ 184473 h 1039172"/>
                <a:gd name="connsiteX35" fmla="*/ 138809 w 1039172"/>
                <a:gd name="connsiteY35" fmla="*/ 276018 h 1039172"/>
                <a:gd name="connsiteX36" fmla="*/ 184475 w 1039172"/>
                <a:gd name="connsiteY36" fmla="*/ 321685 h 1039172"/>
                <a:gd name="connsiteX37" fmla="*/ 227303 w 1039172"/>
                <a:gd name="connsiteY37" fmla="*/ 291882 h 1039172"/>
                <a:gd name="connsiteX38" fmla="*/ 251246 w 1039172"/>
                <a:gd name="connsiteY38" fmla="*/ 315825 h 1039172"/>
                <a:gd name="connsiteX39" fmla="*/ 185758 w 1039172"/>
                <a:gd name="connsiteY39" fmla="*/ 473917 h 1039172"/>
                <a:gd name="connsiteX40" fmla="*/ 151898 w 1039172"/>
                <a:gd name="connsiteY40" fmla="*/ 473917 h 1039172"/>
                <a:gd name="connsiteX41" fmla="*/ 142691 w 1039172"/>
                <a:gd name="connsiteY41" fmla="*/ 422561 h 1039172"/>
                <a:gd name="connsiteX42" fmla="*/ 110400 w 1039172"/>
                <a:gd name="connsiteY42" fmla="*/ 409186 h 1039172"/>
                <a:gd name="connsiteX43" fmla="*/ 78108 w 1039172"/>
                <a:gd name="connsiteY43" fmla="*/ 422561 h 1039172"/>
                <a:gd name="connsiteX44" fmla="*/ 13377 w 1039172"/>
                <a:gd name="connsiteY44" fmla="*/ 487295 h 1039172"/>
                <a:gd name="connsiteX45" fmla="*/ 0 w 1039172"/>
                <a:gd name="connsiteY45" fmla="*/ 519586 h 1039172"/>
                <a:gd name="connsiteX46" fmla="*/ 13375 w 1039172"/>
                <a:gd name="connsiteY46" fmla="*/ 551877 h 1039172"/>
                <a:gd name="connsiteX47" fmla="*/ 78108 w 1039172"/>
                <a:gd name="connsiteY47" fmla="*/ 616611 h 1039172"/>
                <a:gd name="connsiteX48" fmla="*/ 110400 w 1039172"/>
                <a:gd name="connsiteY48" fmla="*/ 629986 h 1039172"/>
                <a:gd name="connsiteX49" fmla="*/ 142691 w 1039172"/>
                <a:gd name="connsiteY49" fmla="*/ 616611 h 1039172"/>
                <a:gd name="connsiteX50" fmla="*/ 151898 w 1039172"/>
                <a:gd name="connsiteY50" fmla="*/ 565255 h 1039172"/>
                <a:gd name="connsiteX51" fmla="*/ 185758 w 1039172"/>
                <a:gd name="connsiteY51" fmla="*/ 565255 h 1039172"/>
                <a:gd name="connsiteX52" fmla="*/ 251246 w 1039172"/>
                <a:gd name="connsiteY52" fmla="*/ 723347 h 1039172"/>
                <a:gd name="connsiteX53" fmla="*/ 227303 w 1039172"/>
                <a:gd name="connsiteY53" fmla="*/ 747291 h 1039172"/>
                <a:gd name="connsiteX54" fmla="*/ 184475 w 1039172"/>
                <a:gd name="connsiteY54" fmla="*/ 717487 h 1039172"/>
                <a:gd name="connsiteX55" fmla="*/ 138809 w 1039172"/>
                <a:gd name="connsiteY55" fmla="*/ 763154 h 1039172"/>
                <a:gd name="connsiteX56" fmla="*/ 138809 w 1039172"/>
                <a:gd name="connsiteY56" fmla="*/ 854699 h 1039172"/>
                <a:gd name="connsiteX57" fmla="*/ 184475 w 1039172"/>
                <a:gd name="connsiteY57" fmla="*/ 900365 h 1039172"/>
                <a:gd name="connsiteX58" fmla="*/ 276020 w 1039172"/>
                <a:gd name="connsiteY58" fmla="*/ 900365 h 1039172"/>
                <a:gd name="connsiteX59" fmla="*/ 321685 w 1039172"/>
                <a:gd name="connsiteY59" fmla="*/ 854699 h 1039172"/>
                <a:gd name="connsiteX60" fmla="*/ 291882 w 1039172"/>
                <a:gd name="connsiteY60" fmla="*/ 811873 h 1039172"/>
                <a:gd name="connsiteX61" fmla="*/ 315825 w 1039172"/>
                <a:gd name="connsiteY61" fmla="*/ 787930 h 1039172"/>
                <a:gd name="connsiteX62" fmla="*/ 473919 w 1039172"/>
                <a:gd name="connsiteY62" fmla="*/ 853416 h 1039172"/>
                <a:gd name="connsiteX63" fmla="*/ 473919 w 1039172"/>
                <a:gd name="connsiteY63" fmla="*/ 887252 h 1039172"/>
                <a:gd name="connsiteX64" fmla="*/ 454853 w 1039172"/>
                <a:gd name="connsiteY64" fmla="*/ 883107 h 1039172"/>
                <a:gd name="connsiteX65" fmla="*/ 422561 w 1039172"/>
                <a:gd name="connsiteY65" fmla="*/ 896483 h 1039172"/>
                <a:gd name="connsiteX66" fmla="*/ 422561 w 1039172"/>
                <a:gd name="connsiteY66" fmla="*/ 961064 h 1039172"/>
                <a:gd name="connsiteX67" fmla="*/ 487295 w 1039172"/>
                <a:gd name="connsiteY67" fmla="*/ 1025797 h 1039172"/>
                <a:gd name="connsiteX68" fmla="*/ 519586 w 1039172"/>
                <a:gd name="connsiteY68" fmla="*/ 1039172 h 1039172"/>
                <a:gd name="connsiteX69" fmla="*/ 551877 w 1039172"/>
                <a:gd name="connsiteY69" fmla="*/ 1025797 h 1039172"/>
                <a:gd name="connsiteX70" fmla="*/ 616611 w 1039172"/>
                <a:gd name="connsiteY70" fmla="*/ 961064 h 1039172"/>
                <a:gd name="connsiteX71" fmla="*/ 616611 w 1039172"/>
                <a:gd name="connsiteY71" fmla="*/ 896483 h 1039172"/>
                <a:gd name="connsiteX72" fmla="*/ 584319 w 1039172"/>
                <a:gd name="connsiteY72" fmla="*/ 883107 h 1039172"/>
                <a:gd name="connsiteX73" fmla="*/ 565253 w 1039172"/>
                <a:gd name="connsiteY73" fmla="*/ 887252 h 1039172"/>
                <a:gd name="connsiteX74" fmla="*/ 565253 w 1039172"/>
                <a:gd name="connsiteY74" fmla="*/ 853416 h 1039172"/>
                <a:gd name="connsiteX75" fmla="*/ 723347 w 1039172"/>
                <a:gd name="connsiteY75" fmla="*/ 787930 h 1039172"/>
                <a:gd name="connsiteX76" fmla="*/ 747291 w 1039172"/>
                <a:gd name="connsiteY76" fmla="*/ 811873 h 1039172"/>
                <a:gd name="connsiteX77" fmla="*/ 717487 w 1039172"/>
                <a:gd name="connsiteY77" fmla="*/ 854699 h 1039172"/>
                <a:gd name="connsiteX78" fmla="*/ 763152 w 1039172"/>
                <a:gd name="connsiteY78" fmla="*/ 900365 h 1039172"/>
                <a:gd name="connsiteX79" fmla="*/ 854697 w 1039172"/>
                <a:gd name="connsiteY79" fmla="*/ 900365 h 1039172"/>
                <a:gd name="connsiteX80" fmla="*/ 900363 w 1039172"/>
                <a:gd name="connsiteY80" fmla="*/ 854699 h 1039172"/>
                <a:gd name="connsiteX81" fmla="*/ 900363 w 1039172"/>
                <a:gd name="connsiteY81" fmla="*/ 763154 h 1039172"/>
                <a:gd name="connsiteX82" fmla="*/ 854697 w 1039172"/>
                <a:gd name="connsiteY82" fmla="*/ 717487 h 1039172"/>
                <a:gd name="connsiteX83" fmla="*/ 811869 w 1039172"/>
                <a:gd name="connsiteY83" fmla="*/ 747291 h 1039172"/>
                <a:gd name="connsiteX84" fmla="*/ 787926 w 1039172"/>
                <a:gd name="connsiteY84" fmla="*/ 723347 h 1039172"/>
                <a:gd name="connsiteX85" fmla="*/ 853414 w 1039172"/>
                <a:gd name="connsiteY85" fmla="*/ 565255 h 1039172"/>
                <a:gd name="connsiteX86" fmla="*/ 887274 w 1039172"/>
                <a:gd name="connsiteY86" fmla="*/ 565255 h 1039172"/>
                <a:gd name="connsiteX87" fmla="*/ 896481 w 1039172"/>
                <a:gd name="connsiteY87" fmla="*/ 616611 h 1039172"/>
                <a:gd name="connsiteX88" fmla="*/ 928772 w 1039172"/>
                <a:gd name="connsiteY88" fmla="*/ 629986 h 1039172"/>
                <a:gd name="connsiteX89" fmla="*/ 961064 w 1039172"/>
                <a:gd name="connsiteY89" fmla="*/ 616611 h 1039172"/>
                <a:gd name="connsiteX90" fmla="*/ 1025795 w 1039172"/>
                <a:gd name="connsiteY90" fmla="*/ 551880 h 1039172"/>
                <a:gd name="connsiteX91" fmla="*/ 1039172 w 1039172"/>
                <a:gd name="connsiteY91" fmla="*/ 519588 h 1039172"/>
                <a:gd name="connsiteX92" fmla="*/ 1025799 w 1039172"/>
                <a:gd name="connsiteY92" fmla="*/ 487297 h 1039172"/>
                <a:gd name="connsiteX93" fmla="*/ 1004268 w 1039172"/>
                <a:gd name="connsiteY93" fmla="*/ 530351 h 1039172"/>
                <a:gd name="connsiteX94" fmla="*/ 939535 w 1039172"/>
                <a:gd name="connsiteY94" fmla="*/ 595084 h 1039172"/>
                <a:gd name="connsiteX95" fmla="*/ 928772 w 1039172"/>
                <a:gd name="connsiteY95" fmla="*/ 599543 h 1039172"/>
                <a:gd name="connsiteX96" fmla="*/ 918009 w 1039172"/>
                <a:gd name="connsiteY96" fmla="*/ 595084 h 1039172"/>
                <a:gd name="connsiteX97" fmla="*/ 918009 w 1039172"/>
                <a:gd name="connsiteY97" fmla="*/ 573558 h 1039172"/>
                <a:gd name="connsiteX98" fmla="*/ 930769 w 1039172"/>
                <a:gd name="connsiteY98" fmla="*/ 560798 h 1039172"/>
                <a:gd name="connsiteX99" fmla="*/ 934067 w 1039172"/>
                <a:gd name="connsiteY99" fmla="*/ 544210 h 1039172"/>
                <a:gd name="connsiteX100" fmla="*/ 920004 w 1039172"/>
                <a:gd name="connsiteY100" fmla="*/ 534812 h 1039172"/>
                <a:gd name="connsiteX101" fmla="*/ 839842 w 1039172"/>
                <a:gd name="connsiteY101" fmla="*/ 534812 h 1039172"/>
                <a:gd name="connsiteX102" fmla="*/ 824687 w 1039172"/>
                <a:gd name="connsiteY102" fmla="*/ 548612 h 1039172"/>
                <a:gd name="connsiteX103" fmla="*/ 755843 w 1039172"/>
                <a:gd name="connsiteY103" fmla="*/ 714816 h 1039172"/>
                <a:gd name="connsiteX104" fmla="*/ 756807 w 1039172"/>
                <a:gd name="connsiteY104" fmla="*/ 735283 h 1039172"/>
                <a:gd name="connsiteX105" fmla="*/ 813491 w 1039172"/>
                <a:gd name="connsiteY105" fmla="*/ 791967 h 1039172"/>
                <a:gd name="connsiteX106" fmla="*/ 830081 w 1039172"/>
                <a:gd name="connsiteY106" fmla="*/ 795267 h 1039172"/>
                <a:gd name="connsiteX107" fmla="*/ 839478 w 1039172"/>
                <a:gd name="connsiteY107" fmla="*/ 781204 h 1039172"/>
                <a:gd name="connsiteX108" fmla="*/ 839478 w 1039172"/>
                <a:gd name="connsiteY108" fmla="*/ 763156 h 1039172"/>
                <a:gd name="connsiteX109" fmla="*/ 854701 w 1039172"/>
                <a:gd name="connsiteY109" fmla="*/ 747934 h 1039172"/>
                <a:gd name="connsiteX110" fmla="*/ 869923 w 1039172"/>
                <a:gd name="connsiteY110" fmla="*/ 763156 h 1039172"/>
                <a:gd name="connsiteX111" fmla="*/ 869923 w 1039172"/>
                <a:gd name="connsiteY111" fmla="*/ 854701 h 1039172"/>
                <a:gd name="connsiteX112" fmla="*/ 854701 w 1039172"/>
                <a:gd name="connsiteY112" fmla="*/ 869923 h 1039172"/>
                <a:gd name="connsiteX113" fmla="*/ 763156 w 1039172"/>
                <a:gd name="connsiteY113" fmla="*/ 869923 h 1039172"/>
                <a:gd name="connsiteX114" fmla="*/ 747936 w 1039172"/>
                <a:gd name="connsiteY114" fmla="*/ 854701 h 1039172"/>
                <a:gd name="connsiteX115" fmla="*/ 763156 w 1039172"/>
                <a:gd name="connsiteY115" fmla="*/ 839478 h 1039172"/>
                <a:gd name="connsiteX116" fmla="*/ 781204 w 1039172"/>
                <a:gd name="connsiteY116" fmla="*/ 839478 h 1039172"/>
                <a:gd name="connsiteX117" fmla="*/ 795267 w 1039172"/>
                <a:gd name="connsiteY117" fmla="*/ 830081 h 1039172"/>
                <a:gd name="connsiteX118" fmla="*/ 791969 w 1039172"/>
                <a:gd name="connsiteY118" fmla="*/ 813493 h 1039172"/>
                <a:gd name="connsiteX119" fmla="*/ 735285 w 1039172"/>
                <a:gd name="connsiteY119" fmla="*/ 756810 h 1039172"/>
                <a:gd name="connsiteX120" fmla="*/ 714818 w 1039172"/>
                <a:gd name="connsiteY120" fmla="*/ 755843 h 1039172"/>
                <a:gd name="connsiteX121" fmla="*/ 548612 w 1039172"/>
                <a:gd name="connsiteY121" fmla="*/ 824684 h 1039172"/>
                <a:gd name="connsiteX122" fmla="*/ 534812 w 1039172"/>
                <a:gd name="connsiteY122" fmla="*/ 839840 h 1039172"/>
                <a:gd name="connsiteX123" fmla="*/ 534812 w 1039172"/>
                <a:gd name="connsiteY123" fmla="*/ 920008 h 1039172"/>
                <a:gd name="connsiteX124" fmla="*/ 544210 w 1039172"/>
                <a:gd name="connsiteY124" fmla="*/ 934072 h 1039172"/>
                <a:gd name="connsiteX125" fmla="*/ 560800 w 1039172"/>
                <a:gd name="connsiteY125" fmla="*/ 930771 h 1039172"/>
                <a:gd name="connsiteX126" fmla="*/ 573560 w 1039172"/>
                <a:gd name="connsiteY126" fmla="*/ 918011 h 1039172"/>
                <a:gd name="connsiteX127" fmla="*/ 584323 w 1039172"/>
                <a:gd name="connsiteY127" fmla="*/ 913552 h 1039172"/>
                <a:gd name="connsiteX128" fmla="*/ 595086 w 1039172"/>
                <a:gd name="connsiteY128" fmla="*/ 918011 h 1039172"/>
                <a:gd name="connsiteX129" fmla="*/ 595086 w 1039172"/>
                <a:gd name="connsiteY129" fmla="*/ 939537 h 1039172"/>
                <a:gd name="connsiteX130" fmla="*/ 530353 w 1039172"/>
                <a:gd name="connsiteY130" fmla="*/ 1004270 h 1039172"/>
                <a:gd name="connsiteX131" fmla="*/ 519590 w 1039172"/>
                <a:gd name="connsiteY131" fmla="*/ 1008730 h 1039172"/>
                <a:gd name="connsiteX132" fmla="*/ 508827 w 1039172"/>
                <a:gd name="connsiteY132" fmla="*/ 1004270 h 1039172"/>
                <a:gd name="connsiteX133" fmla="*/ 444094 w 1039172"/>
                <a:gd name="connsiteY133" fmla="*/ 939537 h 1039172"/>
                <a:gd name="connsiteX134" fmla="*/ 444094 w 1039172"/>
                <a:gd name="connsiteY134" fmla="*/ 918011 h 1039172"/>
                <a:gd name="connsiteX135" fmla="*/ 454857 w 1039172"/>
                <a:gd name="connsiteY135" fmla="*/ 913552 h 1039172"/>
                <a:gd name="connsiteX136" fmla="*/ 465620 w 1039172"/>
                <a:gd name="connsiteY136" fmla="*/ 918011 h 1039172"/>
                <a:gd name="connsiteX137" fmla="*/ 478380 w 1039172"/>
                <a:gd name="connsiteY137" fmla="*/ 930771 h 1039172"/>
                <a:gd name="connsiteX138" fmla="*/ 494971 w 1039172"/>
                <a:gd name="connsiteY138" fmla="*/ 934072 h 1039172"/>
                <a:gd name="connsiteX139" fmla="*/ 504368 w 1039172"/>
                <a:gd name="connsiteY139" fmla="*/ 920008 h 1039172"/>
                <a:gd name="connsiteX140" fmla="*/ 504368 w 1039172"/>
                <a:gd name="connsiteY140" fmla="*/ 839840 h 1039172"/>
                <a:gd name="connsiteX141" fmla="*/ 490568 w 1039172"/>
                <a:gd name="connsiteY141" fmla="*/ 824684 h 1039172"/>
                <a:gd name="connsiteX142" fmla="*/ 324362 w 1039172"/>
                <a:gd name="connsiteY142" fmla="*/ 755843 h 1039172"/>
                <a:gd name="connsiteX143" fmla="*/ 303895 w 1039172"/>
                <a:gd name="connsiteY143" fmla="*/ 756810 h 1039172"/>
                <a:gd name="connsiteX144" fmla="*/ 247209 w 1039172"/>
                <a:gd name="connsiteY144" fmla="*/ 813491 h 1039172"/>
                <a:gd name="connsiteX145" fmla="*/ 243911 w 1039172"/>
                <a:gd name="connsiteY145" fmla="*/ 830079 h 1039172"/>
                <a:gd name="connsiteX146" fmla="*/ 257974 w 1039172"/>
                <a:gd name="connsiteY146" fmla="*/ 839476 h 1039172"/>
                <a:gd name="connsiteX147" fmla="*/ 276022 w 1039172"/>
                <a:gd name="connsiteY147" fmla="*/ 839476 h 1039172"/>
                <a:gd name="connsiteX148" fmla="*/ 291242 w 1039172"/>
                <a:gd name="connsiteY148" fmla="*/ 854699 h 1039172"/>
                <a:gd name="connsiteX149" fmla="*/ 276022 w 1039172"/>
                <a:gd name="connsiteY149" fmla="*/ 869921 h 1039172"/>
                <a:gd name="connsiteX150" fmla="*/ 184475 w 1039172"/>
                <a:gd name="connsiteY150" fmla="*/ 869921 h 1039172"/>
                <a:gd name="connsiteX151" fmla="*/ 169253 w 1039172"/>
                <a:gd name="connsiteY151" fmla="*/ 854699 h 1039172"/>
                <a:gd name="connsiteX152" fmla="*/ 169253 w 1039172"/>
                <a:gd name="connsiteY152" fmla="*/ 763154 h 1039172"/>
                <a:gd name="connsiteX153" fmla="*/ 184475 w 1039172"/>
                <a:gd name="connsiteY153" fmla="*/ 747932 h 1039172"/>
                <a:gd name="connsiteX154" fmla="*/ 199698 w 1039172"/>
                <a:gd name="connsiteY154" fmla="*/ 763154 h 1039172"/>
                <a:gd name="connsiteX155" fmla="*/ 199698 w 1039172"/>
                <a:gd name="connsiteY155" fmla="*/ 781202 h 1039172"/>
                <a:gd name="connsiteX156" fmla="*/ 209095 w 1039172"/>
                <a:gd name="connsiteY156" fmla="*/ 795265 h 1039172"/>
                <a:gd name="connsiteX157" fmla="*/ 225685 w 1039172"/>
                <a:gd name="connsiteY157" fmla="*/ 791965 h 1039172"/>
                <a:gd name="connsiteX158" fmla="*/ 282369 w 1039172"/>
                <a:gd name="connsiteY158" fmla="*/ 735281 h 1039172"/>
                <a:gd name="connsiteX159" fmla="*/ 283333 w 1039172"/>
                <a:gd name="connsiteY159" fmla="*/ 714814 h 1039172"/>
                <a:gd name="connsiteX160" fmla="*/ 214490 w 1039172"/>
                <a:gd name="connsiteY160" fmla="*/ 548610 h 1039172"/>
                <a:gd name="connsiteX161" fmla="*/ 199334 w 1039172"/>
                <a:gd name="connsiteY161" fmla="*/ 534810 h 1039172"/>
                <a:gd name="connsiteX162" fmla="*/ 119166 w 1039172"/>
                <a:gd name="connsiteY162" fmla="*/ 534810 h 1039172"/>
                <a:gd name="connsiteX163" fmla="*/ 105103 w 1039172"/>
                <a:gd name="connsiteY163" fmla="*/ 544208 h 1039172"/>
                <a:gd name="connsiteX164" fmla="*/ 108401 w 1039172"/>
                <a:gd name="connsiteY164" fmla="*/ 560796 h 1039172"/>
                <a:gd name="connsiteX165" fmla="*/ 121161 w 1039172"/>
                <a:gd name="connsiteY165" fmla="*/ 573556 h 1039172"/>
                <a:gd name="connsiteX166" fmla="*/ 121161 w 1039172"/>
                <a:gd name="connsiteY166" fmla="*/ 595082 h 1039172"/>
                <a:gd name="connsiteX167" fmla="*/ 110398 w 1039172"/>
                <a:gd name="connsiteY167" fmla="*/ 599541 h 1039172"/>
                <a:gd name="connsiteX168" fmla="*/ 99635 w 1039172"/>
                <a:gd name="connsiteY168" fmla="*/ 595082 h 1039172"/>
                <a:gd name="connsiteX169" fmla="*/ 34900 w 1039172"/>
                <a:gd name="connsiteY169" fmla="*/ 530349 h 1039172"/>
                <a:gd name="connsiteX170" fmla="*/ 30444 w 1039172"/>
                <a:gd name="connsiteY170" fmla="*/ 519586 h 1039172"/>
                <a:gd name="connsiteX171" fmla="*/ 34904 w 1039172"/>
                <a:gd name="connsiteY171" fmla="*/ 508823 h 1039172"/>
                <a:gd name="connsiteX172" fmla="*/ 99637 w 1039172"/>
                <a:gd name="connsiteY172" fmla="*/ 444090 h 1039172"/>
                <a:gd name="connsiteX173" fmla="*/ 110400 w 1039172"/>
                <a:gd name="connsiteY173" fmla="*/ 439631 h 1039172"/>
                <a:gd name="connsiteX174" fmla="*/ 121163 w 1039172"/>
                <a:gd name="connsiteY174" fmla="*/ 444090 h 1039172"/>
                <a:gd name="connsiteX175" fmla="*/ 121163 w 1039172"/>
                <a:gd name="connsiteY175" fmla="*/ 465616 h 1039172"/>
                <a:gd name="connsiteX176" fmla="*/ 108403 w 1039172"/>
                <a:gd name="connsiteY176" fmla="*/ 478376 h 1039172"/>
                <a:gd name="connsiteX177" fmla="*/ 105105 w 1039172"/>
                <a:gd name="connsiteY177" fmla="*/ 494965 h 1039172"/>
                <a:gd name="connsiteX178" fmla="*/ 119168 w 1039172"/>
                <a:gd name="connsiteY178" fmla="*/ 504362 h 1039172"/>
                <a:gd name="connsiteX179" fmla="*/ 199334 w 1039172"/>
                <a:gd name="connsiteY179" fmla="*/ 504362 h 1039172"/>
                <a:gd name="connsiteX180" fmla="*/ 214490 w 1039172"/>
                <a:gd name="connsiteY180" fmla="*/ 490562 h 1039172"/>
                <a:gd name="connsiteX181" fmla="*/ 283333 w 1039172"/>
                <a:gd name="connsiteY181" fmla="*/ 324358 h 1039172"/>
                <a:gd name="connsiteX182" fmla="*/ 282369 w 1039172"/>
                <a:gd name="connsiteY182" fmla="*/ 303891 h 1039172"/>
                <a:gd name="connsiteX183" fmla="*/ 225685 w 1039172"/>
                <a:gd name="connsiteY183" fmla="*/ 247207 h 1039172"/>
                <a:gd name="connsiteX184" fmla="*/ 209095 w 1039172"/>
                <a:gd name="connsiteY184" fmla="*/ 243907 h 1039172"/>
                <a:gd name="connsiteX185" fmla="*/ 199698 w 1039172"/>
                <a:gd name="connsiteY185" fmla="*/ 257970 h 1039172"/>
                <a:gd name="connsiteX186" fmla="*/ 199698 w 1039172"/>
                <a:gd name="connsiteY186" fmla="*/ 276018 h 1039172"/>
                <a:gd name="connsiteX187" fmla="*/ 184475 w 1039172"/>
                <a:gd name="connsiteY187" fmla="*/ 291240 h 1039172"/>
                <a:gd name="connsiteX188" fmla="*/ 169253 w 1039172"/>
                <a:gd name="connsiteY188" fmla="*/ 276018 h 1039172"/>
                <a:gd name="connsiteX189" fmla="*/ 169253 w 1039172"/>
                <a:gd name="connsiteY189" fmla="*/ 184475 h 1039172"/>
                <a:gd name="connsiteX190" fmla="*/ 184475 w 1039172"/>
                <a:gd name="connsiteY190" fmla="*/ 169253 h 1039172"/>
                <a:gd name="connsiteX191" fmla="*/ 276020 w 1039172"/>
                <a:gd name="connsiteY191" fmla="*/ 169253 h 1039172"/>
                <a:gd name="connsiteX192" fmla="*/ 291240 w 1039172"/>
                <a:gd name="connsiteY192" fmla="*/ 184475 h 1039172"/>
                <a:gd name="connsiteX193" fmla="*/ 276020 w 1039172"/>
                <a:gd name="connsiteY193" fmla="*/ 199698 h 1039172"/>
                <a:gd name="connsiteX194" fmla="*/ 257972 w 1039172"/>
                <a:gd name="connsiteY194" fmla="*/ 199698 h 1039172"/>
                <a:gd name="connsiteX195" fmla="*/ 243909 w 1039172"/>
                <a:gd name="connsiteY195" fmla="*/ 209095 h 1039172"/>
                <a:gd name="connsiteX196" fmla="*/ 247207 w 1039172"/>
                <a:gd name="connsiteY196" fmla="*/ 225683 h 1039172"/>
                <a:gd name="connsiteX197" fmla="*/ 303891 w 1039172"/>
                <a:gd name="connsiteY197" fmla="*/ 282367 h 1039172"/>
                <a:gd name="connsiteX198" fmla="*/ 324358 w 1039172"/>
                <a:gd name="connsiteY198" fmla="*/ 283333 h 1039172"/>
                <a:gd name="connsiteX199" fmla="*/ 490564 w 1039172"/>
                <a:gd name="connsiteY199" fmla="*/ 214492 h 1039172"/>
                <a:gd name="connsiteX200" fmla="*/ 504364 w 1039172"/>
                <a:gd name="connsiteY200" fmla="*/ 199336 h 1039172"/>
                <a:gd name="connsiteX201" fmla="*/ 504364 w 1039172"/>
                <a:gd name="connsiteY201" fmla="*/ 119166 h 1039172"/>
                <a:gd name="connsiteX202" fmla="*/ 494967 w 1039172"/>
                <a:gd name="connsiteY202" fmla="*/ 105103 h 1039172"/>
                <a:gd name="connsiteX203" fmla="*/ 478376 w 1039172"/>
                <a:gd name="connsiteY203" fmla="*/ 108403 h 1039172"/>
                <a:gd name="connsiteX204" fmla="*/ 465616 w 1039172"/>
                <a:gd name="connsiteY204" fmla="*/ 121163 h 1039172"/>
                <a:gd name="connsiteX205" fmla="*/ 454853 w 1039172"/>
                <a:gd name="connsiteY205" fmla="*/ 125622 h 1039172"/>
                <a:gd name="connsiteX206" fmla="*/ 444090 w 1039172"/>
                <a:gd name="connsiteY206" fmla="*/ 121163 h 1039172"/>
                <a:gd name="connsiteX207" fmla="*/ 444090 w 1039172"/>
                <a:gd name="connsiteY207" fmla="*/ 99637 h 1039172"/>
                <a:gd name="connsiteX208" fmla="*/ 508823 w 1039172"/>
                <a:gd name="connsiteY208" fmla="*/ 34904 h 1039172"/>
                <a:gd name="connsiteX209" fmla="*/ 519586 w 1039172"/>
                <a:gd name="connsiteY209" fmla="*/ 30444 h 1039172"/>
                <a:gd name="connsiteX210" fmla="*/ 530349 w 1039172"/>
                <a:gd name="connsiteY210" fmla="*/ 34904 h 1039172"/>
                <a:gd name="connsiteX211" fmla="*/ 595082 w 1039172"/>
                <a:gd name="connsiteY211" fmla="*/ 99637 h 1039172"/>
                <a:gd name="connsiteX212" fmla="*/ 595082 w 1039172"/>
                <a:gd name="connsiteY212" fmla="*/ 121163 h 1039172"/>
                <a:gd name="connsiteX213" fmla="*/ 584319 w 1039172"/>
                <a:gd name="connsiteY213" fmla="*/ 125622 h 1039172"/>
                <a:gd name="connsiteX214" fmla="*/ 573556 w 1039172"/>
                <a:gd name="connsiteY214" fmla="*/ 121163 h 1039172"/>
                <a:gd name="connsiteX215" fmla="*/ 560796 w 1039172"/>
                <a:gd name="connsiteY215" fmla="*/ 108403 h 1039172"/>
                <a:gd name="connsiteX216" fmla="*/ 544205 w 1039172"/>
                <a:gd name="connsiteY216" fmla="*/ 105103 h 1039172"/>
                <a:gd name="connsiteX217" fmla="*/ 534808 w 1039172"/>
                <a:gd name="connsiteY217" fmla="*/ 119166 h 1039172"/>
                <a:gd name="connsiteX218" fmla="*/ 534808 w 1039172"/>
                <a:gd name="connsiteY218" fmla="*/ 199334 h 1039172"/>
                <a:gd name="connsiteX219" fmla="*/ 548608 w 1039172"/>
                <a:gd name="connsiteY219" fmla="*/ 214490 h 1039172"/>
                <a:gd name="connsiteX220" fmla="*/ 714814 w 1039172"/>
                <a:gd name="connsiteY220" fmla="*/ 283331 h 1039172"/>
                <a:gd name="connsiteX221" fmla="*/ 735281 w 1039172"/>
                <a:gd name="connsiteY221" fmla="*/ 282365 h 1039172"/>
                <a:gd name="connsiteX222" fmla="*/ 791965 w 1039172"/>
                <a:gd name="connsiteY222" fmla="*/ 225681 h 1039172"/>
                <a:gd name="connsiteX223" fmla="*/ 795263 w 1039172"/>
                <a:gd name="connsiteY223" fmla="*/ 209093 h 1039172"/>
                <a:gd name="connsiteX224" fmla="*/ 781200 w 1039172"/>
                <a:gd name="connsiteY224" fmla="*/ 199696 h 1039172"/>
                <a:gd name="connsiteX225" fmla="*/ 763152 w 1039172"/>
                <a:gd name="connsiteY225" fmla="*/ 199696 h 1039172"/>
                <a:gd name="connsiteX226" fmla="*/ 747932 w 1039172"/>
                <a:gd name="connsiteY226" fmla="*/ 184473 h 1039172"/>
                <a:gd name="connsiteX227" fmla="*/ 763152 w 1039172"/>
                <a:gd name="connsiteY227" fmla="*/ 169251 h 1039172"/>
                <a:gd name="connsiteX228" fmla="*/ 854697 w 1039172"/>
                <a:gd name="connsiteY228" fmla="*/ 169251 h 1039172"/>
                <a:gd name="connsiteX229" fmla="*/ 869919 w 1039172"/>
                <a:gd name="connsiteY229" fmla="*/ 184473 h 1039172"/>
                <a:gd name="connsiteX230" fmla="*/ 869919 w 1039172"/>
                <a:gd name="connsiteY230" fmla="*/ 276018 h 1039172"/>
                <a:gd name="connsiteX231" fmla="*/ 854697 w 1039172"/>
                <a:gd name="connsiteY231" fmla="*/ 291240 h 1039172"/>
                <a:gd name="connsiteX232" fmla="*/ 839474 w 1039172"/>
                <a:gd name="connsiteY232" fmla="*/ 276018 h 1039172"/>
                <a:gd name="connsiteX233" fmla="*/ 839474 w 1039172"/>
                <a:gd name="connsiteY233" fmla="*/ 257970 h 1039172"/>
                <a:gd name="connsiteX234" fmla="*/ 830077 w 1039172"/>
                <a:gd name="connsiteY234" fmla="*/ 243907 h 1039172"/>
                <a:gd name="connsiteX235" fmla="*/ 813487 w 1039172"/>
                <a:gd name="connsiteY235" fmla="*/ 247207 h 1039172"/>
                <a:gd name="connsiteX236" fmla="*/ 756803 w 1039172"/>
                <a:gd name="connsiteY236" fmla="*/ 303891 h 1039172"/>
                <a:gd name="connsiteX237" fmla="*/ 755839 w 1039172"/>
                <a:gd name="connsiteY237" fmla="*/ 324358 h 1039172"/>
                <a:gd name="connsiteX238" fmla="*/ 824682 w 1039172"/>
                <a:gd name="connsiteY238" fmla="*/ 490562 h 1039172"/>
                <a:gd name="connsiteX239" fmla="*/ 839838 w 1039172"/>
                <a:gd name="connsiteY239" fmla="*/ 504362 h 1039172"/>
                <a:gd name="connsiteX240" fmla="*/ 920004 w 1039172"/>
                <a:gd name="connsiteY240" fmla="*/ 504362 h 1039172"/>
                <a:gd name="connsiteX241" fmla="*/ 934067 w 1039172"/>
                <a:gd name="connsiteY241" fmla="*/ 494965 h 1039172"/>
                <a:gd name="connsiteX242" fmla="*/ 930769 w 1039172"/>
                <a:gd name="connsiteY242" fmla="*/ 478376 h 1039172"/>
                <a:gd name="connsiteX243" fmla="*/ 918009 w 1039172"/>
                <a:gd name="connsiteY243" fmla="*/ 465616 h 1039172"/>
                <a:gd name="connsiteX244" fmla="*/ 918009 w 1039172"/>
                <a:gd name="connsiteY244" fmla="*/ 444090 h 1039172"/>
                <a:gd name="connsiteX245" fmla="*/ 928772 w 1039172"/>
                <a:gd name="connsiteY245" fmla="*/ 439631 h 1039172"/>
                <a:gd name="connsiteX246" fmla="*/ 939535 w 1039172"/>
                <a:gd name="connsiteY246" fmla="*/ 444090 h 1039172"/>
                <a:gd name="connsiteX247" fmla="*/ 1004268 w 1039172"/>
                <a:gd name="connsiteY247" fmla="*/ 508823 h 1039172"/>
                <a:gd name="connsiteX248" fmla="*/ 1008728 w 1039172"/>
                <a:gd name="connsiteY248" fmla="*/ 519586 h 1039172"/>
                <a:gd name="connsiteX249" fmla="*/ 1004268 w 1039172"/>
                <a:gd name="connsiteY249" fmla="*/ 530351 h 103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039172" h="1039172">
                  <a:moveTo>
                    <a:pt x="1025799" y="487297"/>
                  </a:moveTo>
                  <a:lnTo>
                    <a:pt x="961066" y="422563"/>
                  </a:lnTo>
                  <a:cubicBezTo>
                    <a:pt x="952440" y="413938"/>
                    <a:pt x="940972" y="409188"/>
                    <a:pt x="928774" y="409188"/>
                  </a:cubicBezTo>
                  <a:cubicBezTo>
                    <a:pt x="916576" y="409188"/>
                    <a:pt x="905109" y="413940"/>
                    <a:pt x="896483" y="422563"/>
                  </a:cubicBezTo>
                  <a:cubicBezTo>
                    <a:pt x="882620" y="436428"/>
                    <a:pt x="879552" y="457059"/>
                    <a:pt x="887276" y="473919"/>
                  </a:cubicBezTo>
                  <a:lnTo>
                    <a:pt x="853416" y="473919"/>
                  </a:lnTo>
                  <a:cubicBezTo>
                    <a:pt x="845618" y="416314"/>
                    <a:pt x="823185" y="362156"/>
                    <a:pt x="787928" y="315827"/>
                  </a:cubicBezTo>
                  <a:lnTo>
                    <a:pt x="811871" y="291884"/>
                  </a:lnTo>
                  <a:cubicBezTo>
                    <a:pt x="818332" y="309267"/>
                    <a:pt x="835090" y="321687"/>
                    <a:pt x="854699" y="321687"/>
                  </a:cubicBezTo>
                  <a:cubicBezTo>
                    <a:pt x="879878" y="321687"/>
                    <a:pt x="900365" y="301202"/>
                    <a:pt x="900365" y="276020"/>
                  </a:cubicBezTo>
                  <a:lnTo>
                    <a:pt x="900365" y="184475"/>
                  </a:lnTo>
                  <a:cubicBezTo>
                    <a:pt x="900365" y="159294"/>
                    <a:pt x="879878" y="138809"/>
                    <a:pt x="854699" y="138809"/>
                  </a:cubicBezTo>
                  <a:lnTo>
                    <a:pt x="763154" y="138809"/>
                  </a:lnTo>
                  <a:cubicBezTo>
                    <a:pt x="737975" y="138809"/>
                    <a:pt x="717489" y="159294"/>
                    <a:pt x="717489" y="184475"/>
                  </a:cubicBezTo>
                  <a:cubicBezTo>
                    <a:pt x="717489" y="204082"/>
                    <a:pt x="729907" y="220840"/>
                    <a:pt x="747293" y="227301"/>
                  </a:cubicBezTo>
                  <a:lnTo>
                    <a:pt x="723349" y="251244"/>
                  </a:lnTo>
                  <a:cubicBezTo>
                    <a:pt x="677021" y="215987"/>
                    <a:pt x="622858" y="193554"/>
                    <a:pt x="565255" y="185758"/>
                  </a:cubicBezTo>
                  <a:lnTo>
                    <a:pt x="565255" y="151924"/>
                  </a:lnTo>
                  <a:cubicBezTo>
                    <a:pt x="571157" y="154638"/>
                    <a:pt x="577629" y="156069"/>
                    <a:pt x="584321" y="156069"/>
                  </a:cubicBezTo>
                  <a:cubicBezTo>
                    <a:pt x="596519" y="156069"/>
                    <a:pt x="607987" y="151317"/>
                    <a:pt x="616613" y="142693"/>
                  </a:cubicBezTo>
                  <a:cubicBezTo>
                    <a:pt x="634415" y="124887"/>
                    <a:pt x="634415" y="95916"/>
                    <a:pt x="616613" y="78112"/>
                  </a:cubicBezTo>
                  <a:lnTo>
                    <a:pt x="551880" y="13375"/>
                  </a:lnTo>
                  <a:cubicBezTo>
                    <a:pt x="543254" y="4751"/>
                    <a:pt x="531784" y="0"/>
                    <a:pt x="519586" y="0"/>
                  </a:cubicBezTo>
                  <a:cubicBezTo>
                    <a:pt x="507388" y="0"/>
                    <a:pt x="495920" y="4751"/>
                    <a:pt x="487295" y="13375"/>
                  </a:cubicBezTo>
                  <a:lnTo>
                    <a:pt x="422561" y="78108"/>
                  </a:lnTo>
                  <a:cubicBezTo>
                    <a:pt x="404760" y="95912"/>
                    <a:pt x="404760" y="124883"/>
                    <a:pt x="422561" y="142689"/>
                  </a:cubicBezTo>
                  <a:cubicBezTo>
                    <a:pt x="431187" y="151315"/>
                    <a:pt x="442655" y="156065"/>
                    <a:pt x="454853" y="156065"/>
                  </a:cubicBezTo>
                  <a:cubicBezTo>
                    <a:pt x="461545" y="156065"/>
                    <a:pt x="468015" y="154634"/>
                    <a:pt x="473919" y="151920"/>
                  </a:cubicBezTo>
                  <a:lnTo>
                    <a:pt x="473919" y="185756"/>
                  </a:lnTo>
                  <a:cubicBezTo>
                    <a:pt x="416316" y="193552"/>
                    <a:pt x="362156" y="215985"/>
                    <a:pt x="315825" y="251242"/>
                  </a:cubicBezTo>
                  <a:lnTo>
                    <a:pt x="291882" y="227299"/>
                  </a:lnTo>
                  <a:cubicBezTo>
                    <a:pt x="309263" y="220838"/>
                    <a:pt x="321685" y="204080"/>
                    <a:pt x="321685" y="184473"/>
                  </a:cubicBezTo>
                  <a:cubicBezTo>
                    <a:pt x="321685" y="159292"/>
                    <a:pt x="301200" y="138807"/>
                    <a:pt x="276020" y="138807"/>
                  </a:cubicBezTo>
                  <a:lnTo>
                    <a:pt x="184475" y="138807"/>
                  </a:lnTo>
                  <a:cubicBezTo>
                    <a:pt x="159296" y="138807"/>
                    <a:pt x="138809" y="159292"/>
                    <a:pt x="138809" y="184473"/>
                  </a:cubicBezTo>
                  <a:lnTo>
                    <a:pt x="138809" y="276018"/>
                  </a:lnTo>
                  <a:cubicBezTo>
                    <a:pt x="138809" y="301200"/>
                    <a:pt x="159296" y="321685"/>
                    <a:pt x="184475" y="321685"/>
                  </a:cubicBezTo>
                  <a:cubicBezTo>
                    <a:pt x="204082" y="321685"/>
                    <a:pt x="220842" y="309265"/>
                    <a:pt x="227303" y="291882"/>
                  </a:cubicBezTo>
                  <a:lnTo>
                    <a:pt x="251246" y="315825"/>
                  </a:lnTo>
                  <a:cubicBezTo>
                    <a:pt x="215989" y="362153"/>
                    <a:pt x="193556" y="416312"/>
                    <a:pt x="185758" y="473917"/>
                  </a:cubicBezTo>
                  <a:lnTo>
                    <a:pt x="151898" y="473917"/>
                  </a:lnTo>
                  <a:cubicBezTo>
                    <a:pt x="159623" y="457057"/>
                    <a:pt x="156554" y="436424"/>
                    <a:pt x="142691" y="422561"/>
                  </a:cubicBezTo>
                  <a:cubicBezTo>
                    <a:pt x="134065" y="413936"/>
                    <a:pt x="122598" y="409186"/>
                    <a:pt x="110400" y="409186"/>
                  </a:cubicBezTo>
                  <a:cubicBezTo>
                    <a:pt x="98202" y="409186"/>
                    <a:pt x="86734" y="413938"/>
                    <a:pt x="78108" y="422561"/>
                  </a:cubicBezTo>
                  <a:lnTo>
                    <a:pt x="13377" y="487295"/>
                  </a:lnTo>
                  <a:cubicBezTo>
                    <a:pt x="4751" y="495920"/>
                    <a:pt x="0" y="507388"/>
                    <a:pt x="0" y="519586"/>
                  </a:cubicBezTo>
                  <a:cubicBezTo>
                    <a:pt x="0" y="531784"/>
                    <a:pt x="4751" y="543254"/>
                    <a:pt x="13375" y="551877"/>
                  </a:cubicBezTo>
                  <a:lnTo>
                    <a:pt x="78108" y="616611"/>
                  </a:lnTo>
                  <a:cubicBezTo>
                    <a:pt x="86734" y="625237"/>
                    <a:pt x="98202" y="629986"/>
                    <a:pt x="110400" y="629986"/>
                  </a:cubicBezTo>
                  <a:cubicBezTo>
                    <a:pt x="122598" y="629986"/>
                    <a:pt x="134065" y="625235"/>
                    <a:pt x="142691" y="616611"/>
                  </a:cubicBezTo>
                  <a:cubicBezTo>
                    <a:pt x="156554" y="602746"/>
                    <a:pt x="159623" y="582115"/>
                    <a:pt x="151898" y="565255"/>
                  </a:cubicBezTo>
                  <a:lnTo>
                    <a:pt x="185758" y="565255"/>
                  </a:lnTo>
                  <a:cubicBezTo>
                    <a:pt x="193556" y="622860"/>
                    <a:pt x="215989" y="677019"/>
                    <a:pt x="251246" y="723347"/>
                  </a:cubicBezTo>
                  <a:lnTo>
                    <a:pt x="227303" y="747291"/>
                  </a:lnTo>
                  <a:cubicBezTo>
                    <a:pt x="220842" y="729907"/>
                    <a:pt x="204084" y="717487"/>
                    <a:pt x="184475" y="717487"/>
                  </a:cubicBezTo>
                  <a:cubicBezTo>
                    <a:pt x="159296" y="717487"/>
                    <a:pt x="138809" y="737972"/>
                    <a:pt x="138809" y="763154"/>
                  </a:cubicBezTo>
                  <a:lnTo>
                    <a:pt x="138809" y="854699"/>
                  </a:lnTo>
                  <a:cubicBezTo>
                    <a:pt x="138809" y="879880"/>
                    <a:pt x="159296" y="900365"/>
                    <a:pt x="184475" y="900365"/>
                  </a:cubicBezTo>
                  <a:lnTo>
                    <a:pt x="276020" y="900365"/>
                  </a:lnTo>
                  <a:cubicBezTo>
                    <a:pt x="301200" y="900365"/>
                    <a:pt x="321685" y="879880"/>
                    <a:pt x="321685" y="854699"/>
                  </a:cubicBezTo>
                  <a:cubicBezTo>
                    <a:pt x="321685" y="835092"/>
                    <a:pt x="309267" y="818334"/>
                    <a:pt x="291882" y="811873"/>
                  </a:cubicBezTo>
                  <a:lnTo>
                    <a:pt x="315825" y="787930"/>
                  </a:lnTo>
                  <a:cubicBezTo>
                    <a:pt x="362153" y="823187"/>
                    <a:pt x="416316" y="845620"/>
                    <a:pt x="473919" y="853416"/>
                  </a:cubicBezTo>
                  <a:lnTo>
                    <a:pt x="473919" y="887252"/>
                  </a:lnTo>
                  <a:cubicBezTo>
                    <a:pt x="468017" y="884538"/>
                    <a:pt x="461545" y="883107"/>
                    <a:pt x="454853" y="883107"/>
                  </a:cubicBezTo>
                  <a:cubicBezTo>
                    <a:pt x="442655" y="883107"/>
                    <a:pt x="431187" y="887859"/>
                    <a:pt x="422561" y="896483"/>
                  </a:cubicBezTo>
                  <a:cubicBezTo>
                    <a:pt x="404760" y="914289"/>
                    <a:pt x="404760" y="943260"/>
                    <a:pt x="422561" y="961064"/>
                  </a:cubicBezTo>
                  <a:lnTo>
                    <a:pt x="487295" y="1025797"/>
                  </a:lnTo>
                  <a:cubicBezTo>
                    <a:pt x="495920" y="1034423"/>
                    <a:pt x="507388" y="1039172"/>
                    <a:pt x="519586" y="1039172"/>
                  </a:cubicBezTo>
                  <a:cubicBezTo>
                    <a:pt x="531784" y="1039172"/>
                    <a:pt x="543252" y="1034421"/>
                    <a:pt x="551877" y="1025797"/>
                  </a:cubicBezTo>
                  <a:lnTo>
                    <a:pt x="616611" y="961064"/>
                  </a:lnTo>
                  <a:cubicBezTo>
                    <a:pt x="634413" y="943260"/>
                    <a:pt x="634413" y="914289"/>
                    <a:pt x="616611" y="896483"/>
                  </a:cubicBezTo>
                  <a:cubicBezTo>
                    <a:pt x="607985" y="887857"/>
                    <a:pt x="596517" y="883107"/>
                    <a:pt x="584319" y="883107"/>
                  </a:cubicBezTo>
                  <a:cubicBezTo>
                    <a:pt x="577627" y="883107"/>
                    <a:pt x="571157" y="884538"/>
                    <a:pt x="565253" y="887252"/>
                  </a:cubicBezTo>
                  <a:lnTo>
                    <a:pt x="565253" y="853416"/>
                  </a:lnTo>
                  <a:cubicBezTo>
                    <a:pt x="622856" y="845620"/>
                    <a:pt x="677017" y="823187"/>
                    <a:pt x="723347" y="787930"/>
                  </a:cubicBezTo>
                  <a:lnTo>
                    <a:pt x="747291" y="811873"/>
                  </a:lnTo>
                  <a:cubicBezTo>
                    <a:pt x="729907" y="818334"/>
                    <a:pt x="717487" y="835092"/>
                    <a:pt x="717487" y="854699"/>
                  </a:cubicBezTo>
                  <a:cubicBezTo>
                    <a:pt x="717487" y="879880"/>
                    <a:pt x="737972" y="900365"/>
                    <a:pt x="763152" y="900365"/>
                  </a:cubicBezTo>
                  <a:lnTo>
                    <a:pt x="854697" y="900365"/>
                  </a:lnTo>
                  <a:cubicBezTo>
                    <a:pt x="879876" y="900365"/>
                    <a:pt x="900363" y="879880"/>
                    <a:pt x="900363" y="854699"/>
                  </a:cubicBezTo>
                  <a:lnTo>
                    <a:pt x="900363" y="763154"/>
                  </a:lnTo>
                  <a:cubicBezTo>
                    <a:pt x="900363" y="737972"/>
                    <a:pt x="879876" y="717487"/>
                    <a:pt x="854697" y="717487"/>
                  </a:cubicBezTo>
                  <a:cubicBezTo>
                    <a:pt x="835090" y="717487"/>
                    <a:pt x="818330" y="729907"/>
                    <a:pt x="811869" y="747291"/>
                  </a:cubicBezTo>
                  <a:lnTo>
                    <a:pt x="787926" y="723347"/>
                  </a:lnTo>
                  <a:cubicBezTo>
                    <a:pt x="823183" y="677019"/>
                    <a:pt x="845616" y="622860"/>
                    <a:pt x="853414" y="565255"/>
                  </a:cubicBezTo>
                  <a:lnTo>
                    <a:pt x="887274" y="565255"/>
                  </a:lnTo>
                  <a:cubicBezTo>
                    <a:pt x="879550" y="582115"/>
                    <a:pt x="882618" y="602748"/>
                    <a:pt x="896481" y="616611"/>
                  </a:cubicBezTo>
                  <a:cubicBezTo>
                    <a:pt x="905107" y="625237"/>
                    <a:pt x="916574" y="629986"/>
                    <a:pt x="928772" y="629986"/>
                  </a:cubicBezTo>
                  <a:cubicBezTo>
                    <a:pt x="940970" y="629986"/>
                    <a:pt x="952438" y="625235"/>
                    <a:pt x="961064" y="616611"/>
                  </a:cubicBezTo>
                  <a:lnTo>
                    <a:pt x="1025795" y="551880"/>
                  </a:lnTo>
                  <a:cubicBezTo>
                    <a:pt x="1034421" y="543254"/>
                    <a:pt x="1039172" y="531786"/>
                    <a:pt x="1039172" y="519588"/>
                  </a:cubicBezTo>
                  <a:cubicBezTo>
                    <a:pt x="1039172" y="507390"/>
                    <a:pt x="1034423" y="495920"/>
                    <a:pt x="1025799" y="487297"/>
                  </a:cubicBezTo>
                  <a:close/>
                  <a:moveTo>
                    <a:pt x="1004268" y="530351"/>
                  </a:moveTo>
                  <a:lnTo>
                    <a:pt x="939535" y="595084"/>
                  </a:lnTo>
                  <a:cubicBezTo>
                    <a:pt x="936661" y="597960"/>
                    <a:pt x="932838" y="599543"/>
                    <a:pt x="928772" y="599543"/>
                  </a:cubicBezTo>
                  <a:cubicBezTo>
                    <a:pt x="924707" y="599543"/>
                    <a:pt x="920883" y="597960"/>
                    <a:pt x="918009" y="595084"/>
                  </a:cubicBezTo>
                  <a:cubicBezTo>
                    <a:pt x="912074" y="589150"/>
                    <a:pt x="912074" y="579493"/>
                    <a:pt x="918009" y="573558"/>
                  </a:cubicBezTo>
                  <a:lnTo>
                    <a:pt x="930769" y="560798"/>
                  </a:lnTo>
                  <a:cubicBezTo>
                    <a:pt x="935123" y="556444"/>
                    <a:pt x="936424" y="549897"/>
                    <a:pt x="934067" y="544210"/>
                  </a:cubicBezTo>
                  <a:cubicBezTo>
                    <a:pt x="931713" y="538520"/>
                    <a:pt x="926160" y="534812"/>
                    <a:pt x="920004" y="534812"/>
                  </a:cubicBezTo>
                  <a:lnTo>
                    <a:pt x="839842" y="534812"/>
                  </a:lnTo>
                  <a:cubicBezTo>
                    <a:pt x="831987" y="534812"/>
                    <a:pt x="825421" y="540790"/>
                    <a:pt x="824687" y="548612"/>
                  </a:cubicBezTo>
                  <a:cubicBezTo>
                    <a:pt x="818935" y="609858"/>
                    <a:pt x="795129" y="667329"/>
                    <a:pt x="755843" y="714816"/>
                  </a:cubicBezTo>
                  <a:cubicBezTo>
                    <a:pt x="750836" y="720867"/>
                    <a:pt x="751254" y="729730"/>
                    <a:pt x="756807" y="735283"/>
                  </a:cubicBezTo>
                  <a:lnTo>
                    <a:pt x="813491" y="791967"/>
                  </a:lnTo>
                  <a:cubicBezTo>
                    <a:pt x="817847" y="796320"/>
                    <a:pt x="824392" y="797621"/>
                    <a:pt x="830081" y="795267"/>
                  </a:cubicBezTo>
                  <a:cubicBezTo>
                    <a:pt x="835770" y="792911"/>
                    <a:pt x="839478" y="787360"/>
                    <a:pt x="839478" y="781204"/>
                  </a:cubicBezTo>
                  <a:lnTo>
                    <a:pt x="839478" y="763156"/>
                  </a:lnTo>
                  <a:cubicBezTo>
                    <a:pt x="839478" y="754764"/>
                    <a:pt x="846306" y="747934"/>
                    <a:pt x="854701" y="747934"/>
                  </a:cubicBezTo>
                  <a:cubicBezTo>
                    <a:pt x="863095" y="747934"/>
                    <a:pt x="869923" y="754762"/>
                    <a:pt x="869923" y="763156"/>
                  </a:cubicBezTo>
                  <a:lnTo>
                    <a:pt x="869923" y="854701"/>
                  </a:lnTo>
                  <a:cubicBezTo>
                    <a:pt x="869923" y="863095"/>
                    <a:pt x="863095" y="869923"/>
                    <a:pt x="854701" y="869923"/>
                  </a:cubicBezTo>
                  <a:lnTo>
                    <a:pt x="763156" y="869923"/>
                  </a:lnTo>
                  <a:cubicBezTo>
                    <a:pt x="754764" y="869923"/>
                    <a:pt x="747936" y="863095"/>
                    <a:pt x="747936" y="854701"/>
                  </a:cubicBezTo>
                  <a:cubicBezTo>
                    <a:pt x="747936" y="846306"/>
                    <a:pt x="754764" y="839478"/>
                    <a:pt x="763156" y="839478"/>
                  </a:cubicBezTo>
                  <a:lnTo>
                    <a:pt x="781204" y="839478"/>
                  </a:lnTo>
                  <a:cubicBezTo>
                    <a:pt x="787360" y="839478"/>
                    <a:pt x="792913" y="835770"/>
                    <a:pt x="795267" y="830081"/>
                  </a:cubicBezTo>
                  <a:cubicBezTo>
                    <a:pt x="797623" y="824392"/>
                    <a:pt x="796322" y="817847"/>
                    <a:pt x="791969" y="813493"/>
                  </a:cubicBezTo>
                  <a:lnTo>
                    <a:pt x="735285" y="756810"/>
                  </a:lnTo>
                  <a:cubicBezTo>
                    <a:pt x="729730" y="751258"/>
                    <a:pt x="720867" y="750838"/>
                    <a:pt x="714818" y="755843"/>
                  </a:cubicBezTo>
                  <a:cubicBezTo>
                    <a:pt x="667331" y="795129"/>
                    <a:pt x="609856" y="818935"/>
                    <a:pt x="548612" y="824684"/>
                  </a:cubicBezTo>
                  <a:cubicBezTo>
                    <a:pt x="540790" y="825419"/>
                    <a:pt x="534812" y="831985"/>
                    <a:pt x="534812" y="839840"/>
                  </a:cubicBezTo>
                  <a:lnTo>
                    <a:pt x="534812" y="920008"/>
                  </a:lnTo>
                  <a:cubicBezTo>
                    <a:pt x="534812" y="926166"/>
                    <a:pt x="538520" y="931715"/>
                    <a:pt x="544210" y="934072"/>
                  </a:cubicBezTo>
                  <a:cubicBezTo>
                    <a:pt x="549899" y="936428"/>
                    <a:pt x="556444" y="935125"/>
                    <a:pt x="560800" y="930771"/>
                  </a:cubicBezTo>
                  <a:lnTo>
                    <a:pt x="573560" y="918011"/>
                  </a:lnTo>
                  <a:cubicBezTo>
                    <a:pt x="576434" y="915135"/>
                    <a:pt x="580258" y="913552"/>
                    <a:pt x="584323" y="913552"/>
                  </a:cubicBezTo>
                  <a:cubicBezTo>
                    <a:pt x="588389" y="913552"/>
                    <a:pt x="592212" y="915135"/>
                    <a:pt x="595086" y="918011"/>
                  </a:cubicBezTo>
                  <a:cubicBezTo>
                    <a:pt x="601021" y="923946"/>
                    <a:pt x="601021" y="933603"/>
                    <a:pt x="595086" y="939537"/>
                  </a:cubicBezTo>
                  <a:lnTo>
                    <a:pt x="530353" y="1004270"/>
                  </a:lnTo>
                  <a:cubicBezTo>
                    <a:pt x="527479" y="1007146"/>
                    <a:pt x="523655" y="1008730"/>
                    <a:pt x="519590" y="1008730"/>
                  </a:cubicBezTo>
                  <a:cubicBezTo>
                    <a:pt x="515525" y="1008730"/>
                    <a:pt x="511701" y="1007146"/>
                    <a:pt x="508827" y="1004270"/>
                  </a:cubicBezTo>
                  <a:lnTo>
                    <a:pt x="444094" y="939537"/>
                  </a:lnTo>
                  <a:cubicBezTo>
                    <a:pt x="438159" y="933603"/>
                    <a:pt x="438159" y="923946"/>
                    <a:pt x="444094" y="918011"/>
                  </a:cubicBezTo>
                  <a:cubicBezTo>
                    <a:pt x="446968" y="915135"/>
                    <a:pt x="450792" y="913552"/>
                    <a:pt x="454857" y="913552"/>
                  </a:cubicBezTo>
                  <a:cubicBezTo>
                    <a:pt x="458922" y="913552"/>
                    <a:pt x="462746" y="915135"/>
                    <a:pt x="465620" y="918011"/>
                  </a:cubicBezTo>
                  <a:lnTo>
                    <a:pt x="478380" y="930771"/>
                  </a:lnTo>
                  <a:cubicBezTo>
                    <a:pt x="482736" y="935123"/>
                    <a:pt x="489280" y="936426"/>
                    <a:pt x="494971" y="934072"/>
                  </a:cubicBezTo>
                  <a:cubicBezTo>
                    <a:pt x="500660" y="931715"/>
                    <a:pt x="504368" y="926164"/>
                    <a:pt x="504368" y="920008"/>
                  </a:cubicBezTo>
                  <a:lnTo>
                    <a:pt x="504368" y="839840"/>
                  </a:lnTo>
                  <a:cubicBezTo>
                    <a:pt x="504368" y="831983"/>
                    <a:pt x="498391" y="825419"/>
                    <a:pt x="490568" y="824684"/>
                  </a:cubicBezTo>
                  <a:cubicBezTo>
                    <a:pt x="429324" y="818935"/>
                    <a:pt x="371851" y="795129"/>
                    <a:pt x="324362" y="755843"/>
                  </a:cubicBezTo>
                  <a:cubicBezTo>
                    <a:pt x="318313" y="750836"/>
                    <a:pt x="309450" y="751256"/>
                    <a:pt x="303895" y="756810"/>
                  </a:cubicBezTo>
                  <a:lnTo>
                    <a:pt x="247209" y="813491"/>
                  </a:lnTo>
                  <a:cubicBezTo>
                    <a:pt x="242856" y="817845"/>
                    <a:pt x="241555" y="824392"/>
                    <a:pt x="243911" y="830079"/>
                  </a:cubicBezTo>
                  <a:cubicBezTo>
                    <a:pt x="246266" y="835768"/>
                    <a:pt x="251819" y="839476"/>
                    <a:pt x="257974" y="839476"/>
                  </a:cubicBezTo>
                  <a:lnTo>
                    <a:pt x="276022" y="839476"/>
                  </a:lnTo>
                  <a:cubicBezTo>
                    <a:pt x="284414" y="839476"/>
                    <a:pt x="291242" y="846304"/>
                    <a:pt x="291242" y="854699"/>
                  </a:cubicBezTo>
                  <a:cubicBezTo>
                    <a:pt x="291242" y="863093"/>
                    <a:pt x="284414" y="869921"/>
                    <a:pt x="276022" y="869921"/>
                  </a:cubicBezTo>
                  <a:lnTo>
                    <a:pt x="184475" y="869921"/>
                  </a:lnTo>
                  <a:cubicBezTo>
                    <a:pt x="176081" y="869921"/>
                    <a:pt x="169253" y="863093"/>
                    <a:pt x="169253" y="854699"/>
                  </a:cubicBezTo>
                  <a:lnTo>
                    <a:pt x="169253" y="763154"/>
                  </a:lnTo>
                  <a:cubicBezTo>
                    <a:pt x="169253" y="754760"/>
                    <a:pt x="176081" y="747932"/>
                    <a:pt x="184475" y="747932"/>
                  </a:cubicBezTo>
                  <a:cubicBezTo>
                    <a:pt x="192870" y="747932"/>
                    <a:pt x="199698" y="754760"/>
                    <a:pt x="199698" y="763154"/>
                  </a:cubicBezTo>
                  <a:lnTo>
                    <a:pt x="199698" y="781202"/>
                  </a:lnTo>
                  <a:cubicBezTo>
                    <a:pt x="199698" y="787360"/>
                    <a:pt x="203406" y="792909"/>
                    <a:pt x="209095" y="795265"/>
                  </a:cubicBezTo>
                  <a:cubicBezTo>
                    <a:pt x="214782" y="797621"/>
                    <a:pt x="221327" y="796318"/>
                    <a:pt x="225685" y="791965"/>
                  </a:cubicBezTo>
                  <a:lnTo>
                    <a:pt x="282369" y="735281"/>
                  </a:lnTo>
                  <a:cubicBezTo>
                    <a:pt x="287920" y="729728"/>
                    <a:pt x="288338" y="720865"/>
                    <a:pt x="283333" y="714814"/>
                  </a:cubicBezTo>
                  <a:cubicBezTo>
                    <a:pt x="244049" y="667329"/>
                    <a:pt x="220242" y="609856"/>
                    <a:pt x="214490" y="548610"/>
                  </a:cubicBezTo>
                  <a:cubicBezTo>
                    <a:pt x="213757" y="540788"/>
                    <a:pt x="207189" y="534810"/>
                    <a:pt x="199334" y="534810"/>
                  </a:cubicBezTo>
                  <a:lnTo>
                    <a:pt x="119166" y="534810"/>
                  </a:lnTo>
                  <a:cubicBezTo>
                    <a:pt x="113010" y="534810"/>
                    <a:pt x="107457" y="538518"/>
                    <a:pt x="105103" y="544208"/>
                  </a:cubicBezTo>
                  <a:cubicBezTo>
                    <a:pt x="102746" y="549897"/>
                    <a:pt x="104047" y="556442"/>
                    <a:pt x="108401" y="560796"/>
                  </a:cubicBezTo>
                  <a:lnTo>
                    <a:pt x="121161" y="573556"/>
                  </a:lnTo>
                  <a:cubicBezTo>
                    <a:pt x="127096" y="579491"/>
                    <a:pt x="127096" y="589148"/>
                    <a:pt x="121161" y="595082"/>
                  </a:cubicBezTo>
                  <a:cubicBezTo>
                    <a:pt x="118287" y="597958"/>
                    <a:pt x="114463" y="599541"/>
                    <a:pt x="110398" y="599541"/>
                  </a:cubicBezTo>
                  <a:cubicBezTo>
                    <a:pt x="106332" y="599541"/>
                    <a:pt x="102509" y="597958"/>
                    <a:pt x="99635" y="595082"/>
                  </a:cubicBezTo>
                  <a:lnTo>
                    <a:pt x="34900" y="530349"/>
                  </a:lnTo>
                  <a:cubicBezTo>
                    <a:pt x="32030" y="527475"/>
                    <a:pt x="30444" y="523651"/>
                    <a:pt x="30444" y="519586"/>
                  </a:cubicBezTo>
                  <a:cubicBezTo>
                    <a:pt x="30444" y="515521"/>
                    <a:pt x="32028" y="511699"/>
                    <a:pt x="34904" y="508823"/>
                  </a:cubicBezTo>
                  <a:lnTo>
                    <a:pt x="99637" y="444090"/>
                  </a:lnTo>
                  <a:cubicBezTo>
                    <a:pt x="102511" y="441214"/>
                    <a:pt x="106334" y="439631"/>
                    <a:pt x="110400" y="439631"/>
                  </a:cubicBezTo>
                  <a:cubicBezTo>
                    <a:pt x="114465" y="439631"/>
                    <a:pt x="118289" y="441214"/>
                    <a:pt x="121163" y="444090"/>
                  </a:cubicBezTo>
                  <a:cubicBezTo>
                    <a:pt x="127098" y="450024"/>
                    <a:pt x="127098" y="459681"/>
                    <a:pt x="121163" y="465616"/>
                  </a:cubicBezTo>
                  <a:lnTo>
                    <a:pt x="108403" y="478376"/>
                  </a:lnTo>
                  <a:cubicBezTo>
                    <a:pt x="104049" y="482730"/>
                    <a:pt x="102748" y="489278"/>
                    <a:pt x="105105" y="494965"/>
                  </a:cubicBezTo>
                  <a:cubicBezTo>
                    <a:pt x="107459" y="500654"/>
                    <a:pt x="113012" y="504362"/>
                    <a:pt x="119168" y="504362"/>
                  </a:cubicBezTo>
                  <a:lnTo>
                    <a:pt x="199334" y="504362"/>
                  </a:lnTo>
                  <a:cubicBezTo>
                    <a:pt x="207189" y="504362"/>
                    <a:pt x="213755" y="498384"/>
                    <a:pt x="214490" y="490562"/>
                  </a:cubicBezTo>
                  <a:cubicBezTo>
                    <a:pt x="220242" y="429316"/>
                    <a:pt x="244047" y="371845"/>
                    <a:pt x="283333" y="324358"/>
                  </a:cubicBezTo>
                  <a:cubicBezTo>
                    <a:pt x="288340" y="318307"/>
                    <a:pt x="287922" y="309444"/>
                    <a:pt x="282369" y="303891"/>
                  </a:cubicBezTo>
                  <a:lnTo>
                    <a:pt x="225685" y="247207"/>
                  </a:lnTo>
                  <a:cubicBezTo>
                    <a:pt x="221329" y="242852"/>
                    <a:pt x="214782" y="241549"/>
                    <a:pt x="209095" y="243907"/>
                  </a:cubicBezTo>
                  <a:cubicBezTo>
                    <a:pt x="203406" y="246263"/>
                    <a:pt x="199698" y="251815"/>
                    <a:pt x="199698" y="257970"/>
                  </a:cubicBezTo>
                  <a:lnTo>
                    <a:pt x="199698" y="276018"/>
                  </a:lnTo>
                  <a:cubicBezTo>
                    <a:pt x="199698" y="284410"/>
                    <a:pt x="192870" y="291240"/>
                    <a:pt x="184475" y="291240"/>
                  </a:cubicBezTo>
                  <a:cubicBezTo>
                    <a:pt x="176081" y="291240"/>
                    <a:pt x="169253" y="284412"/>
                    <a:pt x="169253" y="276018"/>
                  </a:cubicBezTo>
                  <a:lnTo>
                    <a:pt x="169253" y="184475"/>
                  </a:lnTo>
                  <a:cubicBezTo>
                    <a:pt x="169253" y="176081"/>
                    <a:pt x="176081" y="169253"/>
                    <a:pt x="184475" y="169253"/>
                  </a:cubicBezTo>
                  <a:lnTo>
                    <a:pt x="276020" y="169253"/>
                  </a:lnTo>
                  <a:cubicBezTo>
                    <a:pt x="284412" y="169253"/>
                    <a:pt x="291240" y="176081"/>
                    <a:pt x="291240" y="184475"/>
                  </a:cubicBezTo>
                  <a:cubicBezTo>
                    <a:pt x="291240" y="192868"/>
                    <a:pt x="284412" y="199698"/>
                    <a:pt x="276020" y="199698"/>
                  </a:cubicBezTo>
                  <a:lnTo>
                    <a:pt x="257972" y="199698"/>
                  </a:lnTo>
                  <a:cubicBezTo>
                    <a:pt x="251817" y="199698"/>
                    <a:pt x="246263" y="203406"/>
                    <a:pt x="243909" y="209095"/>
                  </a:cubicBezTo>
                  <a:cubicBezTo>
                    <a:pt x="241553" y="214784"/>
                    <a:pt x="242854" y="221329"/>
                    <a:pt x="247207" y="225683"/>
                  </a:cubicBezTo>
                  <a:lnTo>
                    <a:pt x="303891" y="282367"/>
                  </a:lnTo>
                  <a:cubicBezTo>
                    <a:pt x="309446" y="287920"/>
                    <a:pt x="318309" y="288338"/>
                    <a:pt x="324358" y="283333"/>
                  </a:cubicBezTo>
                  <a:cubicBezTo>
                    <a:pt x="371845" y="244047"/>
                    <a:pt x="429320" y="220242"/>
                    <a:pt x="490564" y="214492"/>
                  </a:cubicBezTo>
                  <a:cubicBezTo>
                    <a:pt x="498386" y="213757"/>
                    <a:pt x="504364" y="207191"/>
                    <a:pt x="504364" y="199336"/>
                  </a:cubicBezTo>
                  <a:lnTo>
                    <a:pt x="504364" y="119166"/>
                  </a:lnTo>
                  <a:cubicBezTo>
                    <a:pt x="504364" y="113008"/>
                    <a:pt x="500656" y="107459"/>
                    <a:pt x="494967" y="105103"/>
                  </a:cubicBezTo>
                  <a:cubicBezTo>
                    <a:pt x="489278" y="102744"/>
                    <a:pt x="482732" y="104047"/>
                    <a:pt x="478376" y="108403"/>
                  </a:cubicBezTo>
                  <a:lnTo>
                    <a:pt x="465616" y="121163"/>
                  </a:lnTo>
                  <a:cubicBezTo>
                    <a:pt x="462742" y="124039"/>
                    <a:pt x="458918" y="125622"/>
                    <a:pt x="454853" y="125622"/>
                  </a:cubicBezTo>
                  <a:cubicBezTo>
                    <a:pt x="450788" y="125622"/>
                    <a:pt x="446964" y="124039"/>
                    <a:pt x="444090" y="121163"/>
                  </a:cubicBezTo>
                  <a:cubicBezTo>
                    <a:pt x="438155" y="115228"/>
                    <a:pt x="438155" y="105571"/>
                    <a:pt x="444090" y="99637"/>
                  </a:cubicBezTo>
                  <a:lnTo>
                    <a:pt x="508823" y="34904"/>
                  </a:lnTo>
                  <a:cubicBezTo>
                    <a:pt x="511699" y="32028"/>
                    <a:pt x="515523" y="30444"/>
                    <a:pt x="519586" y="30444"/>
                  </a:cubicBezTo>
                  <a:cubicBezTo>
                    <a:pt x="523649" y="30444"/>
                    <a:pt x="527475" y="32028"/>
                    <a:pt x="530349" y="34904"/>
                  </a:cubicBezTo>
                  <a:lnTo>
                    <a:pt x="595082" y="99637"/>
                  </a:lnTo>
                  <a:cubicBezTo>
                    <a:pt x="601017" y="105571"/>
                    <a:pt x="601017" y="115228"/>
                    <a:pt x="595082" y="121163"/>
                  </a:cubicBezTo>
                  <a:cubicBezTo>
                    <a:pt x="592208" y="124039"/>
                    <a:pt x="588385" y="125622"/>
                    <a:pt x="584319" y="125622"/>
                  </a:cubicBezTo>
                  <a:cubicBezTo>
                    <a:pt x="580254" y="125622"/>
                    <a:pt x="576430" y="124039"/>
                    <a:pt x="573556" y="121163"/>
                  </a:cubicBezTo>
                  <a:lnTo>
                    <a:pt x="560796" y="108403"/>
                  </a:lnTo>
                  <a:cubicBezTo>
                    <a:pt x="556440" y="104047"/>
                    <a:pt x="549893" y="102744"/>
                    <a:pt x="544205" y="105103"/>
                  </a:cubicBezTo>
                  <a:cubicBezTo>
                    <a:pt x="538516" y="107459"/>
                    <a:pt x="534808" y="113010"/>
                    <a:pt x="534808" y="119166"/>
                  </a:cubicBezTo>
                  <a:lnTo>
                    <a:pt x="534808" y="199334"/>
                  </a:lnTo>
                  <a:cubicBezTo>
                    <a:pt x="534808" y="207191"/>
                    <a:pt x="540786" y="213755"/>
                    <a:pt x="548608" y="214490"/>
                  </a:cubicBezTo>
                  <a:cubicBezTo>
                    <a:pt x="609852" y="220240"/>
                    <a:pt x="667325" y="244045"/>
                    <a:pt x="714814" y="283331"/>
                  </a:cubicBezTo>
                  <a:cubicBezTo>
                    <a:pt x="720863" y="288338"/>
                    <a:pt x="729726" y="287920"/>
                    <a:pt x="735281" y="282365"/>
                  </a:cubicBezTo>
                  <a:lnTo>
                    <a:pt x="791965" y="225681"/>
                  </a:lnTo>
                  <a:cubicBezTo>
                    <a:pt x="796318" y="221327"/>
                    <a:pt x="797619" y="214780"/>
                    <a:pt x="795263" y="209093"/>
                  </a:cubicBezTo>
                  <a:cubicBezTo>
                    <a:pt x="792909" y="203404"/>
                    <a:pt x="787355" y="199696"/>
                    <a:pt x="781200" y="199696"/>
                  </a:cubicBezTo>
                  <a:lnTo>
                    <a:pt x="763152" y="199696"/>
                  </a:lnTo>
                  <a:cubicBezTo>
                    <a:pt x="754760" y="199696"/>
                    <a:pt x="747932" y="192866"/>
                    <a:pt x="747932" y="184473"/>
                  </a:cubicBezTo>
                  <a:cubicBezTo>
                    <a:pt x="747932" y="176079"/>
                    <a:pt x="754760" y="169251"/>
                    <a:pt x="763152" y="169251"/>
                  </a:cubicBezTo>
                  <a:lnTo>
                    <a:pt x="854697" y="169251"/>
                  </a:lnTo>
                  <a:cubicBezTo>
                    <a:pt x="863091" y="169251"/>
                    <a:pt x="869919" y="176079"/>
                    <a:pt x="869919" y="184473"/>
                  </a:cubicBezTo>
                  <a:lnTo>
                    <a:pt x="869919" y="276018"/>
                  </a:lnTo>
                  <a:cubicBezTo>
                    <a:pt x="869919" y="284412"/>
                    <a:pt x="863091" y="291240"/>
                    <a:pt x="854697" y="291240"/>
                  </a:cubicBezTo>
                  <a:cubicBezTo>
                    <a:pt x="846302" y="291240"/>
                    <a:pt x="839474" y="284412"/>
                    <a:pt x="839474" y="276018"/>
                  </a:cubicBezTo>
                  <a:lnTo>
                    <a:pt x="839474" y="257970"/>
                  </a:lnTo>
                  <a:cubicBezTo>
                    <a:pt x="839474" y="251812"/>
                    <a:pt x="835766" y="246263"/>
                    <a:pt x="830077" y="243907"/>
                  </a:cubicBezTo>
                  <a:cubicBezTo>
                    <a:pt x="824390" y="241549"/>
                    <a:pt x="817843" y="242856"/>
                    <a:pt x="813487" y="247207"/>
                  </a:cubicBezTo>
                  <a:lnTo>
                    <a:pt x="756803" y="303891"/>
                  </a:lnTo>
                  <a:cubicBezTo>
                    <a:pt x="751252" y="309444"/>
                    <a:pt x="750834" y="318307"/>
                    <a:pt x="755839" y="324358"/>
                  </a:cubicBezTo>
                  <a:cubicBezTo>
                    <a:pt x="795123" y="371843"/>
                    <a:pt x="818930" y="429316"/>
                    <a:pt x="824682" y="490562"/>
                  </a:cubicBezTo>
                  <a:cubicBezTo>
                    <a:pt x="825415" y="498384"/>
                    <a:pt x="831983" y="504362"/>
                    <a:pt x="839838" y="504362"/>
                  </a:cubicBezTo>
                  <a:lnTo>
                    <a:pt x="920004" y="504362"/>
                  </a:lnTo>
                  <a:cubicBezTo>
                    <a:pt x="926160" y="504362"/>
                    <a:pt x="931713" y="500654"/>
                    <a:pt x="934067" y="494965"/>
                  </a:cubicBezTo>
                  <a:cubicBezTo>
                    <a:pt x="936424" y="489275"/>
                    <a:pt x="935123" y="482730"/>
                    <a:pt x="930769" y="478376"/>
                  </a:cubicBezTo>
                  <a:lnTo>
                    <a:pt x="918009" y="465616"/>
                  </a:lnTo>
                  <a:cubicBezTo>
                    <a:pt x="912074" y="459681"/>
                    <a:pt x="912074" y="450024"/>
                    <a:pt x="918009" y="444090"/>
                  </a:cubicBezTo>
                  <a:cubicBezTo>
                    <a:pt x="920883" y="441214"/>
                    <a:pt x="924707" y="439631"/>
                    <a:pt x="928772" y="439631"/>
                  </a:cubicBezTo>
                  <a:cubicBezTo>
                    <a:pt x="932838" y="439631"/>
                    <a:pt x="936661" y="441214"/>
                    <a:pt x="939535" y="444090"/>
                  </a:cubicBezTo>
                  <a:lnTo>
                    <a:pt x="1004268" y="508823"/>
                  </a:lnTo>
                  <a:cubicBezTo>
                    <a:pt x="1007144" y="511699"/>
                    <a:pt x="1008728" y="515521"/>
                    <a:pt x="1008728" y="519586"/>
                  </a:cubicBezTo>
                  <a:cubicBezTo>
                    <a:pt x="1008728" y="523651"/>
                    <a:pt x="1007144" y="527475"/>
                    <a:pt x="1004268" y="530351"/>
                  </a:cubicBezTo>
                  <a:close/>
                </a:path>
              </a:pathLst>
            </a:custGeom>
            <a:grpFill/>
            <a:ln w="2028" cap="flat">
              <a:noFill/>
              <a:prstDash val="solid"/>
              <a:miter/>
            </a:ln>
          </p:spPr>
          <p:txBody>
            <a:bodyPr rtlCol="0" anchor="ctr"/>
            <a:lstStyle/>
            <a:p>
              <a:endParaRPr lang="pt-BR"/>
            </a:p>
          </p:txBody>
        </p:sp>
        <p:sp>
          <p:nvSpPr>
            <p:cNvPr id="30" name="Forma Livre: Forma 29">
              <a:extLst>
                <a:ext uri="{FF2B5EF4-FFF2-40B4-BE49-F238E27FC236}">
                  <a16:creationId xmlns:a16="http://schemas.microsoft.com/office/drawing/2014/main" id="{F62C6783-DC4A-4257-8A57-AF126E9F97C3}"/>
                </a:ext>
              </a:extLst>
            </p:cNvPr>
            <p:cNvSpPr/>
            <p:nvPr/>
          </p:nvSpPr>
          <p:spPr>
            <a:xfrm>
              <a:off x="6317314" y="2919948"/>
              <a:ext cx="552060" cy="552060"/>
            </a:xfrm>
            <a:custGeom>
              <a:avLst/>
              <a:gdLst>
                <a:gd name="connsiteX0" fmla="*/ 276030 w 552060"/>
                <a:gd name="connsiteY0" fmla="*/ 0 h 552060"/>
                <a:gd name="connsiteX1" fmla="*/ 35066 w 552060"/>
                <a:gd name="connsiteY1" fmla="*/ 141329 h 552060"/>
                <a:gd name="connsiteX2" fmla="*/ 40907 w 552060"/>
                <a:gd name="connsiteY2" fmla="*/ 162048 h 552060"/>
                <a:gd name="connsiteX3" fmla="*/ 61626 w 552060"/>
                <a:gd name="connsiteY3" fmla="*/ 156207 h 552060"/>
                <a:gd name="connsiteX4" fmla="*/ 276030 w 552060"/>
                <a:gd name="connsiteY4" fmla="*/ 30444 h 552060"/>
                <a:gd name="connsiteX5" fmla="*/ 521616 w 552060"/>
                <a:gd name="connsiteY5" fmla="*/ 276030 h 552060"/>
                <a:gd name="connsiteX6" fmla="*/ 276030 w 552060"/>
                <a:gd name="connsiteY6" fmla="*/ 521616 h 552060"/>
                <a:gd name="connsiteX7" fmla="*/ 30444 w 552060"/>
                <a:gd name="connsiteY7" fmla="*/ 276030 h 552060"/>
                <a:gd name="connsiteX8" fmla="*/ 39663 w 552060"/>
                <a:gd name="connsiteY8" fmla="*/ 209146 h 552060"/>
                <a:gd name="connsiteX9" fmla="*/ 29150 w 552060"/>
                <a:gd name="connsiteY9" fmla="*/ 190359 h 552060"/>
                <a:gd name="connsiteX10" fmla="*/ 10363 w 552060"/>
                <a:gd name="connsiteY10" fmla="*/ 200873 h 552060"/>
                <a:gd name="connsiteX11" fmla="*/ 0 w 552060"/>
                <a:gd name="connsiteY11" fmla="*/ 276030 h 552060"/>
                <a:gd name="connsiteX12" fmla="*/ 276030 w 552060"/>
                <a:gd name="connsiteY12" fmla="*/ 552060 h 552060"/>
                <a:gd name="connsiteX13" fmla="*/ 552060 w 552060"/>
                <a:gd name="connsiteY13" fmla="*/ 276030 h 552060"/>
                <a:gd name="connsiteX14" fmla="*/ 276030 w 552060"/>
                <a:gd name="connsiteY14" fmla="*/ 0 h 55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60" h="552060">
                  <a:moveTo>
                    <a:pt x="276030" y="0"/>
                  </a:moveTo>
                  <a:cubicBezTo>
                    <a:pt x="176229" y="0"/>
                    <a:pt x="83897" y="54155"/>
                    <a:pt x="35066" y="141329"/>
                  </a:cubicBezTo>
                  <a:cubicBezTo>
                    <a:pt x="30958" y="148665"/>
                    <a:pt x="33572" y="157940"/>
                    <a:pt x="40907" y="162048"/>
                  </a:cubicBezTo>
                  <a:cubicBezTo>
                    <a:pt x="48234" y="166154"/>
                    <a:pt x="57518" y="163540"/>
                    <a:pt x="61626" y="156207"/>
                  </a:cubicBezTo>
                  <a:cubicBezTo>
                    <a:pt x="105080" y="78634"/>
                    <a:pt x="187234" y="30444"/>
                    <a:pt x="276030" y="30444"/>
                  </a:cubicBezTo>
                  <a:cubicBezTo>
                    <a:pt x="411447" y="30444"/>
                    <a:pt x="521616" y="140613"/>
                    <a:pt x="521616" y="276030"/>
                  </a:cubicBezTo>
                  <a:cubicBezTo>
                    <a:pt x="521616" y="411447"/>
                    <a:pt x="411447" y="521616"/>
                    <a:pt x="276030" y="521616"/>
                  </a:cubicBezTo>
                  <a:cubicBezTo>
                    <a:pt x="140613" y="521616"/>
                    <a:pt x="30444" y="411447"/>
                    <a:pt x="30444" y="276030"/>
                  </a:cubicBezTo>
                  <a:cubicBezTo>
                    <a:pt x="30444" y="253310"/>
                    <a:pt x="33546" y="230808"/>
                    <a:pt x="39663" y="209146"/>
                  </a:cubicBezTo>
                  <a:cubicBezTo>
                    <a:pt x="41948" y="201055"/>
                    <a:pt x="37242" y="192645"/>
                    <a:pt x="29150" y="190359"/>
                  </a:cubicBezTo>
                  <a:cubicBezTo>
                    <a:pt x="21057" y="188076"/>
                    <a:pt x="12651" y="192783"/>
                    <a:pt x="10363" y="200873"/>
                  </a:cubicBezTo>
                  <a:cubicBezTo>
                    <a:pt x="3487" y="225226"/>
                    <a:pt x="0" y="250514"/>
                    <a:pt x="0" y="276030"/>
                  </a:cubicBezTo>
                  <a:cubicBezTo>
                    <a:pt x="0" y="428234"/>
                    <a:pt x="123828" y="552060"/>
                    <a:pt x="276030" y="552060"/>
                  </a:cubicBezTo>
                  <a:cubicBezTo>
                    <a:pt x="428232" y="552060"/>
                    <a:pt x="552060" y="428234"/>
                    <a:pt x="552060" y="276030"/>
                  </a:cubicBezTo>
                  <a:cubicBezTo>
                    <a:pt x="552060" y="123826"/>
                    <a:pt x="428234" y="0"/>
                    <a:pt x="276030" y="0"/>
                  </a:cubicBezTo>
                  <a:close/>
                </a:path>
              </a:pathLst>
            </a:custGeom>
            <a:grpFill/>
            <a:ln w="2028" cap="flat">
              <a:noFill/>
              <a:prstDash val="solid"/>
              <a:miter/>
            </a:ln>
          </p:spPr>
          <p:txBody>
            <a:bodyPr rtlCol="0" anchor="ctr"/>
            <a:lstStyle/>
            <a:p>
              <a:endParaRPr lang="pt-BR"/>
            </a:p>
          </p:txBody>
        </p:sp>
      </p:grpSp>
      <p:sp>
        <p:nvSpPr>
          <p:cNvPr id="31" name="Gráfico 22">
            <a:extLst>
              <a:ext uri="{FF2B5EF4-FFF2-40B4-BE49-F238E27FC236}">
                <a16:creationId xmlns:a16="http://schemas.microsoft.com/office/drawing/2014/main" id="{76EF21FE-9AA2-4EEF-B5DA-43C47C2B4F62}"/>
              </a:ext>
            </a:extLst>
          </p:cNvPr>
          <p:cNvSpPr/>
          <p:nvPr/>
        </p:nvSpPr>
        <p:spPr>
          <a:xfrm>
            <a:off x="2011030" y="2676393"/>
            <a:ext cx="1039174" cy="1039178"/>
          </a:xfrm>
          <a:custGeom>
            <a:avLst/>
            <a:gdLst>
              <a:gd name="connsiteX0" fmla="*/ 886990 w 1039174"/>
              <a:gd name="connsiteY0" fmla="*/ 152182 h 1039178"/>
              <a:gd name="connsiteX1" fmla="*/ 519588 w 1039174"/>
              <a:gd name="connsiteY1" fmla="*/ 0 h 1039178"/>
              <a:gd name="connsiteX2" fmla="*/ 152184 w 1039174"/>
              <a:gd name="connsiteY2" fmla="*/ 152182 h 1039178"/>
              <a:gd name="connsiteX3" fmla="*/ 0 w 1039174"/>
              <a:gd name="connsiteY3" fmla="*/ 519588 h 1039178"/>
              <a:gd name="connsiteX4" fmla="*/ 152186 w 1039174"/>
              <a:gd name="connsiteY4" fmla="*/ 886992 h 1039178"/>
              <a:gd name="connsiteX5" fmla="*/ 519588 w 1039174"/>
              <a:gd name="connsiteY5" fmla="*/ 1039178 h 1039178"/>
              <a:gd name="connsiteX6" fmla="*/ 718425 w 1039174"/>
              <a:gd name="connsiteY6" fmla="*/ 999623 h 1039178"/>
              <a:gd name="connsiteX7" fmla="*/ 886990 w 1039174"/>
              <a:gd name="connsiteY7" fmla="*/ 886990 h 1039178"/>
              <a:gd name="connsiteX8" fmla="*/ 886992 w 1039174"/>
              <a:gd name="connsiteY8" fmla="*/ 858285 h 1039178"/>
              <a:gd name="connsiteX9" fmla="*/ 858287 w 1039174"/>
              <a:gd name="connsiteY9" fmla="*/ 858285 h 1039178"/>
              <a:gd name="connsiteX10" fmla="*/ 519588 w 1039174"/>
              <a:gd name="connsiteY10" fmla="*/ 998583 h 1039178"/>
              <a:gd name="connsiteX11" fmla="*/ 297928 w 1039174"/>
              <a:gd name="connsiteY11" fmla="*/ 944104 h 1039178"/>
              <a:gd name="connsiteX12" fmla="*/ 338246 w 1039174"/>
              <a:gd name="connsiteY12" fmla="*/ 874272 h 1039178"/>
              <a:gd name="connsiteX13" fmla="*/ 338263 w 1039174"/>
              <a:gd name="connsiteY13" fmla="*/ 874248 h 1039178"/>
              <a:gd name="connsiteX14" fmla="*/ 340978 w 1039174"/>
              <a:gd name="connsiteY14" fmla="*/ 864642 h 1039178"/>
              <a:gd name="connsiteX15" fmla="*/ 330834 w 1039174"/>
              <a:gd name="connsiteY15" fmla="*/ 846519 h 1039178"/>
              <a:gd name="connsiteX16" fmla="*/ 330790 w 1039174"/>
              <a:gd name="connsiteY16" fmla="*/ 846495 h 1039178"/>
              <a:gd name="connsiteX17" fmla="*/ 142675 w 1039174"/>
              <a:gd name="connsiteY17" fmla="*/ 539886 h 1039178"/>
              <a:gd name="connsiteX18" fmla="*/ 223258 w 1039174"/>
              <a:gd name="connsiteY18" fmla="*/ 539886 h 1039178"/>
              <a:gd name="connsiteX19" fmla="*/ 243554 w 1039174"/>
              <a:gd name="connsiteY19" fmla="*/ 519590 h 1039178"/>
              <a:gd name="connsiteX20" fmla="*/ 223258 w 1039174"/>
              <a:gd name="connsiteY20" fmla="*/ 499294 h 1039178"/>
              <a:gd name="connsiteX21" fmla="*/ 142669 w 1039174"/>
              <a:gd name="connsiteY21" fmla="*/ 499294 h 1039178"/>
              <a:gd name="connsiteX22" fmla="*/ 154942 w 1039174"/>
              <a:gd name="connsiteY22" fmla="*/ 421884 h 1039178"/>
              <a:gd name="connsiteX23" fmla="*/ 140593 w 1039174"/>
              <a:gd name="connsiteY23" fmla="*/ 397025 h 1039178"/>
              <a:gd name="connsiteX24" fmla="*/ 115734 w 1039174"/>
              <a:gd name="connsiteY24" fmla="*/ 411372 h 1039178"/>
              <a:gd name="connsiteX25" fmla="*/ 101484 w 1039174"/>
              <a:gd name="connsiteY25" fmla="*/ 519588 h 1039178"/>
              <a:gd name="connsiteX26" fmla="*/ 293211 w 1039174"/>
              <a:gd name="connsiteY26" fmla="*/ 871092 h 1039178"/>
              <a:gd name="connsiteX27" fmla="*/ 262803 w 1039174"/>
              <a:gd name="connsiteY27" fmla="*/ 923763 h 1039178"/>
              <a:gd name="connsiteX28" fmla="*/ 40593 w 1039174"/>
              <a:gd name="connsiteY28" fmla="*/ 519588 h 1039178"/>
              <a:gd name="connsiteX29" fmla="*/ 95072 w 1039174"/>
              <a:gd name="connsiteY29" fmla="*/ 297928 h 1039178"/>
              <a:gd name="connsiteX30" fmla="*/ 164926 w 1039174"/>
              <a:gd name="connsiteY30" fmla="*/ 338259 h 1039178"/>
              <a:gd name="connsiteX31" fmla="*/ 175056 w 1039174"/>
              <a:gd name="connsiteY31" fmla="*/ 340982 h 1039178"/>
              <a:gd name="connsiteX32" fmla="*/ 192651 w 1039174"/>
              <a:gd name="connsiteY32" fmla="*/ 330830 h 1039178"/>
              <a:gd name="connsiteX33" fmla="*/ 192667 w 1039174"/>
              <a:gd name="connsiteY33" fmla="*/ 330804 h 1039178"/>
              <a:gd name="connsiteX34" fmla="*/ 252645 w 1039174"/>
              <a:gd name="connsiteY34" fmla="*/ 252643 h 1039178"/>
              <a:gd name="connsiteX35" fmla="*/ 252649 w 1039174"/>
              <a:gd name="connsiteY35" fmla="*/ 223940 h 1039178"/>
              <a:gd name="connsiteX36" fmla="*/ 223944 w 1039174"/>
              <a:gd name="connsiteY36" fmla="*/ 223935 h 1039178"/>
              <a:gd name="connsiteX37" fmla="*/ 168121 w 1039174"/>
              <a:gd name="connsiteY37" fmla="*/ 293229 h 1039178"/>
              <a:gd name="connsiteX38" fmla="*/ 115409 w 1039174"/>
              <a:gd name="connsiteY38" fmla="*/ 262797 h 1039178"/>
              <a:gd name="connsiteX39" fmla="*/ 519588 w 1039174"/>
              <a:gd name="connsiteY39" fmla="*/ 40593 h 1039178"/>
              <a:gd name="connsiteX40" fmla="*/ 741244 w 1039174"/>
              <a:gd name="connsiteY40" fmla="*/ 95070 h 1039178"/>
              <a:gd name="connsiteX41" fmla="*/ 700915 w 1039174"/>
              <a:gd name="connsiteY41" fmla="*/ 164924 h 1039178"/>
              <a:gd name="connsiteX42" fmla="*/ 708344 w 1039174"/>
              <a:gd name="connsiteY42" fmla="*/ 192649 h 1039178"/>
              <a:gd name="connsiteX43" fmla="*/ 718472 w 1039174"/>
              <a:gd name="connsiteY43" fmla="*/ 195370 h 1039178"/>
              <a:gd name="connsiteX44" fmla="*/ 736069 w 1039174"/>
              <a:gd name="connsiteY44" fmla="*/ 185220 h 1039178"/>
              <a:gd name="connsiteX45" fmla="*/ 776373 w 1039174"/>
              <a:gd name="connsiteY45" fmla="*/ 115411 h 1039178"/>
              <a:gd name="connsiteX46" fmla="*/ 923763 w 1039174"/>
              <a:gd name="connsiteY46" fmla="*/ 262797 h 1039178"/>
              <a:gd name="connsiteX47" fmla="*/ 871037 w 1039174"/>
              <a:gd name="connsiteY47" fmla="*/ 293237 h 1039178"/>
              <a:gd name="connsiteX48" fmla="*/ 815235 w 1039174"/>
              <a:gd name="connsiteY48" fmla="*/ 223940 h 1039178"/>
              <a:gd name="connsiteX49" fmla="*/ 786529 w 1039174"/>
              <a:gd name="connsiteY49" fmla="*/ 223940 h 1039178"/>
              <a:gd name="connsiteX50" fmla="*/ 786529 w 1039174"/>
              <a:gd name="connsiteY50" fmla="*/ 252645 h 1039178"/>
              <a:gd name="connsiteX51" fmla="*/ 884236 w 1039174"/>
              <a:gd name="connsiteY51" fmla="*/ 421882 h 1039178"/>
              <a:gd name="connsiteX52" fmla="*/ 903828 w 1039174"/>
              <a:gd name="connsiteY52" fmla="*/ 436929 h 1039178"/>
              <a:gd name="connsiteX53" fmla="*/ 909093 w 1039174"/>
              <a:gd name="connsiteY53" fmla="*/ 436233 h 1039178"/>
              <a:gd name="connsiteX54" fmla="*/ 923444 w 1039174"/>
              <a:gd name="connsiteY54" fmla="*/ 411374 h 1039178"/>
              <a:gd name="connsiteX55" fmla="*/ 891334 w 1039174"/>
              <a:gd name="connsiteY55" fmla="*/ 328393 h 1039178"/>
              <a:gd name="connsiteX56" fmla="*/ 944102 w 1039174"/>
              <a:gd name="connsiteY56" fmla="*/ 297924 h 1039178"/>
              <a:gd name="connsiteX57" fmla="*/ 998583 w 1039174"/>
              <a:gd name="connsiteY57" fmla="*/ 519588 h 1039178"/>
              <a:gd name="connsiteX58" fmla="*/ 944171 w 1039174"/>
              <a:gd name="connsiteY58" fmla="*/ 741279 h 1039178"/>
              <a:gd name="connsiteX59" fmla="*/ 891350 w 1039174"/>
              <a:gd name="connsiteY59" fmla="*/ 710781 h 1039178"/>
              <a:gd name="connsiteX60" fmla="*/ 937694 w 1039174"/>
              <a:gd name="connsiteY60" fmla="*/ 519590 h 1039178"/>
              <a:gd name="connsiteX61" fmla="*/ 917398 w 1039174"/>
              <a:gd name="connsiteY61" fmla="*/ 499294 h 1039178"/>
              <a:gd name="connsiteX62" fmla="*/ 835553 w 1039174"/>
              <a:gd name="connsiteY62" fmla="*/ 499294 h 1039178"/>
              <a:gd name="connsiteX63" fmla="*/ 833737 w 1039174"/>
              <a:gd name="connsiteY63" fmla="*/ 480061 h 1039178"/>
              <a:gd name="connsiteX64" fmla="*/ 811064 w 1039174"/>
              <a:gd name="connsiteY64" fmla="*/ 462456 h 1039178"/>
              <a:gd name="connsiteX65" fmla="*/ 793461 w 1039174"/>
              <a:gd name="connsiteY65" fmla="*/ 485129 h 1039178"/>
              <a:gd name="connsiteX66" fmla="*/ 795618 w 1039174"/>
              <a:gd name="connsiteY66" fmla="*/ 519590 h 1039178"/>
              <a:gd name="connsiteX67" fmla="*/ 768106 w 1039174"/>
              <a:gd name="connsiteY67" fmla="*/ 639631 h 1039178"/>
              <a:gd name="connsiteX68" fmla="*/ 715212 w 1039174"/>
              <a:gd name="connsiteY68" fmla="*/ 609091 h 1039178"/>
              <a:gd name="connsiteX69" fmla="*/ 734727 w 1039174"/>
              <a:gd name="connsiteY69" fmla="*/ 519590 h 1039178"/>
              <a:gd name="connsiteX70" fmla="*/ 714431 w 1039174"/>
              <a:gd name="connsiteY70" fmla="*/ 499294 h 1039178"/>
              <a:gd name="connsiteX71" fmla="*/ 613051 w 1039174"/>
              <a:gd name="connsiteY71" fmla="*/ 499294 h 1039178"/>
              <a:gd name="connsiteX72" fmla="*/ 612953 w 1039174"/>
              <a:gd name="connsiteY72" fmla="*/ 499288 h 1039178"/>
              <a:gd name="connsiteX73" fmla="*/ 592657 w 1039174"/>
              <a:gd name="connsiteY73" fmla="*/ 519584 h 1039178"/>
              <a:gd name="connsiteX74" fmla="*/ 519586 w 1039174"/>
              <a:gd name="connsiteY74" fmla="*/ 592655 h 1039178"/>
              <a:gd name="connsiteX75" fmla="*/ 446517 w 1039174"/>
              <a:gd name="connsiteY75" fmla="*/ 519584 h 1039178"/>
              <a:gd name="connsiteX76" fmla="*/ 519586 w 1039174"/>
              <a:gd name="connsiteY76" fmla="*/ 446513 h 1039178"/>
              <a:gd name="connsiteX77" fmla="*/ 539882 w 1039174"/>
              <a:gd name="connsiteY77" fmla="*/ 426217 h 1039178"/>
              <a:gd name="connsiteX78" fmla="*/ 519586 w 1039174"/>
              <a:gd name="connsiteY78" fmla="*/ 405920 h 1039178"/>
              <a:gd name="connsiteX79" fmla="*/ 407774 w 1039174"/>
              <a:gd name="connsiteY79" fmla="*/ 499294 h 1039178"/>
              <a:gd name="connsiteX80" fmla="*/ 346249 w 1039174"/>
              <a:gd name="connsiteY80" fmla="*/ 499294 h 1039178"/>
              <a:gd name="connsiteX81" fmla="*/ 519584 w 1039174"/>
              <a:gd name="connsiteY81" fmla="*/ 345036 h 1039178"/>
              <a:gd name="connsiteX82" fmla="*/ 670747 w 1039174"/>
              <a:gd name="connsiteY82" fmla="*/ 432310 h 1039178"/>
              <a:gd name="connsiteX83" fmla="*/ 698472 w 1039174"/>
              <a:gd name="connsiteY83" fmla="*/ 439738 h 1039178"/>
              <a:gd name="connsiteX84" fmla="*/ 705900 w 1039174"/>
              <a:gd name="connsiteY84" fmla="*/ 412013 h 1039178"/>
              <a:gd name="connsiteX85" fmla="*/ 644205 w 1039174"/>
              <a:gd name="connsiteY85" fmla="*/ 344327 h 1039178"/>
              <a:gd name="connsiteX86" fmla="*/ 674808 w 1039174"/>
              <a:gd name="connsiteY86" fmla="*/ 291323 h 1039178"/>
              <a:gd name="connsiteX87" fmla="*/ 758630 w 1039174"/>
              <a:gd name="connsiteY87" fmla="*/ 381569 h 1039178"/>
              <a:gd name="connsiteX88" fmla="*/ 776227 w 1039174"/>
              <a:gd name="connsiteY88" fmla="*/ 391721 h 1039178"/>
              <a:gd name="connsiteX89" fmla="*/ 786355 w 1039174"/>
              <a:gd name="connsiteY89" fmla="*/ 388997 h 1039178"/>
              <a:gd name="connsiteX90" fmla="*/ 793785 w 1039174"/>
              <a:gd name="connsiteY90" fmla="*/ 361275 h 1039178"/>
              <a:gd name="connsiteX91" fmla="*/ 677899 w 1039174"/>
              <a:gd name="connsiteY91" fmla="*/ 245387 h 1039178"/>
              <a:gd name="connsiteX92" fmla="*/ 677895 w 1039174"/>
              <a:gd name="connsiteY92" fmla="*/ 245383 h 1039178"/>
              <a:gd name="connsiteX93" fmla="*/ 677887 w 1039174"/>
              <a:gd name="connsiteY93" fmla="*/ 245379 h 1039178"/>
              <a:gd name="connsiteX94" fmla="*/ 620400 w 1039174"/>
              <a:gd name="connsiteY94" fmla="*/ 219440 h 1039178"/>
              <a:gd name="connsiteX95" fmla="*/ 594697 w 1039174"/>
              <a:gd name="connsiteY95" fmla="*/ 232218 h 1039178"/>
              <a:gd name="connsiteX96" fmla="*/ 607475 w 1039174"/>
              <a:gd name="connsiteY96" fmla="*/ 257920 h 1039178"/>
              <a:gd name="connsiteX97" fmla="*/ 639643 w 1039174"/>
              <a:gd name="connsiteY97" fmla="*/ 271045 h 1039178"/>
              <a:gd name="connsiteX98" fmla="*/ 609052 w 1039174"/>
              <a:gd name="connsiteY98" fmla="*/ 324031 h 1039178"/>
              <a:gd name="connsiteX99" fmla="*/ 519586 w 1039174"/>
              <a:gd name="connsiteY99" fmla="*/ 304443 h 1039178"/>
              <a:gd name="connsiteX100" fmla="*/ 344311 w 1039174"/>
              <a:gd name="connsiteY100" fmla="*/ 394956 h 1039178"/>
              <a:gd name="connsiteX101" fmla="*/ 291352 w 1039174"/>
              <a:gd name="connsiteY101" fmla="*/ 364378 h 1039178"/>
              <a:gd name="connsiteX102" fmla="*/ 431942 w 1039174"/>
              <a:gd name="connsiteY102" fmla="*/ 257838 h 1039178"/>
              <a:gd name="connsiteX103" fmla="*/ 444743 w 1039174"/>
              <a:gd name="connsiteY103" fmla="*/ 232147 h 1039178"/>
              <a:gd name="connsiteX104" fmla="*/ 419054 w 1039174"/>
              <a:gd name="connsiteY104" fmla="*/ 219346 h 1039178"/>
              <a:gd name="connsiteX105" fmla="*/ 379180 w 1039174"/>
              <a:gd name="connsiteY105" fmla="*/ 235807 h 1039178"/>
              <a:gd name="connsiteX106" fmla="*/ 348703 w 1039174"/>
              <a:gd name="connsiteY106" fmla="*/ 183020 h 1039178"/>
              <a:gd name="connsiteX107" fmla="*/ 499290 w 1039174"/>
              <a:gd name="connsiteY107" fmla="*/ 142671 h 1039178"/>
              <a:gd name="connsiteX108" fmla="*/ 499290 w 1039174"/>
              <a:gd name="connsiteY108" fmla="*/ 223260 h 1039178"/>
              <a:gd name="connsiteX109" fmla="*/ 519586 w 1039174"/>
              <a:gd name="connsiteY109" fmla="*/ 243556 h 1039178"/>
              <a:gd name="connsiteX110" fmla="*/ 539882 w 1039174"/>
              <a:gd name="connsiteY110" fmla="*/ 223260 h 1039178"/>
              <a:gd name="connsiteX111" fmla="*/ 539882 w 1039174"/>
              <a:gd name="connsiteY111" fmla="*/ 142667 h 1039178"/>
              <a:gd name="connsiteX112" fmla="*/ 617291 w 1039174"/>
              <a:gd name="connsiteY112" fmla="*/ 154936 h 1039178"/>
              <a:gd name="connsiteX113" fmla="*/ 642149 w 1039174"/>
              <a:gd name="connsiteY113" fmla="*/ 140585 h 1039178"/>
              <a:gd name="connsiteX114" fmla="*/ 627800 w 1039174"/>
              <a:gd name="connsiteY114" fmla="*/ 115728 h 1039178"/>
              <a:gd name="connsiteX115" fmla="*/ 519588 w 1039174"/>
              <a:gd name="connsiteY115" fmla="*/ 101482 h 1039178"/>
              <a:gd name="connsiteX116" fmla="*/ 310530 w 1039174"/>
              <a:gd name="connsiteY116" fmla="*/ 157500 h 1039178"/>
              <a:gd name="connsiteX117" fmla="*/ 303101 w 1039174"/>
              <a:gd name="connsiteY117" fmla="*/ 185224 h 1039178"/>
              <a:gd name="connsiteX118" fmla="*/ 303132 w 1039174"/>
              <a:gd name="connsiteY118" fmla="*/ 185265 h 1039178"/>
              <a:gd name="connsiteX119" fmla="*/ 344029 w 1039174"/>
              <a:gd name="connsiteY119" fmla="*/ 256101 h 1039178"/>
              <a:gd name="connsiteX120" fmla="*/ 245584 w 1039174"/>
              <a:gd name="connsiteY120" fmla="*/ 360964 h 1039178"/>
              <a:gd name="connsiteX121" fmla="*/ 245385 w 1039174"/>
              <a:gd name="connsiteY121" fmla="*/ 361269 h 1039178"/>
              <a:gd name="connsiteX122" fmla="*/ 245182 w 1039174"/>
              <a:gd name="connsiteY122" fmla="*/ 361664 h 1039178"/>
              <a:gd name="connsiteX123" fmla="*/ 227676 w 1039174"/>
              <a:gd name="connsiteY123" fmla="*/ 396945 h 1039178"/>
              <a:gd name="connsiteX124" fmla="*/ 238527 w 1039174"/>
              <a:gd name="connsiteY124" fmla="*/ 423519 h 1039178"/>
              <a:gd name="connsiteX125" fmla="*/ 246379 w 1039174"/>
              <a:gd name="connsiteY125" fmla="*/ 425109 h 1039178"/>
              <a:gd name="connsiteX126" fmla="*/ 265098 w 1039174"/>
              <a:gd name="connsiteY126" fmla="*/ 412669 h 1039178"/>
              <a:gd name="connsiteX127" fmla="*/ 271039 w 1039174"/>
              <a:gd name="connsiteY127" fmla="*/ 399517 h 1039178"/>
              <a:gd name="connsiteX128" fmla="*/ 323966 w 1039174"/>
              <a:gd name="connsiteY128" fmla="*/ 430077 h 1039178"/>
              <a:gd name="connsiteX129" fmla="*/ 304441 w 1039174"/>
              <a:gd name="connsiteY129" fmla="*/ 519586 h 1039178"/>
              <a:gd name="connsiteX130" fmla="*/ 323966 w 1039174"/>
              <a:gd name="connsiteY130" fmla="*/ 609091 h 1039178"/>
              <a:gd name="connsiteX131" fmla="*/ 271051 w 1039174"/>
              <a:gd name="connsiteY131" fmla="*/ 639639 h 1039178"/>
              <a:gd name="connsiteX132" fmla="*/ 263410 w 1039174"/>
              <a:gd name="connsiteY132" fmla="*/ 622387 h 1039178"/>
              <a:gd name="connsiteX133" fmla="*/ 237016 w 1039174"/>
              <a:gd name="connsiteY133" fmla="*/ 611110 h 1039178"/>
              <a:gd name="connsiteX134" fmla="*/ 225738 w 1039174"/>
              <a:gd name="connsiteY134" fmla="*/ 637506 h 1039178"/>
              <a:gd name="connsiteX135" fmla="*/ 420179 w 1039174"/>
              <a:gd name="connsiteY135" fmla="*/ 820197 h 1039178"/>
              <a:gd name="connsiteX136" fmla="*/ 426554 w 1039174"/>
              <a:gd name="connsiteY136" fmla="*/ 821230 h 1039178"/>
              <a:gd name="connsiteX137" fmla="*/ 445819 w 1039174"/>
              <a:gd name="connsiteY137" fmla="*/ 807301 h 1039178"/>
              <a:gd name="connsiteX138" fmla="*/ 432921 w 1039174"/>
              <a:gd name="connsiteY138" fmla="*/ 781658 h 1039178"/>
              <a:gd name="connsiteX139" fmla="*/ 291311 w 1039174"/>
              <a:gd name="connsiteY139" fmla="*/ 674814 h 1039178"/>
              <a:gd name="connsiteX140" fmla="*/ 344311 w 1039174"/>
              <a:gd name="connsiteY140" fmla="*/ 644218 h 1039178"/>
              <a:gd name="connsiteX141" fmla="*/ 519588 w 1039174"/>
              <a:gd name="connsiteY141" fmla="*/ 734729 h 1039178"/>
              <a:gd name="connsiteX142" fmla="*/ 627159 w 1039174"/>
              <a:gd name="connsiteY142" fmla="*/ 705904 h 1039178"/>
              <a:gd name="connsiteX143" fmla="*/ 634585 w 1039174"/>
              <a:gd name="connsiteY143" fmla="*/ 678177 h 1039178"/>
              <a:gd name="connsiteX144" fmla="*/ 606860 w 1039174"/>
              <a:gd name="connsiteY144" fmla="*/ 670751 h 1039178"/>
              <a:gd name="connsiteX145" fmla="*/ 539884 w 1039174"/>
              <a:gd name="connsiteY145" fmla="*/ 692927 h 1039178"/>
              <a:gd name="connsiteX146" fmla="*/ 539884 w 1039174"/>
              <a:gd name="connsiteY146" fmla="*/ 631396 h 1039178"/>
              <a:gd name="connsiteX147" fmla="*/ 631399 w 1039174"/>
              <a:gd name="connsiteY147" fmla="*/ 539886 h 1039178"/>
              <a:gd name="connsiteX148" fmla="*/ 692923 w 1039174"/>
              <a:gd name="connsiteY148" fmla="*/ 539886 h 1039178"/>
              <a:gd name="connsiteX149" fmla="*/ 670784 w 1039174"/>
              <a:gd name="connsiteY149" fmla="*/ 606816 h 1039178"/>
              <a:gd name="connsiteX150" fmla="*/ 670753 w 1039174"/>
              <a:gd name="connsiteY150" fmla="*/ 606860 h 1039178"/>
              <a:gd name="connsiteX151" fmla="*/ 678182 w 1039174"/>
              <a:gd name="connsiteY151" fmla="*/ 634585 h 1039178"/>
              <a:gd name="connsiteX152" fmla="*/ 747822 w 1039174"/>
              <a:gd name="connsiteY152" fmla="*/ 674794 h 1039178"/>
              <a:gd name="connsiteX153" fmla="*/ 731041 w 1039174"/>
              <a:gd name="connsiteY153" fmla="*/ 697012 h 1039178"/>
              <a:gd name="connsiteX154" fmla="*/ 733542 w 1039174"/>
              <a:gd name="connsiteY154" fmla="*/ 725606 h 1039178"/>
              <a:gd name="connsiteX155" fmla="*/ 746578 w 1039174"/>
              <a:gd name="connsiteY155" fmla="*/ 730355 h 1039178"/>
              <a:gd name="connsiteX156" fmla="*/ 762137 w 1039174"/>
              <a:gd name="connsiteY156" fmla="*/ 723105 h 1039178"/>
              <a:gd name="connsiteX157" fmla="*/ 793615 w 1039174"/>
              <a:gd name="connsiteY157" fmla="*/ 678159 h 1039178"/>
              <a:gd name="connsiteX158" fmla="*/ 793789 w 1039174"/>
              <a:gd name="connsiteY158" fmla="*/ 677897 h 1039178"/>
              <a:gd name="connsiteX159" fmla="*/ 793960 w 1039174"/>
              <a:gd name="connsiteY159" fmla="*/ 677565 h 1039178"/>
              <a:gd name="connsiteX160" fmla="*/ 835549 w 1039174"/>
              <a:gd name="connsiteY160" fmla="*/ 539888 h 1039178"/>
              <a:gd name="connsiteX161" fmla="*/ 896550 w 1039174"/>
              <a:gd name="connsiteY161" fmla="*/ 539888 h 1039178"/>
              <a:gd name="connsiteX162" fmla="*/ 725580 w 1039174"/>
              <a:gd name="connsiteY162" fmla="*/ 835791 h 1039178"/>
              <a:gd name="connsiteX163" fmla="*/ 685328 w 1039174"/>
              <a:gd name="connsiteY163" fmla="*/ 766071 h 1039178"/>
              <a:gd name="connsiteX164" fmla="*/ 657603 w 1039174"/>
              <a:gd name="connsiteY164" fmla="*/ 758642 h 1039178"/>
              <a:gd name="connsiteX165" fmla="*/ 650175 w 1039174"/>
              <a:gd name="connsiteY165" fmla="*/ 786367 h 1039178"/>
              <a:gd name="connsiteX166" fmla="*/ 690469 w 1039174"/>
              <a:gd name="connsiteY166" fmla="*/ 856158 h 1039178"/>
              <a:gd name="connsiteX167" fmla="*/ 539886 w 1039174"/>
              <a:gd name="connsiteY167" fmla="*/ 896554 h 1039178"/>
              <a:gd name="connsiteX168" fmla="*/ 539886 w 1039174"/>
              <a:gd name="connsiteY168" fmla="*/ 835541 h 1039178"/>
              <a:gd name="connsiteX169" fmla="*/ 579527 w 1039174"/>
              <a:gd name="connsiteY169" fmla="*/ 830485 h 1039178"/>
              <a:gd name="connsiteX170" fmla="*/ 595610 w 1039174"/>
              <a:gd name="connsiteY170" fmla="*/ 806712 h 1039178"/>
              <a:gd name="connsiteX171" fmla="*/ 571835 w 1039174"/>
              <a:gd name="connsiteY171" fmla="*/ 790629 h 1039178"/>
              <a:gd name="connsiteX172" fmla="*/ 519590 w 1039174"/>
              <a:gd name="connsiteY172" fmla="*/ 795622 h 1039178"/>
              <a:gd name="connsiteX173" fmla="*/ 499294 w 1039174"/>
              <a:gd name="connsiteY173" fmla="*/ 815918 h 1039178"/>
              <a:gd name="connsiteX174" fmla="*/ 499294 w 1039174"/>
              <a:gd name="connsiteY174" fmla="*/ 896511 h 1039178"/>
              <a:gd name="connsiteX175" fmla="*/ 421882 w 1039174"/>
              <a:gd name="connsiteY175" fmla="*/ 884238 h 1039178"/>
              <a:gd name="connsiteX176" fmla="*/ 397023 w 1039174"/>
              <a:gd name="connsiteY176" fmla="*/ 898588 h 1039178"/>
              <a:gd name="connsiteX177" fmla="*/ 411374 w 1039174"/>
              <a:gd name="connsiteY177" fmla="*/ 923446 h 1039178"/>
              <a:gd name="connsiteX178" fmla="*/ 519588 w 1039174"/>
              <a:gd name="connsiteY178" fmla="*/ 937696 h 1039178"/>
              <a:gd name="connsiteX179" fmla="*/ 727546 w 1039174"/>
              <a:gd name="connsiteY179" fmla="*/ 882216 h 1039178"/>
              <a:gd name="connsiteX180" fmla="*/ 728640 w 1039174"/>
              <a:gd name="connsiteY180" fmla="*/ 881679 h 1039178"/>
              <a:gd name="connsiteX181" fmla="*/ 730449 w 1039174"/>
              <a:gd name="connsiteY181" fmla="*/ 880499 h 1039178"/>
              <a:gd name="connsiteX182" fmla="*/ 870993 w 1039174"/>
              <a:gd name="connsiteY182" fmla="*/ 745904 h 1039178"/>
              <a:gd name="connsiteX183" fmla="*/ 941758 w 1039174"/>
              <a:gd name="connsiteY183" fmla="*/ 786765 h 1039178"/>
              <a:gd name="connsiteX184" fmla="*/ 941835 w 1039174"/>
              <a:gd name="connsiteY184" fmla="*/ 786816 h 1039178"/>
              <a:gd name="connsiteX185" fmla="*/ 944102 w 1039174"/>
              <a:gd name="connsiteY185" fmla="*/ 787926 h 1039178"/>
              <a:gd name="connsiteX186" fmla="*/ 944622 w 1039174"/>
              <a:gd name="connsiteY186" fmla="*/ 788129 h 1039178"/>
              <a:gd name="connsiteX187" fmla="*/ 946485 w 1039174"/>
              <a:gd name="connsiteY187" fmla="*/ 788758 h 1039178"/>
              <a:gd name="connsiteX188" fmla="*/ 947031 w 1039174"/>
              <a:gd name="connsiteY188" fmla="*/ 788908 h 1039178"/>
              <a:gd name="connsiteX189" fmla="*/ 951815 w 1039174"/>
              <a:gd name="connsiteY189" fmla="*/ 789525 h 1039178"/>
              <a:gd name="connsiteX190" fmla="*/ 951963 w 1039174"/>
              <a:gd name="connsiteY190" fmla="*/ 789535 h 1039178"/>
              <a:gd name="connsiteX191" fmla="*/ 952267 w 1039174"/>
              <a:gd name="connsiteY191" fmla="*/ 789515 h 1039178"/>
              <a:gd name="connsiteX192" fmla="*/ 954275 w 1039174"/>
              <a:gd name="connsiteY192" fmla="*/ 789385 h 1039178"/>
              <a:gd name="connsiteX193" fmla="*/ 954794 w 1039174"/>
              <a:gd name="connsiteY193" fmla="*/ 789322 h 1039178"/>
              <a:gd name="connsiteX194" fmla="*/ 959470 w 1039174"/>
              <a:gd name="connsiteY194" fmla="*/ 788090 h 1039178"/>
              <a:gd name="connsiteX195" fmla="*/ 959895 w 1039174"/>
              <a:gd name="connsiteY195" fmla="*/ 787908 h 1039178"/>
              <a:gd name="connsiteX196" fmla="*/ 961699 w 1039174"/>
              <a:gd name="connsiteY196" fmla="*/ 787037 h 1039178"/>
              <a:gd name="connsiteX197" fmla="*/ 962158 w 1039174"/>
              <a:gd name="connsiteY197" fmla="*/ 786785 h 1039178"/>
              <a:gd name="connsiteX198" fmla="*/ 966061 w 1039174"/>
              <a:gd name="connsiteY198" fmla="*/ 783846 h 1039178"/>
              <a:gd name="connsiteX199" fmla="*/ 966442 w 1039174"/>
              <a:gd name="connsiteY199" fmla="*/ 783459 h 1039178"/>
              <a:gd name="connsiteX200" fmla="*/ 967765 w 1039174"/>
              <a:gd name="connsiteY200" fmla="*/ 781969 h 1039178"/>
              <a:gd name="connsiteX201" fmla="*/ 968141 w 1039174"/>
              <a:gd name="connsiteY201" fmla="*/ 781490 h 1039178"/>
              <a:gd name="connsiteX202" fmla="*/ 969560 w 1039174"/>
              <a:gd name="connsiteY202" fmla="*/ 779381 h 1039178"/>
              <a:gd name="connsiteX203" fmla="*/ 1039174 w 1039174"/>
              <a:gd name="connsiteY203" fmla="*/ 519588 h 1039178"/>
              <a:gd name="connsiteX204" fmla="*/ 886990 w 1039174"/>
              <a:gd name="connsiteY204" fmla="*/ 152182 h 1039178"/>
              <a:gd name="connsiteX205" fmla="*/ 499290 w 1039174"/>
              <a:gd name="connsiteY205" fmla="*/ 692917 h 1039178"/>
              <a:gd name="connsiteX206" fmla="*/ 346251 w 1039174"/>
              <a:gd name="connsiteY206" fmla="*/ 539884 h 1039178"/>
              <a:gd name="connsiteX207" fmla="*/ 407778 w 1039174"/>
              <a:gd name="connsiteY207" fmla="*/ 539884 h 1039178"/>
              <a:gd name="connsiteX208" fmla="*/ 499290 w 1039174"/>
              <a:gd name="connsiteY208" fmla="*/ 631394 h 1039178"/>
              <a:gd name="connsiteX209" fmla="*/ 499290 w 1039174"/>
              <a:gd name="connsiteY209" fmla="*/ 692917 h 103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039174" h="1039178">
                <a:moveTo>
                  <a:pt x="886990" y="152182"/>
                </a:moveTo>
                <a:cubicBezTo>
                  <a:pt x="788853" y="54047"/>
                  <a:pt x="658374" y="0"/>
                  <a:pt x="519588" y="0"/>
                </a:cubicBezTo>
                <a:cubicBezTo>
                  <a:pt x="380802" y="0"/>
                  <a:pt x="250321" y="54047"/>
                  <a:pt x="152184" y="152182"/>
                </a:cubicBezTo>
                <a:cubicBezTo>
                  <a:pt x="54047" y="250321"/>
                  <a:pt x="0" y="380800"/>
                  <a:pt x="0" y="519588"/>
                </a:cubicBezTo>
                <a:cubicBezTo>
                  <a:pt x="0" y="658374"/>
                  <a:pt x="54047" y="788853"/>
                  <a:pt x="152186" y="886992"/>
                </a:cubicBezTo>
                <a:cubicBezTo>
                  <a:pt x="250321" y="985129"/>
                  <a:pt x="380802" y="1039178"/>
                  <a:pt x="519588" y="1039178"/>
                </a:cubicBezTo>
                <a:cubicBezTo>
                  <a:pt x="588165" y="1039178"/>
                  <a:pt x="655062" y="1025868"/>
                  <a:pt x="718425" y="999623"/>
                </a:cubicBezTo>
                <a:cubicBezTo>
                  <a:pt x="781784" y="973377"/>
                  <a:pt x="838496" y="935482"/>
                  <a:pt x="886990" y="886990"/>
                </a:cubicBezTo>
                <a:cubicBezTo>
                  <a:pt x="894916" y="879064"/>
                  <a:pt x="894916" y="866213"/>
                  <a:pt x="886992" y="858285"/>
                </a:cubicBezTo>
                <a:cubicBezTo>
                  <a:pt x="879064" y="850363"/>
                  <a:pt x="866213" y="850361"/>
                  <a:pt x="858287" y="858285"/>
                </a:cubicBezTo>
                <a:cubicBezTo>
                  <a:pt x="767814" y="948758"/>
                  <a:pt x="647526" y="998583"/>
                  <a:pt x="519588" y="998583"/>
                </a:cubicBezTo>
                <a:cubicBezTo>
                  <a:pt x="439655" y="998583"/>
                  <a:pt x="364250" y="978876"/>
                  <a:pt x="297928" y="944104"/>
                </a:cubicBezTo>
                <a:lnTo>
                  <a:pt x="338246" y="874272"/>
                </a:lnTo>
                <a:cubicBezTo>
                  <a:pt x="338250" y="874264"/>
                  <a:pt x="338257" y="874256"/>
                  <a:pt x="338263" y="874248"/>
                </a:cubicBezTo>
                <a:cubicBezTo>
                  <a:pt x="340014" y="871214"/>
                  <a:pt x="340893" y="867916"/>
                  <a:pt x="340978" y="864642"/>
                </a:cubicBezTo>
                <a:cubicBezTo>
                  <a:pt x="341167" y="857445"/>
                  <a:pt x="337508" y="850374"/>
                  <a:pt x="330834" y="846519"/>
                </a:cubicBezTo>
                <a:cubicBezTo>
                  <a:pt x="330820" y="846511"/>
                  <a:pt x="330804" y="846505"/>
                  <a:pt x="330790" y="846495"/>
                </a:cubicBezTo>
                <a:cubicBezTo>
                  <a:pt x="220268" y="782667"/>
                  <a:pt x="149545" y="666517"/>
                  <a:pt x="142675" y="539886"/>
                </a:cubicBezTo>
                <a:lnTo>
                  <a:pt x="223258" y="539886"/>
                </a:lnTo>
                <a:cubicBezTo>
                  <a:pt x="234465" y="539886"/>
                  <a:pt x="243554" y="530798"/>
                  <a:pt x="243554" y="519590"/>
                </a:cubicBezTo>
                <a:cubicBezTo>
                  <a:pt x="243554" y="508380"/>
                  <a:pt x="234465" y="499294"/>
                  <a:pt x="223258" y="499294"/>
                </a:cubicBezTo>
                <a:lnTo>
                  <a:pt x="142669" y="499294"/>
                </a:lnTo>
                <a:cubicBezTo>
                  <a:pt x="144076" y="473146"/>
                  <a:pt x="148157" y="447189"/>
                  <a:pt x="154942" y="421884"/>
                </a:cubicBezTo>
                <a:cubicBezTo>
                  <a:pt x="157845" y="411057"/>
                  <a:pt x="151419" y="399927"/>
                  <a:pt x="140593" y="397025"/>
                </a:cubicBezTo>
                <a:cubicBezTo>
                  <a:pt x="129763" y="394126"/>
                  <a:pt x="118636" y="400546"/>
                  <a:pt x="115734" y="411372"/>
                </a:cubicBezTo>
                <a:cubicBezTo>
                  <a:pt x="106280" y="446643"/>
                  <a:pt x="101484" y="483051"/>
                  <a:pt x="101484" y="519588"/>
                </a:cubicBezTo>
                <a:cubicBezTo>
                  <a:pt x="101484" y="661697"/>
                  <a:pt x="174453" y="794553"/>
                  <a:pt x="293211" y="871092"/>
                </a:cubicBezTo>
                <a:lnTo>
                  <a:pt x="262803" y="923763"/>
                </a:lnTo>
                <a:cubicBezTo>
                  <a:pt x="129310" y="838656"/>
                  <a:pt x="40593" y="689292"/>
                  <a:pt x="40593" y="519588"/>
                </a:cubicBezTo>
                <a:cubicBezTo>
                  <a:pt x="40593" y="439655"/>
                  <a:pt x="60300" y="364250"/>
                  <a:pt x="95072" y="297928"/>
                </a:cubicBezTo>
                <a:lnTo>
                  <a:pt x="164926" y="338259"/>
                </a:lnTo>
                <a:cubicBezTo>
                  <a:pt x="168123" y="340104"/>
                  <a:pt x="171614" y="340982"/>
                  <a:pt x="175056" y="340982"/>
                </a:cubicBezTo>
                <a:cubicBezTo>
                  <a:pt x="182070" y="340982"/>
                  <a:pt x="188892" y="337341"/>
                  <a:pt x="192651" y="330830"/>
                </a:cubicBezTo>
                <a:cubicBezTo>
                  <a:pt x="192657" y="330822"/>
                  <a:pt x="192661" y="330812"/>
                  <a:pt x="192667" y="330804"/>
                </a:cubicBezTo>
                <a:cubicBezTo>
                  <a:pt x="209158" y="302245"/>
                  <a:pt x="229338" y="275949"/>
                  <a:pt x="252645" y="252643"/>
                </a:cubicBezTo>
                <a:cubicBezTo>
                  <a:pt x="260572" y="244717"/>
                  <a:pt x="260572" y="231867"/>
                  <a:pt x="252649" y="223940"/>
                </a:cubicBezTo>
                <a:cubicBezTo>
                  <a:pt x="244725" y="216014"/>
                  <a:pt x="231871" y="216012"/>
                  <a:pt x="223944" y="223935"/>
                </a:cubicBezTo>
                <a:cubicBezTo>
                  <a:pt x="202908" y="244969"/>
                  <a:pt x="184220" y="268232"/>
                  <a:pt x="168121" y="293229"/>
                </a:cubicBezTo>
                <a:lnTo>
                  <a:pt x="115409" y="262797"/>
                </a:lnTo>
                <a:cubicBezTo>
                  <a:pt x="200520" y="129314"/>
                  <a:pt x="349882" y="40593"/>
                  <a:pt x="519588" y="40593"/>
                </a:cubicBezTo>
                <a:cubicBezTo>
                  <a:pt x="599519" y="40593"/>
                  <a:pt x="674922" y="60300"/>
                  <a:pt x="741244" y="95070"/>
                </a:cubicBezTo>
                <a:lnTo>
                  <a:pt x="700915" y="164924"/>
                </a:lnTo>
                <a:cubicBezTo>
                  <a:pt x="695310" y="174630"/>
                  <a:pt x="698636" y="187045"/>
                  <a:pt x="708344" y="192649"/>
                </a:cubicBezTo>
                <a:cubicBezTo>
                  <a:pt x="711539" y="194494"/>
                  <a:pt x="715028" y="195370"/>
                  <a:pt x="718472" y="195370"/>
                </a:cubicBezTo>
                <a:cubicBezTo>
                  <a:pt x="725486" y="195370"/>
                  <a:pt x="732308" y="191731"/>
                  <a:pt x="736069" y="185220"/>
                </a:cubicBezTo>
                <a:lnTo>
                  <a:pt x="776373" y="115411"/>
                </a:lnTo>
                <a:cubicBezTo>
                  <a:pt x="835598" y="153168"/>
                  <a:pt x="886004" y="203574"/>
                  <a:pt x="923763" y="262797"/>
                </a:cubicBezTo>
                <a:lnTo>
                  <a:pt x="871037" y="293237"/>
                </a:lnTo>
                <a:cubicBezTo>
                  <a:pt x="854989" y="268311"/>
                  <a:pt x="836326" y="245036"/>
                  <a:pt x="815235" y="223940"/>
                </a:cubicBezTo>
                <a:cubicBezTo>
                  <a:pt x="807307" y="216014"/>
                  <a:pt x="794455" y="216014"/>
                  <a:pt x="786529" y="223940"/>
                </a:cubicBezTo>
                <a:cubicBezTo>
                  <a:pt x="778604" y="231865"/>
                  <a:pt x="778604" y="244717"/>
                  <a:pt x="786529" y="252645"/>
                </a:cubicBezTo>
                <a:cubicBezTo>
                  <a:pt x="833323" y="299436"/>
                  <a:pt x="867108" y="357958"/>
                  <a:pt x="884236" y="421882"/>
                </a:cubicBezTo>
                <a:cubicBezTo>
                  <a:pt x="886665" y="430950"/>
                  <a:pt x="894865" y="436929"/>
                  <a:pt x="903828" y="436929"/>
                </a:cubicBezTo>
                <a:cubicBezTo>
                  <a:pt x="905563" y="436929"/>
                  <a:pt x="907333" y="436706"/>
                  <a:pt x="909093" y="436233"/>
                </a:cubicBezTo>
                <a:cubicBezTo>
                  <a:pt x="919921" y="433331"/>
                  <a:pt x="926347" y="422202"/>
                  <a:pt x="923444" y="411374"/>
                </a:cubicBezTo>
                <a:cubicBezTo>
                  <a:pt x="915724" y="382557"/>
                  <a:pt x="904894" y="354755"/>
                  <a:pt x="891334" y="328393"/>
                </a:cubicBezTo>
                <a:lnTo>
                  <a:pt x="944102" y="297924"/>
                </a:lnTo>
                <a:cubicBezTo>
                  <a:pt x="978874" y="364246"/>
                  <a:pt x="998583" y="439653"/>
                  <a:pt x="998583" y="519588"/>
                </a:cubicBezTo>
                <a:cubicBezTo>
                  <a:pt x="998583" y="596773"/>
                  <a:pt x="979815" y="672982"/>
                  <a:pt x="944171" y="741279"/>
                </a:cubicBezTo>
                <a:lnTo>
                  <a:pt x="891350" y="710781"/>
                </a:lnTo>
                <a:cubicBezTo>
                  <a:pt x="920956" y="653448"/>
                  <a:pt x="937694" y="588439"/>
                  <a:pt x="937694" y="519590"/>
                </a:cubicBezTo>
                <a:cubicBezTo>
                  <a:pt x="937694" y="508380"/>
                  <a:pt x="928608" y="499294"/>
                  <a:pt x="917398" y="499294"/>
                </a:cubicBezTo>
                <a:lnTo>
                  <a:pt x="835553" y="499294"/>
                </a:lnTo>
                <a:cubicBezTo>
                  <a:pt x="835139" y="492852"/>
                  <a:pt x="834538" y="486428"/>
                  <a:pt x="833737" y="480061"/>
                </a:cubicBezTo>
                <a:cubicBezTo>
                  <a:pt x="832336" y="468939"/>
                  <a:pt x="822168" y="461053"/>
                  <a:pt x="811064" y="462456"/>
                </a:cubicBezTo>
                <a:cubicBezTo>
                  <a:pt x="799943" y="463856"/>
                  <a:pt x="792062" y="474007"/>
                  <a:pt x="793461" y="485129"/>
                </a:cubicBezTo>
                <a:cubicBezTo>
                  <a:pt x="794894" y="496507"/>
                  <a:pt x="795618" y="508100"/>
                  <a:pt x="795618" y="519590"/>
                </a:cubicBezTo>
                <a:cubicBezTo>
                  <a:pt x="795618" y="561382"/>
                  <a:pt x="786061" y="602430"/>
                  <a:pt x="768106" y="639631"/>
                </a:cubicBezTo>
                <a:lnTo>
                  <a:pt x="715212" y="609091"/>
                </a:lnTo>
                <a:cubicBezTo>
                  <a:pt x="728017" y="581080"/>
                  <a:pt x="734727" y="550512"/>
                  <a:pt x="734727" y="519590"/>
                </a:cubicBezTo>
                <a:cubicBezTo>
                  <a:pt x="734727" y="508380"/>
                  <a:pt x="725638" y="499294"/>
                  <a:pt x="714431" y="499294"/>
                </a:cubicBezTo>
                <a:lnTo>
                  <a:pt x="613051" y="499294"/>
                </a:lnTo>
                <a:cubicBezTo>
                  <a:pt x="613016" y="499294"/>
                  <a:pt x="612986" y="499288"/>
                  <a:pt x="612953" y="499288"/>
                </a:cubicBezTo>
                <a:cubicBezTo>
                  <a:pt x="601744" y="499288"/>
                  <a:pt x="592657" y="508376"/>
                  <a:pt x="592657" y="519584"/>
                </a:cubicBezTo>
                <a:cubicBezTo>
                  <a:pt x="592657" y="559876"/>
                  <a:pt x="559878" y="592655"/>
                  <a:pt x="519586" y="592655"/>
                </a:cubicBezTo>
                <a:cubicBezTo>
                  <a:pt x="479294" y="592655"/>
                  <a:pt x="446517" y="559876"/>
                  <a:pt x="446517" y="519584"/>
                </a:cubicBezTo>
                <a:cubicBezTo>
                  <a:pt x="446517" y="479292"/>
                  <a:pt x="479294" y="446513"/>
                  <a:pt x="519586" y="446513"/>
                </a:cubicBezTo>
                <a:cubicBezTo>
                  <a:pt x="530794" y="446513"/>
                  <a:pt x="539882" y="437429"/>
                  <a:pt x="539882" y="426217"/>
                </a:cubicBezTo>
                <a:cubicBezTo>
                  <a:pt x="539882" y="415009"/>
                  <a:pt x="530794" y="405920"/>
                  <a:pt x="519586" y="405920"/>
                </a:cubicBezTo>
                <a:cubicBezTo>
                  <a:pt x="463840" y="405920"/>
                  <a:pt x="417376" y="446272"/>
                  <a:pt x="407774" y="499294"/>
                </a:cubicBezTo>
                <a:lnTo>
                  <a:pt x="346249" y="499294"/>
                </a:lnTo>
                <a:cubicBezTo>
                  <a:pt x="356343" y="412576"/>
                  <a:pt x="430203" y="345036"/>
                  <a:pt x="519584" y="345036"/>
                </a:cubicBezTo>
                <a:cubicBezTo>
                  <a:pt x="581742" y="345036"/>
                  <a:pt x="639665" y="378478"/>
                  <a:pt x="670747" y="432310"/>
                </a:cubicBezTo>
                <a:cubicBezTo>
                  <a:pt x="676353" y="442018"/>
                  <a:pt x="688762" y="445344"/>
                  <a:pt x="698472" y="439738"/>
                </a:cubicBezTo>
                <a:cubicBezTo>
                  <a:pt x="708179" y="434132"/>
                  <a:pt x="711506" y="421721"/>
                  <a:pt x="705900" y="412013"/>
                </a:cubicBezTo>
                <a:cubicBezTo>
                  <a:pt x="690234" y="384881"/>
                  <a:pt x="669030" y="361957"/>
                  <a:pt x="644205" y="344327"/>
                </a:cubicBezTo>
                <a:lnTo>
                  <a:pt x="674808" y="291323"/>
                </a:lnTo>
                <a:cubicBezTo>
                  <a:pt x="708924" y="314520"/>
                  <a:pt x="737664" y="345251"/>
                  <a:pt x="758630" y="381569"/>
                </a:cubicBezTo>
                <a:cubicBezTo>
                  <a:pt x="762391" y="388080"/>
                  <a:pt x="769213" y="391721"/>
                  <a:pt x="776227" y="391721"/>
                </a:cubicBezTo>
                <a:cubicBezTo>
                  <a:pt x="779669" y="391721"/>
                  <a:pt x="783160" y="390842"/>
                  <a:pt x="786355" y="388997"/>
                </a:cubicBezTo>
                <a:cubicBezTo>
                  <a:pt x="796063" y="383394"/>
                  <a:pt x="799389" y="370980"/>
                  <a:pt x="793785" y="361275"/>
                </a:cubicBezTo>
                <a:cubicBezTo>
                  <a:pt x="765793" y="312787"/>
                  <a:pt x="725720" y="272986"/>
                  <a:pt x="677899" y="245387"/>
                </a:cubicBezTo>
                <a:cubicBezTo>
                  <a:pt x="677897" y="245385"/>
                  <a:pt x="677895" y="245385"/>
                  <a:pt x="677895" y="245383"/>
                </a:cubicBezTo>
                <a:cubicBezTo>
                  <a:pt x="677891" y="245383"/>
                  <a:pt x="677889" y="245381"/>
                  <a:pt x="677887" y="245379"/>
                </a:cubicBezTo>
                <a:cubicBezTo>
                  <a:pt x="659757" y="234918"/>
                  <a:pt x="640522" y="226199"/>
                  <a:pt x="620400" y="219440"/>
                </a:cubicBezTo>
                <a:cubicBezTo>
                  <a:pt x="609773" y="215870"/>
                  <a:pt x="598269" y="221593"/>
                  <a:pt x="594697" y="232218"/>
                </a:cubicBezTo>
                <a:cubicBezTo>
                  <a:pt x="591129" y="242844"/>
                  <a:pt x="596848" y="254350"/>
                  <a:pt x="607475" y="257920"/>
                </a:cubicBezTo>
                <a:cubicBezTo>
                  <a:pt x="618520" y="261630"/>
                  <a:pt x="629255" y="266030"/>
                  <a:pt x="639643" y="271045"/>
                </a:cubicBezTo>
                <a:lnTo>
                  <a:pt x="609052" y="324031"/>
                </a:lnTo>
                <a:cubicBezTo>
                  <a:pt x="581370" y="311344"/>
                  <a:pt x="550917" y="304443"/>
                  <a:pt x="519586" y="304443"/>
                </a:cubicBezTo>
                <a:cubicBezTo>
                  <a:pt x="447370" y="304443"/>
                  <a:pt x="383353" y="340209"/>
                  <a:pt x="344311" y="394956"/>
                </a:cubicBezTo>
                <a:lnTo>
                  <a:pt x="291352" y="364378"/>
                </a:lnTo>
                <a:cubicBezTo>
                  <a:pt x="325034" y="314863"/>
                  <a:pt x="374226" y="277165"/>
                  <a:pt x="431942" y="257838"/>
                </a:cubicBezTo>
                <a:cubicBezTo>
                  <a:pt x="442572" y="254278"/>
                  <a:pt x="448303" y="242777"/>
                  <a:pt x="444743" y="232147"/>
                </a:cubicBezTo>
                <a:cubicBezTo>
                  <a:pt x="441185" y="221518"/>
                  <a:pt x="429681" y="215791"/>
                  <a:pt x="419054" y="219346"/>
                </a:cubicBezTo>
                <a:cubicBezTo>
                  <a:pt x="405316" y="223948"/>
                  <a:pt x="392005" y="229460"/>
                  <a:pt x="379180" y="235807"/>
                </a:cubicBezTo>
                <a:lnTo>
                  <a:pt x="348703" y="183020"/>
                </a:lnTo>
                <a:cubicBezTo>
                  <a:pt x="395508" y="159269"/>
                  <a:pt x="446876" y="145506"/>
                  <a:pt x="499290" y="142671"/>
                </a:cubicBezTo>
                <a:lnTo>
                  <a:pt x="499290" y="223260"/>
                </a:lnTo>
                <a:cubicBezTo>
                  <a:pt x="499290" y="234469"/>
                  <a:pt x="508376" y="243556"/>
                  <a:pt x="519586" y="243556"/>
                </a:cubicBezTo>
                <a:cubicBezTo>
                  <a:pt x="530794" y="243556"/>
                  <a:pt x="539882" y="234469"/>
                  <a:pt x="539882" y="223260"/>
                </a:cubicBezTo>
                <a:lnTo>
                  <a:pt x="539882" y="142667"/>
                </a:lnTo>
                <a:cubicBezTo>
                  <a:pt x="566026" y="144076"/>
                  <a:pt x="591983" y="148153"/>
                  <a:pt x="617291" y="154936"/>
                </a:cubicBezTo>
                <a:cubicBezTo>
                  <a:pt x="628119" y="157836"/>
                  <a:pt x="639247" y="151411"/>
                  <a:pt x="642149" y="140585"/>
                </a:cubicBezTo>
                <a:cubicBezTo>
                  <a:pt x="645052" y="129756"/>
                  <a:pt x="638626" y="118628"/>
                  <a:pt x="627800" y="115728"/>
                </a:cubicBezTo>
                <a:cubicBezTo>
                  <a:pt x="592525" y="106274"/>
                  <a:pt x="556117" y="101482"/>
                  <a:pt x="519588" y="101482"/>
                </a:cubicBezTo>
                <a:cubicBezTo>
                  <a:pt x="446292" y="101482"/>
                  <a:pt x="374002" y="120852"/>
                  <a:pt x="310530" y="157500"/>
                </a:cubicBezTo>
                <a:cubicBezTo>
                  <a:pt x="300822" y="163105"/>
                  <a:pt x="297495" y="175519"/>
                  <a:pt x="303101" y="185224"/>
                </a:cubicBezTo>
                <a:cubicBezTo>
                  <a:pt x="303111" y="185241"/>
                  <a:pt x="303122" y="185253"/>
                  <a:pt x="303132" y="185265"/>
                </a:cubicBezTo>
                <a:lnTo>
                  <a:pt x="344029" y="256101"/>
                </a:lnTo>
                <a:cubicBezTo>
                  <a:pt x="303763" y="282935"/>
                  <a:pt x="270010" y="318772"/>
                  <a:pt x="245584" y="360964"/>
                </a:cubicBezTo>
                <a:cubicBezTo>
                  <a:pt x="245521" y="361070"/>
                  <a:pt x="245450" y="361163"/>
                  <a:pt x="245385" y="361269"/>
                </a:cubicBezTo>
                <a:cubicBezTo>
                  <a:pt x="245310" y="361398"/>
                  <a:pt x="245255" y="361534"/>
                  <a:pt x="245182" y="361664"/>
                </a:cubicBezTo>
                <a:cubicBezTo>
                  <a:pt x="238662" y="372992"/>
                  <a:pt x="232793" y="384758"/>
                  <a:pt x="227676" y="396945"/>
                </a:cubicBezTo>
                <a:cubicBezTo>
                  <a:pt x="223333" y="407280"/>
                  <a:pt x="228192" y="419176"/>
                  <a:pt x="238527" y="423519"/>
                </a:cubicBezTo>
                <a:cubicBezTo>
                  <a:pt x="241094" y="424597"/>
                  <a:pt x="243759" y="425109"/>
                  <a:pt x="246379" y="425109"/>
                </a:cubicBezTo>
                <a:cubicBezTo>
                  <a:pt x="254305" y="425109"/>
                  <a:pt x="261835" y="420434"/>
                  <a:pt x="265098" y="412669"/>
                </a:cubicBezTo>
                <a:cubicBezTo>
                  <a:pt x="266968" y="408222"/>
                  <a:pt x="268951" y="403836"/>
                  <a:pt x="271039" y="399517"/>
                </a:cubicBezTo>
                <a:lnTo>
                  <a:pt x="323966" y="430077"/>
                </a:lnTo>
                <a:cubicBezTo>
                  <a:pt x="311439" y="457347"/>
                  <a:pt x="304441" y="487662"/>
                  <a:pt x="304441" y="519586"/>
                </a:cubicBezTo>
                <a:cubicBezTo>
                  <a:pt x="304441" y="551506"/>
                  <a:pt x="311439" y="581821"/>
                  <a:pt x="323966" y="609091"/>
                </a:cubicBezTo>
                <a:lnTo>
                  <a:pt x="271051" y="639639"/>
                </a:lnTo>
                <a:cubicBezTo>
                  <a:pt x="268328" y="633994"/>
                  <a:pt x="265764" y="628251"/>
                  <a:pt x="263410" y="622387"/>
                </a:cubicBezTo>
                <a:cubicBezTo>
                  <a:pt x="259235" y="611985"/>
                  <a:pt x="247418" y="606931"/>
                  <a:pt x="237016" y="611110"/>
                </a:cubicBezTo>
                <a:cubicBezTo>
                  <a:pt x="226613" y="615285"/>
                  <a:pt x="221565" y="627102"/>
                  <a:pt x="225738" y="637506"/>
                </a:cubicBezTo>
                <a:cubicBezTo>
                  <a:pt x="260550" y="724260"/>
                  <a:pt x="331421" y="790851"/>
                  <a:pt x="420179" y="820197"/>
                </a:cubicBezTo>
                <a:cubicBezTo>
                  <a:pt x="422291" y="820897"/>
                  <a:pt x="424441" y="821230"/>
                  <a:pt x="426554" y="821230"/>
                </a:cubicBezTo>
                <a:cubicBezTo>
                  <a:pt x="435068" y="821230"/>
                  <a:pt x="443002" y="815827"/>
                  <a:pt x="445819" y="807301"/>
                </a:cubicBezTo>
                <a:cubicBezTo>
                  <a:pt x="449338" y="796657"/>
                  <a:pt x="443564" y="785178"/>
                  <a:pt x="432921" y="781658"/>
                </a:cubicBezTo>
                <a:cubicBezTo>
                  <a:pt x="374593" y="762371"/>
                  <a:pt x="325133" y="724626"/>
                  <a:pt x="291311" y="674814"/>
                </a:cubicBezTo>
                <a:lnTo>
                  <a:pt x="344311" y="644218"/>
                </a:lnTo>
                <a:cubicBezTo>
                  <a:pt x="383353" y="698963"/>
                  <a:pt x="447372" y="734729"/>
                  <a:pt x="519588" y="734729"/>
                </a:cubicBezTo>
                <a:cubicBezTo>
                  <a:pt x="557303" y="734729"/>
                  <a:pt x="594502" y="724762"/>
                  <a:pt x="627159" y="705904"/>
                </a:cubicBezTo>
                <a:cubicBezTo>
                  <a:pt x="636866" y="700298"/>
                  <a:pt x="640193" y="687885"/>
                  <a:pt x="634585" y="678177"/>
                </a:cubicBezTo>
                <a:cubicBezTo>
                  <a:pt x="628981" y="668474"/>
                  <a:pt x="616566" y="665149"/>
                  <a:pt x="606860" y="670751"/>
                </a:cubicBezTo>
                <a:cubicBezTo>
                  <a:pt x="586253" y="682651"/>
                  <a:pt x="563414" y="690167"/>
                  <a:pt x="539884" y="692927"/>
                </a:cubicBezTo>
                <a:lnTo>
                  <a:pt x="539884" y="631396"/>
                </a:lnTo>
                <a:cubicBezTo>
                  <a:pt x="586308" y="622988"/>
                  <a:pt x="622988" y="586310"/>
                  <a:pt x="631399" y="539886"/>
                </a:cubicBezTo>
                <a:lnTo>
                  <a:pt x="692923" y="539886"/>
                </a:lnTo>
                <a:cubicBezTo>
                  <a:pt x="690165" y="563396"/>
                  <a:pt x="682663" y="586217"/>
                  <a:pt x="670784" y="606816"/>
                </a:cubicBezTo>
                <a:cubicBezTo>
                  <a:pt x="670773" y="606832"/>
                  <a:pt x="670763" y="606844"/>
                  <a:pt x="670753" y="606860"/>
                </a:cubicBezTo>
                <a:cubicBezTo>
                  <a:pt x="665147" y="616568"/>
                  <a:pt x="668474" y="628979"/>
                  <a:pt x="678182" y="634585"/>
                </a:cubicBezTo>
                <a:lnTo>
                  <a:pt x="747822" y="674794"/>
                </a:lnTo>
                <a:cubicBezTo>
                  <a:pt x="742620" y="682450"/>
                  <a:pt x="737033" y="689876"/>
                  <a:pt x="731041" y="697012"/>
                </a:cubicBezTo>
                <a:cubicBezTo>
                  <a:pt x="723836" y="705600"/>
                  <a:pt x="724956" y="718401"/>
                  <a:pt x="733542" y="725606"/>
                </a:cubicBezTo>
                <a:cubicBezTo>
                  <a:pt x="737345" y="728797"/>
                  <a:pt x="741973" y="730355"/>
                  <a:pt x="746578" y="730355"/>
                </a:cubicBezTo>
                <a:cubicBezTo>
                  <a:pt x="752371" y="730355"/>
                  <a:pt x="758123" y="727889"/>
                  <a:pt x="762137" y="723105"/>
                </a:cubicBezTo>
                <a:cubicBezTo>
                  <a:pt x="773972" y="708999"/>
                  <a:pt x="784488" y="693950"/>
                  <a:pt x="793615" y="678159"/>
                </a:cubicBezTo>
                <a:cubicBezTo>
                  <a:pt x="793670" y="678068"/>
                  <a:pt x="793737" y="677991"/>
                  <a:pt x="793789" y="677897"/>
                </a:cubicBezTo>
                <a:cubicBezTo>
                  <a:pt x="793852" y="677788"/>
                  <a:pt x="793901" y="677676"/>
                  <a:pt x="793960" y="677565"/>
                </a:cubicBezTo>
                <a:cubicBezTo>
                  <a:pt x="818096" y="635604"/>
                  <a:pt x="832415" y="588451"/>
                  <a:pt x="835549" y="539888"/>
                </a:cubicBezTo>
                <a:lnTo>
                  <a:pt x="896550" y="539888"/>
                </a:lnTo>
                <a:cubicBezTo>
                  <a:pt x="889960" y="663676"/>
                  <a:pt x="823453" y="771813"/>
                  <a:pt x="725580" y="835791"/>
                </a:cubicBezTo>
                <a:lnTo>
                  <a:pt x="685328" y="766071"/>
                </a:lnTo>
                <a:cubicBezTo>
                  <a:pt x="679720" y="756363"/>
                  <a:pt x="667309" y="753036"/>
                  <a:pt x="657603" y="758642"/>
                </a:cubicBezTo>
                <a:cubicBezTo>
                  <a:pt x="647895" y="764248"/>
                  <a:pt x="644569" y="776659"/>
                  <a:pt x="650175" y="786367"/>
                </a:cubicBezTo>
                <a:lnTo>
                  <a:pt x="690469" y="856158"/>
                </a:lnTo>
                <a:cubicBezTo>
                  <a:pt x="644820" y="879430"/>
                  <a:pt x="593838" y="893682"/>
                  <a:pt x="539886" y="896554"/>
                </a:cubicBezTo>
                <a:lnTo>
                  <a:pt x="539886" y="835541"/>
                </a:lnTo>
                <a:cubicBezTo>
                  <a:pt x="553197" y="834684"/>
                  <a:pt x="566466" y="833006"/>
                  <a:pt x="579527" y="830485"/>
                </a:cubicBezTo>
                <a:cubicBezTo>
                  <a:pt x="590534" y="828362"/>
                  <a:pt x="597735" y="817719"/>
                  <a:pt x="595610" y="806712"/>
                </a:cubicBezTo>
                <a:cubicBezTo>
                  <a:pt x="593485" y="795705"/>
                  <a:pt x="582840" y="788496"/>
                  <a:pt x="571835" y="790629"/>
                </a:cubicBezTo>
                <a:cubicBezTo>
                  <a:pt x="554664" y="793942"/>
                  <a:pt x="537088" y="795622"/>
                  <a:pt x="519590" y="795622"/>
                </a:cubicBezTo>
                <a:cubicBezTo>
                  <a:pt x="508380" y="795622"/>
                  <a:pt x="499294" y="804709"/>
                  <a:pt x="499294" y="815918"/>
                </a:cubicBezTo>
                <a:lnTo>
                  <a:pt x="499294" y="896511"/>
                </a:lnTo>
                <a:cubicBezTo>
                  <a:pt x="473154" y="895103"/>
                  <a:pt x="447195" y="891021"/>
                  <a:pt x="421882" y="884238"/>
                </a:cubicBezTo>
                <a:cubicBezTo>
                  <a:pt x="411051" y="881336"/>
                  <a:pt x="399925" y="887761"/>
                  <a:pt x="397023" y="898588"/>
                </a:cubicBezTo>
                <a:cubicBezTo>
                  <a:pt x="394120" y="909416"/>
                  <a:pt x="400546" y="920544"/>
                  <a:pt x="411374" y="923446"/>
                </a:cubicBezTo>
                <a:cubicBezTo>
                  <a:pt x="446657" y="932900"/>
                  <a:pt x="483063" y="937696"/>
                  <a:pt x="519588" y="937696"/>
                </a:cubicBezTo>
                <a:cubicBezTo>
                  <a:pt x="595239" y="937696"/>
                  <a:pt x="666262" y="917502"/>
                  <a:pt x="727546" y="882216"/>
                </a:cubicBezTo>
                <a:cubicBezTo>
                  <a:pt x="727912" y="882034"/>
                  <a:pt x="728283" y="881886"/>
                  <a:pt x="728640" y="881679"/>
                </a:cubicBezTo>
                <a:cubicBezTo>
                  <a:pt x="729271" y="881313"/>
                  <a:pt x="729870" y="880920"/>
                  <a:pt x="730449" y="880499"/>
                </a:cubicBezTo>
                <a:cubicBezTo>
                  <a:pt x="787157" y="847240"/>
                  <a:pt x="835379" y="801015"/>
                  <a:pt x="870993" y="745904"/>
                </a:cubicBezTo>
                <a:lnTo>
                  <a:pt x="941758" y="786765"/>
                </a:lnTo>
                <a:cubicBezTo>
                  <a:pt x="941784" y="786781"/>
                  <a:pt x="941806" y="786799"/>
                  <a:pt x="941835" y="786816"/>
                </a:cubicBezTo>
                <a:cubicBezTo>
                  <a:pt x="942574" y="787242"/>
                  <a:pt x="943333" y="787601"/>
                  <a:pt x="944102" y="787926"/>
                </a:cubicBezTo>
                <a:cubicBezTo>
                  <a:pt x="944272" y="787999"/>
                  <a:pt x="944447" y="788060"/>
                  <a:pt x="944622" y="788129"/>
                </a:cubicBezTo>
                <a:cubicBezTo>
                  <a:pt x="945237" y="788370"/>
                  <a:pt x="945858" y="788579"/>
                  <a:pt x="946485" y="788758"/>
                </a:cubicBezTo>
                <a:cubicBezTo>
                  <a:pt x="946667" y="788807"/>
                  <a:pt x="946848" y="788864"/>
                  <a:pt x="947031" y="788908"/>
                </a:cubicBezTo>
                <a:cubicBezTo>
                  <a:pt x="948614" y="789308"/>
                  <a:pt x="950215" y="789513"/>
                  <a:pt x="951815" y="789525"/>
                </a:cubicBezTo>
                <a:cubicBezTo>
                  <a:pt x="951863" y="789525"/>
                  <a:pt x="951916" y="789535"/>
                  <a:pt x="951963" y="789535"/>
                </a:cubicBezTo>
                <a:cubicBezTo>
                  <a:pt x="952066" y="789535"/>
                  <a:pt x="952168" y="789517"/>
                  <a:pt x="952267" y="789515"/>
                </a:cubicBezTo>
                <a:cubicBezTo>
                  <a:pt x="952941" y="789505"/>
                  <a:pt x="953609" y="789462"/>
                  <a:pt x="954275" y="789385"/>
                </a:cubicBezTo>
                <a:cubicBezTo>
                  <a:pt x="954447" y="789363"/>
                  <a:pt x="954622" y="789347"/>
                  <a:pt x="954794" y="789322"/>
                </a:cubicBezTo>
                <a:cubicBezTo>
                  <a:pt x="956397" y="789099"/>
                  <a:pt x="957966" y="788687"/>
                  <a:pt x="959470" y="788090"/>
                </a:cubicBezTo>
                <a:cubicBezTo>
                  <a:pt x="959612" y="788033"/>
                  <a:pt x="959753" y="787968"/>
                  <a:pt x="959895" y="787908"/>
                </a:cubicBezTo>
                <a:cubicBezTo>
                  <a:pt x="960510" y="787648"/>
                  <a:pt x="961112" y="787358"/>
                  <a:pt x="961699" y="787037"/>
                </a:cubicBezTo>
                <a:cubicBezTo>
                  <a:pt x="961853" y="786954"/>
                  <a:pt x="962003" y="786872"/>
                  <a:pt x="962158" y="786785"/>
                </a:cubicBezTo>
                <a:cubicBezTo>
                  <a:pt x="963558" y="785975"/>
                  <a:pt x="964871" y="784993"/>
                  <a:pt x="966061" y="783846"/>
                </a:cubicBezTo>
                <a:cubicBezTo>
                  <a:pt x="966190" y="783718"/>
                  <a:pt x="966314" y="783586"/>
                  <a:pt x="966442" y="783459"/>
                </a:cubicBezTo>
                <a:cubicBezTo>
                  <a:pt x="966907" y="782988"/>
                  <a:pt x="967345" y="782488"/>
                  <a:pt x="967765" y="781969"/>
                </a:cubicBezTo>
                <a:cubicBezTo>
                  <a:pt x="967891" y="781802"/>
                  <a:pt x="968019" y="781650"/>
                  <a:pt x="968141" y="781490"/>
                </a:cubicBezTo>
                <a:cubicBezTo>
                  <a:pt x="968646" y="780822"/>
                  <a:pt x="969129" y="780126"/>
                  <a:pt x="969560" y="779381"/>
                </a:cubicBezTo>
                <a:cubicBezTo>
                  <a:pt x="1015101" y="700499"/>
                  <a:pt x="1039174" y="610664"/>
                  <a:pt x="1039174" y="519588"/>
                </a:cubicBezTo>
                <a:cubicBezTo>
                  <a:pt x="1039172" y="380800"/>
                  <a:pt x="985125" y="250321"/>
                  <a:pt x="886990" y="152182"/>
                </a:cubicBezTo>
                <a:close/>
                <a:moveTo>
                  <a:pt x="499290" y="692917"/>
                </a:moveTo>
                <a:cubicBezTo>
                  <a:pt x="419237" y="683603"/>
                  <a:pt x="355567" y="619933"/>
                  <a:pt x="346251" y="539884"/>
                </a:cubicBezTo>
                <a:lnTo>
                  <a:pt x="407778" y="539884"/>
                </a:lnTo>
                <a:cubicBezTo>
                  <a:pt x="416186" y="586308"/>
                  <a:pt x="452864" y="622986"/>
                  <a:pt x="499290" y="631394"/>
                </a:cubicBezTo>
                <a:lnTo>
                  <a:pt x="499290" y="692917"/>
                </a:lnTo>
                <a:close/>
              </a:path>
            </a:pathLst>
          </a:custGeom>
          <a:solidFill>
            <a:schemeClr val="tx1">
              <a:lumMod val="60000"/>
              <a:lumOff val="40000"/>
            </a:schemeClr>
          </a:solidFill>
          <a:ln w="2028" cap="flat">
            <a:noFill/>
            <a:prstDash val="solid"/>
            <a:miter/>
          </a:ln>
        </p:spPr>
        <p:txBody>
          <a:bodyPr rtlCol="0" anchor="ctr"/>
          <a:lstStyle/>
          <a:p>
            <a:endParaRPr lang="pt-BR"/>
          </a:p>
        </p:txBody>
      </p:sp>
      <p:sp>
        <p:nvSpPr>
          <p:cNvPr id="32" name="Retângulo 31">
            <a:extLst>
              <a:ext uri="{FF2B5EF4-FFF2-40B4-BE49-F238E27FC236}">
                <a16:creationId xmlns:a16="http://schemas.microsoft.com/office/drawing/2014/main" id="{AD354890-27C1-461E-8EFA-0316854C3234}"/>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80705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 azul com letras brancas&#10;&#10;Descrição gerada automaticamente com confiança média">
            <a:extLst>
              <a:ext uri="{FF2B5EF4-FFF2-40B4-BE49-F238E27FC236}">
                <a16:creationId xmlns:a16="http://schemas.microsoft.com/office/drawing/2014/main" id="{5C407AA5-6197-41D8-A10C-3F10C473F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m 3" descr="Pessoa de casaco azul em frente a computador&#10;&#10;Descrição gerada automaticamente com confiança média">
            <a:extLst>
              <a:ext uri="{FF2B5EF4-FFF2-40B4-BE49-F238E27FC236}">
                <a16:creationId xmlns:a16="http://schemas.microsoft.com/office/drawing/2014/main" id="{AF464D7A-3CE3-4A49-BD35-015D199F3B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95" r="16847"/>
          <a:stretch/>
        </p:blipFill>
        <p:spPr>
          <a:xfrm>
            <a:off x="6711948" y="702656"/>
            <a:ext cx="4805143" cy="5452688"/>
          </a:xfrm>
          <a:prstGeom prst="rect">
            <a:avLst/>
          </a:prstGeom>
        </p:spPr>
      </p:pic>
      <p:sp>
        <p:nvSpPr>
          <p:cNvPr id="30" name="Elipse 29">
            <a:extLst>
              <a:ext uri="{FF2B5EF4-FFF2-40B4-BE49-F238E27FC236}">
                <a16:creationId xmlns:a16="http://schemas.microsoft.com/office/drawing/2014/main" id="{A8E28A1F-3C60-4FFC-9620-2CEA75B126F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1">
            <a:extLst>
              <a:ext uri="{FF2B5EF4-FFF2-40B4-BE49-F238E27FC236}">
                <a16:creationId xmlns:a16="http://schemas.microsoft.com/office/drawing/2014/main" id="{6459BC32-535D-48B4-9F02-613EDC7963C3}"/>
              </a:ext>
            </a:extLst>
          </p:cNvPr>
          <p:cNvSpPr txBox="1">
            <a:spLocks/>
          </p:cNvSpPr>
          <p:nvPr/>
        </p:nvSpPr>
        <p:spPr>
          <a:xfrm>
            <a:off x="1719721" y="861112"/>
            <a:ext cx="3700004" cy="23259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4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políticos</a:t>
            </a:r>
          </a:p>
        </p:txBody>
      </p:sp>
      <p:pic>
        <p:nvPicPr>
          <p:cNvPr id="17" name="Imagem 16">
            <a:extLst>
              <a:ext uri="{FF2B5EF4-FFF2-40B4-BE49-F238E27FC236}">
                <a16:creationId xmlns:a16="http://schemas.microsoft.com/office/drawing/2014/main" id="{3149CCB7-CEB1-4DE3-BCAC-BDE42206B3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7444" y="6233142"/>
            <a:ext cx="1242817" cy="369059"/>
          </a:xfrm>
          <a:prstGeom prst="rect">
            <a:avLst/>
          </a:prstGeom>
        </p:spPr>
      </p:pic>
      <p:sp>
        <p:nvSpPr>
          <p:cNvPr id="8" name="Retângulo 7">
            <a:extLst>
              <a:ext uri="{FF2B5EF4-FFF2-40B4-BE49-F238E27FC236}">
                <a16:creationId xmlns:a16="http://schemas.microsoft.com/office/drawing/2014/main" id="{63C2DC1F-F5BC-4B07-B2AC-4499AC223298}"/>
              </a:ext>
            </a:extLst>
          </p:cNvPr>
          <p:cNvSpPr/>
          <p:nvPr/>
        </p:nvSpPr>
        <p:spPr>
          <a:xfrm>
            <a:off x="475974" y="4057650"/>
            <a:ext cx="6667775" cy="910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5" name="Gráfico 2">
            <a:extLst>
              <a:ext uri="{FF2B5EF4-FFF2-40B4-BE49-F238E27FC236}">
                <a16:creationId xmlns:a16="http://schemas.microsoft.com/office/drawing/2014/main" id="{1A89104B-DCBA-437D-97F7-0E7A5680D948}"/>
              </a:ext>
            </a:extLst>
          </p:cNvPr>
          <p:cNvGrpSpPr>
            <a:grpSpLocks noChangeAspect="1"/>
          </p:cNvGrpSpPr>
          <p:nvPr/>
        </p:nvGrpSpPr>
        <p:grpSpPr>
          <a:xfrm>
            <a:off x="367462" y="620153"/>
            <a:ext cx="737438" cy="911788"/>
            <a:chOff x="4123867" y="990599"/>
            <a:chExt cx="3944264" cy="4876800"/>
          </a:xfrm>
          <a:solidFill>
            <a:schemeClr val="tx1"/>
          </a:solidFill>
        </p:grpSpPr>
        <p:sp>
          <p:nvSpPr>
            <p:cNvPr id="9" name="Forma Livre: Forma 8">
              <a:extLst>
                <a:ext uri="{FF2B5EF4-FFF2-40B4-BE49-F238E27FC236}">
                  <a16:creationId xmlns:a16="http://schemas.microsoft.com/office/drawing/2014/main" id="{A2F0D322-EAD4-4D15-B90C-7C034A15E9EB}"/>
                </a:ext>
              </a:extLst>
            </p:cNvPr>
            <p:cNvSpPr/>
            <p:nvPr/>
          </p:nvSpPr>
          <p:spPr>
            <a:xfrm>
              <a:off x="4123867" y="990600"/>
              <a:ext cx="3944264" cy="4876800"/>
            </a:xfrm>
            <a:custGeom>
              <a:avLst/>
              <a:gdLst>
                <a:gd name="connsiteX0" fmla="*/ 3944236 w 3944264"/>
                <a:gd name="connsiteY0" fmla="*/ 4660411 h 4876800"/>
                <a:gd name="connsiteX1" fmla="*/ 3609251 w 3944264"/>
                <a:gd name="connsiteY1" fmla="*/ 4239368 h 4876800"/>
                <a:gd name="connsiteX2" fmla="*/ 3530946 w 3944264"/>
                <a:gd name="connsiteY2" fmla="*/ 4206012 h 4876800"/>
                <a:gd name="connsiteX3" fmla="*/ 3667887 w 3944264"/>
                <a:gd name="connsiteY3" fmla="*/ 3925567 h 4876800"/>
                <a:gd name="connsiteX4" fmla="*/ 3667887 w 3944264"/>
                <a:gd name="connsiteY4" fmla="*/ 3682108 h 4876800"/>
                <a:gd name="connsiteX5" fmla="*/ 3291964 w 3944264"/>
                <a:gd name="connsiteY5" fmla="*/ 3306185 h 4876800"/>
                <a:gd name="connsiteX6" fmla="*/ 3186560 w 3944264"/>
                <a:gd name="connsiteY6" fmla="*/ 3306185 h 4876800"/>
                <a:gd name="connsiteX7" fmla="*/ 3095635 w 3944264"/>
                <a:gd name="connsiteY7" fmla="*/ 3317367 h 4876800"/>
                <a:gd name="connsiteX8" fmla="*/ 2975696 w 3944264"/>
                <a:gd name="connsiteY8" fmla="*/ 3261436 h 4876800"/>
                <a:gd name="connsiteX9" fmla="*/ 2897391 w 3944264"/>
                <a:gd name="connsiteY9" fmla="*/ 3228089 h 4876800"/>
                <a:gd name="connsiteX10" fmla="*/ 3034322 w 3944264"/>
                <a:gd name="connsiteY10" fmla="*/ 2947654 h 4876800"/>
                <a:gd name="connsiteX11" fmla="*/ 3034322 w 3944264"/>
                <a:gd name="connsiteY11" fmla="*/ 2704186 h 4876800"/>
                <a:gd name="connsiteX12" fmla="*/ 2677135 w 3944264"/>
                <a:gd name="connsiteY12" fmla="*/ 2328739 h 4876800"/>
                <a:gd name="connsiteX13" fmla="*/ 2677135 w 3944264"/>
                <a:gd name="connsiteY13" fmla="*/ 1969599 h 4876800"/>
                <a:gd name="connsiteX14" fmla="*/ 2962885 w 3944264"/>
                <a:gd name="connsiteY14" fmla="*/ 1969599 h 4876800"/>
                <a:gd name="connsiteX15" fmla="*/ 2962885 w 3944264"/>
                <a:gd name="connsiteY15" fmla="*/ 1540974 h 4876800"/>
                <a:gd name="connsiteX16" fmla="*/ 2677135 w 3944264"/>
                <a:gd name="connsiteY16" fmla="*/ 1540974 h 4876800"/>
                <a:gd name="connsiteX17" fmla="*/ 2677135 w 3944264"/>
                <a:gd name="connsiteY17" fmla="*/ 1356274 h 4876800"/>
                <a:gd name="connsiteX18" fmla="*/ 2677106 w 3944264"/>
                <a:gd name="connsiteY18" fmla="*/ 1354198 h 4876800"/>
                <a:gd name="connsiteX19" fmla="*/ 2342121 w 3944264"/>
                <a:gd name="connsiteY19" fmla="*/ 933155 h 4876800"/>
                <a:gd name="connsiteX20" fmla="*/ 2263816 w 3944264"/>
                <a:gd name="connsiteY20" fmla="*/ 899808 h 4876800"/>
                <a:gd name="connsiteX21" fmla="*/ 2400757 w 3944264"/>
                <a:gd name="connsiteY21" fmla="*/ 619382 h 4876800"/>
                <a:gd name="connsiteX22" fmla="*/ 2400757 w 3944264"/>
                <a:gd name="connsiteY22" fmla="*/ 375923 h 4876800"/>
                <a:gd name="connsiteX23" fmla="*/ 2024834 w 3944264"/>
                <a:gd name="connsiteY23" fmla="*/ 0 h 4876800"/>
                <a:gd name="connsiteX24" fmla="*/ 1919430 w 3944264"/>
                <a:gd name="connsiteY24" fmla="*/ 0 h 4876800"/>
                <a:gd name="connsiteX25" fmla="*/ 1543507 w 3944264"/>
                <a:gd name="connsiteY25" fmla="*/ 375923 h 4876800"/>
                <a:gd name="connsiteX26" fmla="*/ 1543507 w 3944264"/>
                <a:gd name="connsiteY26" fmla="*/ 619382 h 4876800"/>
                <a:gd name="connsiteX27" fmla="*/ 1680448 w 3944264"/>
                <a:gd name="connsiteY27" fmla="*/ 899817 h 4876800"/>
                <a:gd name="connsiteX28" fmla="*/ 1602143 w 3944264"/>
                <a:gd name="connsiteY28" fmla="*/ 933164 h 4876800"/>
                <a:gd name="connsiteX29" fmla="*/ 1267168 w 3944264"/>
                <a:gd name="connsiteY29" fmla="*/ 1354207 h 4876800"/>
                <a:gd name="connsiteX30" fmla="*/ 1267149 w 3944264"/>
                <a:gd name="connsiteY30" fmla="*/ 1540974 h 4876800"/>
                <a:gd name="connsiteX31" fmla="*/ 981389 w 3944264"/>
                <a:gd name="connsiteY31" fmla="*/ 1540974 h 4876800"/>
                <a:gd name="connsiteX32" fmla="*/ 981389 w 3944264"/>
                <a:gd name="connsiteY32" fmla="*/ 1969599 h 4876800"/>
                <a:gd name="connsiteX33" fmla="*/ 1267139 w 3944264"/>
                <a:gd name="connsiteY33" fmla="*/ 1969599 h 4876800"/>
                <a:gd name="connsiteX34" fmla="*/ 1267139 w 3944264"/>
                <a:gd name="connsiteY34" fmla="*/ 2328739 h 4876800"/>
                <a:gd name="connsiteX35" fmla="*/ 909952 w 3944264"/>
                <a:gd name="connsiteY35" fmla="*/ 2704186 h 4876800"/>
                <a:gd name="connsiteX36" fmla="*/ 909952 w 3944264"/>
                <a:gd name="connsiteY36" fmla="*/ 2754478 h 4876800"/>
                <a:gd name="connsiteX37" fmla="*/ 1052827 w 3944264"/>
                <a:gd name="connsiteY37" fmla="*/ 2754478 h 4876800"/>
                <a:gd name="connsiteX38" fmla="*/ 1052827 w 3944264"/>
                <a:gd name="connsiteY38" fmla="*/ 2704186 h 4876800"/>
                <a:gd name="connsiteX39" fmla="*/ 1285866 w 3944264"/>
                <a:gd name="connsiteY39" fmla="*/ 2471138 h 4876800"/>
                <a:gd name="connsiteX40" fmla="*/ 1391279 w 3944264"/>
                <a:gd name="connsiteY40" fmla="*/ 2471138 h 4876800"/>
                <a:gd name="connsiteX41" fmla="*/ 1624327 w 3944264"/>
                <a:gd name="connsiteY41" fmla="*/ 2704186 h 4876800"/>
                <a:gd name="connsiteX42" fmla="*/ 1624327 w 3944264"/>
                <a:gd name="connsiteY42" fmla="*/ 2947654 h 4876800"/>
                <a:gd name="connsiteX43" fmla="*/ 1338577 w 3944264"/>
                <a:gd name="connsiteY43" fmla="*/ 3206696 h 4876800"/>
                <a:gd name="connsiteX44" fmla="*/ 1052827 w 3944264"/>
                <a:gd name="connsiteY44" fmla="*/ 2947654 h 4876800"/>
                <a:gd name="connsiteX45" fmla="*/ 1052827 w 3944264"/>
                <a:gd name="connsiteY45" fmla="*/ 2897353 h 4876800"/>
                <a:gd name="connsiteX46" fmla="*/ 909952 w 3944264"/>
                <a:gd name="connsiteY46" fmla="*/ 2897353 h 4876800"/>
                <a:gd name="connsiteX47" fmla="*/ 909952 w 3944264"/>
                <a:gd name="connsiteY47" fmla="*/ 2947654 h 4876800"/>
                <a:gd name="connsiteX48" fmla="*/ 1046893 w 3944264"/>
                <a:gd name="connsiteY48" fmla="*/ 3228089 h 4876800"/>
                <a:gd name="connsiteX49" fmla="*/ 968597 w 3944264"/>
                <a:gd name="connsiteY49" fmla="*/ 3261436 h 4876800"/>
                <a:gd name="connsiteX50" fmla="*/ 848649 w 3944264"/>
                <a:gd name="connsiteY50" fmla="*/ 3317367 h 4876800"/>
                <a:gd name="connsiteX51" fmla="*/ 757714 w 3944264"/>
                <a:gd name="connsiteY51" fmla="*/ 3306185 h 4876800"/>
                <a:gd name="connsiteX52" fmla="*/ 652310 w 3944264"/>
                <a:gd name="connsiteY52" fmla="*/ 3306185 h 4876800"/>
                <a:gd name="connsiteX53" fmla="*/ 276396 w 3944264"/>
                <a:gd name="connsiteY53" fmla="*/ 3682108 h 4876800"/>
                <a:gd name="connsiteX54" fmla="*/ 276396 w 3944264"/>
                <a:gd name="connsiteY54" fmla="*/ 3925567 h 4876800"/>
                <a:gd name="connsiteX55" fmla="*/ 413337 w 3944264"/>
                <a:gd name="connsiteY55" fmla="*/ 4206012 h 4876800"/>
                <a:gd name="connsiteX56" fmla="*/ 335032 w 3944264"/>
                <a:gd name="connsiteY56" fmla="*/ 4239368 h 4876800"/>
                <a:gd name="connsiteX57" fmla="*/ 57 w 3944264"/>
                <a:gd name="connsiteY57" fmla="*/ 4660411 h 4876800"/>
                <a:gd name="connsiteX58" fmla="*/ 0 w 3944264"/>
                <a:gd name="connsiteY58" fmla="*/ 4876800 h 4876800"/>
                <a:gd name="connsiteX59" fmla="*/ 1757820 w 3944264"/>
                <a:gd name="connsiteY59" fmla="*/ 4876800 h 4876800"/>
                <a:gd name="connsiteX60" fmla="*/ 1757820 w 3944264"/>
                <a:gd name="connsiteY60" fmla="*/ 4733925 h 4876800"/>
                <a:gd name="connsiteX61" fmla="*/ 1410005 w 3944264"/>
                <a:gd name="connsiteY61" fmla="*/ 4733925 h 4876800"/>
                <a:gd name="connsiteX62" fmla="*/ 1410005 w 3944264"/>
                <a:gd name="connsiteY62" fmla="*/ 4663698 h 4876800"/>
                <a:gd name="connsiteX63" fmla="*/ 1658131 w 3944264"/>
                <a:gd name="connsiteY63" fmla="*/ 4370813 h 4876800"/>
                <a:gd name="connsiteX64" fmla="*/ 1826162 w 3944264"/>
                <a:gd name="connsiteY64" fmla="*/ 4299242 h 4876800"/>
                <a:gd name="connsiteX65" fmla="*/ 1972142 w 3944264"/>
                <a:gd name="connsiteY65" fmla="*/ 4327484 h 4876800"/>
                <a:gd name="connsiteX66" fmla="*/ 2118122 w 3944264"/>
                <a:gd name="connsiteY66" fmla="*/ 4299242 h 4876800"/>
                <a:gd name="connsiteX67" fmla="*/ 2286152 w 3944264"/>
                <a:gd name="connsiteY67" fmla="*/ 4370813 h 4876800"/>
                <a:gd name="connsiteX68" fmla="*/ 2534298 w 3944264"/>
                <a:gd name="connsiteY68" fmla="*/ 4664507 h 4876800"/>
                <a:gd name="connsiteX69" fmla="*/ 2534260 w 3944264"/>
                <a:gd name="connsiteY69" fmla="*/ 4733925 h 4876800"/>
                <a:gd name="connsiteX70" fmla="*/ 2186445 w 3944264"/>
                <a:gd name="connsiteY70" fmla="*/ 4733925 h 4876800"/>
                <a:gd name="connsiteX71" fmla="*/ 2186445 w 3944264"/>
                <a:gd name="connsiteY71" fmla="*/ 4876800 h 4876800"/>
                <a:gd name="connsiteX72" fmla="*/ 3944265 w 3944264"/>
                <a:gd name="connsiteY72" fmla="*/ 4876800 h 4876800"/>
                <a:gd name="connsiteX73" fmla="*/ 3944265 w 3944264"/>
                <a:gd name="connsiteY73" fmla="*/ 4662488 h 4876800"/>
                <a:gd name="connsiteX74" fmla="*/ 3291964 w 3944264"/>
                <a:gd name="connsiteY74" fmla="*/ 3449069 h 4876800"/>
                <a:gd name="connsiteX75" fmla="*/ 3525012 w 3944264"/>
                <a:gd name="connsiteY75" fmla="*/ 3682118 h 4876800"/>
                <a:gd name="connsiteX76" fmla="*/ 3525012 w 3944264"/>
                <a:gd name="connsiteY76" fmla="*/ 3925577 h 4876800"/>
                <a:gd name="connsiteX77" fmla="*/ 3239262 w 3944264"/>
                <a:gd name="connsiteY77" fmla="*/ 4184618 h 4876800"/>
                <a:gd name="connsiteX78" fmla="*/ 2953512 w 3944264"/>
                <a:gd name="connsiteY78" fmla="*/ 3925577 h 4876800"/>
                <a:gd name="connsiteX79" fmla="*/ 2953512 w 3944264"/>
                <a:gd name="connsiteY79" fmla="*/ 3682118 h 4876800"/>
                <a:gd name="connsiteX80" fmla="*/ 3186560 w 3944264"/>
                <a:gd name="connsiteY80" fmla="*/ 3449069 h 4876800"/>
                <a:gd name="connsiteX81" fmla="*/ 2891447 w 3944264"/>
                <a:gd name="connsiteY81" fmla="*/ 2704195 h 4876800"/>
                <a:gd name="connsiteX82" fmla="*/ 2891447 w 3944264"/>
                <a:gd name="connsiteY82" fmla="*/ 2947664 h 4876800"/>
                <a:gd name="connsiteX83" fmla="*/ 2605707 w 3944264"/>
                <a:gd name="connsiteY83" fmla="*/ 3206706 h 4876800"/>
                <a:gd name="connsiteX84" fmla="*/ 2319957 w 3944264"/>
                <a:gd name="connsiteY84" fmla="*/ 2947664 h 4876800"/>
                <a:gd name="connsiteX85" fmla="*/ 2319957 w 3944264"/>
                <a:gd name="connsiteY85" fmla="*/ 2704195 h 4876800"/>
                <a:gd name="connsiteX86" fmla="*/ 2552995 w 3944264"/>
                <a:gd name="connsiteY86" fmla="*/ 2471147 h 4876800"/>
                <a:gd name="connsiteX87" fmla="*/ 2658408 w 3944264"/>
                <a:gd name="connsiteY87" fmla="*/ 2471147 h 4876800"/>
                <a:gd name="connsiteX88" fmla="*/ 2891447 w 3944264"/>
                <a:gd name="connsiteY88" fmla="*/ 2704195 h 4876800"/>
                <a:gd name="connsiteX89" fmla="*/ 2534260 w 3944264"/>
                <a:gd name="connsiteY89" fmla="*/ 1357341 h 4876800"/>
                <a:gd name="connsiteX90" fmla="*/ 2534260 w 3944264"/>
                <a:gd name="connsiteY90" fmla="*/ 1540983 h 4876800"/>
                <a:gd name="connsiteX91" fmla="*/ 2093748 w 3944264"/>
                <a:gd name="connsiteY91" fmla="*/ 1540983 h 4876800"/>
                <a:gd name="connsiteX92" fmla="*/ 2344893 w 3944264"/>
                <a:gd name="connsiteY92" fmla="*/ 1090451 h 4876800"/>
                <a:gd name="connsiteX93" fmla="*/ 2534260 w 3944264"/>
                <a:gd name="connsiteY93" fmla="*/ 1357341 h 4876800"/>
                <a:gd name="connsiteX94" fmla="*/ 1686382 w 3944264"/>
                <a:gd name="connsiteY94" fmla="*/ 447361 h 4876800"/>
                <a:gd name="connsiteX95" fmla="*/ 2257882 w 3944264"/>
                <a:gd name="connsiteY95" fmla="*/ 447361 h 4876800"/>
                <a:gd name="connsiteX96" fmla="*/ 2257882 w 3944264"/>
                <a:gd name="connsiteY96" fmla="*/ 619382 h 4876800"/>
                <a:gd name="connsiteX97" fmla="*/ 1972132 w 3944264"/>
                <a:gd name="connsiteY97" fmla="*/ 878424 h 4876800"/>
                <a:gd name="connsiteX98" fmla="*/ 1686382 w 3944264"/>
                <a:gd name="connsiteY98" fmla="*/ 619382 h 4876800"/>
                <a:gd name="connsiteX99" fmla="*/ 1919430 w 3944264"/>
                <a:gd name="connsiteY99" fmla="*/ 142875 h 4876800"/>
                <a:gd name="connsiteX100" fmla="*/ 2024834 w 3944264"/>
                <a:gd name="connsiteY100" fmla="*/ 142875 h 4876800"/>
                <a:gd name="connsiteX101" fmla="*/ 2246633 w 3944264"/>
                <a:gd name="connsiteY101" fmla="*/ 304486 h 4876800"/>
                <a:gd name="connsiteX102" fmla="*/ 1697622 w 3944264"/>
                <a:gd name="connsiteY102" fmla="*/ 304486 h 4876800"/>
                <a:gd name="connsiteX103" fmla="*/ 1919430 w 3944264"/>
                <a:gd name="connsiteY103" fmla="*/ 142875 h 4876800"/>
                <a:gd name="connsiteX104" fmla="*/ 1972132 w 3944264"/>
                <a:gd name="connsiteY104" fmla="*/ 1021299 h 4876800"/>
                <a:gd name="connsiteX105" fmla="*/ 2118122 w 3944264"/>
                <a:gd name="connsiteY105" fmla="*/ 993048 h 4876800"/>
                <a:gd name="connsiteX106" fmla="*/ 2213067 w 3944264"/>
                <a:gd name="connsiteY106" fmla="*/ 1033482 h 4876800"/>
                <a:gd name="connsiteX107" fmla="*/ 1972132 w 3944264"/>
                <a:gd name="connsiteY107" fmla="*/ 1465698 h 4876800"/>
                <a:gd name="connsiteX108" fmla="*/ 1731207 w 3944264"/>
                <a:gd name="connsiteY108" fmla="*/ 1033491 h 4876800"/>
                <a:gd name="connsiteX109" fmla="*/ 1826152 w 3944264"/>
                <a:gd name="connsiteY109" fmla="*/ 993058 h 4876800"/>
                <a:gd name="connsiteX110" fmla="*/ 1972132 w 3944264"/>
                <a:gd name="connsiteY110" fmla="*/ 1021299 h 4876800"/>
                <a:gd name="connsiteX111" fmla="*/ 1410005 w 3944264"/>
                <a:gd name="connsiteY111" fmla="*/ 1357360 h 4876800"/>
                <a:gd name="connsiteX112" fmla="*/ 1599381 w 3944264"/>
                <a:gd name="connsiteY112" fmla="*/ 1090451 h 4876800"/>
                <a:gd name="connsiteX113" fmla="*/ 1850527 w 3944264"/>
                <a:gd name="connsiteY113" fmla="*/ 1540983 h 4876800"/>
                <a:gd name="connsiteX114" fmla="*/ 1410005 w 3944264"/>
                <a:gd name="connsiteY114" fmla="*/ 1540983 h 4876800"/>
                <a:gd name="connsiteX115" fmla="*/ 1124255 w 3944264"/>
                <a:gd name="connsiteY115" fmla="*/ 1683858 h 4876800"/>
                <a:gd name="connsiteX116" fmla="*/ 2820000 w 3944264"/>
                <a:gd name="connsiteY116" fmla="*/ 1683858 h 4876800"/>
                <a:gd name="connsiteX117" fmla="*/ 2820000 w 3944264"/>
                <a:gd name="connsiteY117" fmla="*/ 1826733 h 4876800"/>
                <a:gd name="connsiteX118" fmla="*/ 1124255 w 3944264"/>
                <a:gd name="connsiteY118" fmla="*/ 1826733 h 4876800"/>
                <a:gd name="connsiteX119" fmla="*/ 1410005 w 3944264"/>
                <a:gd name="connsiteY119" fmla="*/ 2328748 h 4876800"/>
                <a:gd name="connsiteX120" fmla="*/ 1410005 w 3944264"/>
                <a:gd name="connsiteY120" fmla="*/ 1969608 h 4876800"/>
                <a:gd name="connsiteX121" fmla="*/ 2534260 w 3944264"/>
                <a:gd name="connsiteY121" fmla="*/ 1969608 h 4876800"/>
                <a:gd name="connsiteX122" fmla="*/ 2534260 w 3944264"/>
                <a:gd name="connsiteY122" fmla="*/ 2328748 h 4876800"/>
                <a:gd name="connsiteX123" fmla="*/ 2177082 w 3944264"/>
                <a:gd name="connsiteY123" fmla="*/ 2704195 h 4876800"/>
                <a:gd name="connsiteX124" fmla="*/ 2177082 w 3944264"/>
                <a:gd name="connsiteY124" fmla="*/ 2947664 h 4876800"/>
                <a:gd name="connsiteX125" fmla="*/ 2314023 w 3944264"/>
                <a:gd name="connsiteY125" fmla="*/ 3228099 h 4876800"/>
                <a:gd name="connsiteX126" fmla="*/ 2235727 w 3944264"/>
                <a:gd name="connsiteY126" fmla="*/ 3261446 h 4876800"/>
                <a:gd name="connsiteX127" fmla="*/ 2115779 w 3944264"/>
                <a:gd name="connsiteY127" fmla="*/ 3317377 h 4876800"/>
                <a:gd name="connsiteX128" fmla="*/ 2024844 w 3944264"/>
                <a:gd name="connsiteY128" fmla="*/ 3306194 h 4876800"/>
                <a:gd name="connsiteX129" fmla="*/ 1919440 w 3944264"/>
                <a:gd name="connsiteY129" fmla="*/ 3306194 h 4876800"/>
                <a:gd name="connsiteX130" fmla="*/ 1828514 w 3944264"/>
                <a:gd name="connsiteY130" fmla="*/ 3317377 h 4876800"/>
                <a:gd name="connsiteX131" fmla="*/ 1708576 w 3944264"/>
                <a:gd name="connsiteY131" fmla="*/ 3261446 h 4876800"/>
                <a:gd name="connsiteX132" fmla="*/ 1630270 w 3944264"/>
                <a:gd name="connsiteY132" fmla="*/ 3228089 h 4876800"/>
                <a:gd name="connsiteX133" fmla="*/ 1767211 w 3944264"/>
                <a:gd name="connsiteY133" fmla="*/ 2947654 h 4876800"/>
                <a:gd name="connsiteX134" fmla="*/ 1767211 w 3944264"/>
                <a:gd name="connsiteY134" fmla="*/ 2704186 h 4876800"/>
                <a:gd name="connsiteX135" fmla="*/ 1410005 w 3944264"/>
                <a:gd name="connsiteY135" fmla="*/ 2328748 h 4876800"/>
                <a:gd name="connsiteX136" fmla="*/ 419252 w 3944264"/>
                <a:gd name="connsiteY136" fmla="*/ 3682118 h 4876800"/>
                <a:gd name="connsiteX137" fmla="*/ 652291 w 3944264"/>
                <a:gd name="connsiteY137" fmla="*/ 3449069 h 4876800"/>
                <a:gd name="connsiteX138" fmla="*/ 757695 w 3944264"/>
                <a:gd name="connsiteY138" fmla="*/ 3449069 h 4876800"/>
                <a:gd name="connsiteX139" fmla="*/ 990743 w 3944264"/>
                <a:gd name="connsiteY139" fmla="*/ 3682118 h 4876800"/>
                <a:gd name="connsiteX140" fmla="*/ 990743 w 3944264"/>
                <a:gd name="connsiteY140" fmla="*/ 3925577 h 4876800"/>
                <a:gd name="connsiteX141" fmla="*/ 704993 w 3944264"/>
                <a:gd name="connsiteY141" fmla="*/ 4184618 h 4876800"/>
                <a:gd name="connsiteX142" fmla="*/ 419243 w 3944264"/>
                <a:gd name="connsiteY142" fmla="*/ 3925577 h 4876800"/>
                <a:gd name="connsiteX143" fmla="*/ 419243 w 3944264"/>
                <a:gd name="connsiteY143" fmla="*/ 3682118 h 4876800"/>
                <a:gd name="connsiteX144" fmla="*/ 1267130 w 3944264"/>
                <a:gd name="connsiteY144" fmla="*/ 4733925 h 4876800"/>
                <a:gd name="connsiteX145" fmla="*/ 142875 w 3944264"/>
                <a:gd name="connsiteY145" fmla="*/ 4733925 h 4876800"/>
                <a:gd name="connsiteX146" fmla="*/ 142875 w 3944264"/>
                <a:gd name="connsiteY146" fmla="*/ 4663535 h 4876800"/>
                <a:gd name="connsiteX147" fmla="*/ 391001 w 3944264"/>
                <a:gd name="connsiteY147" fmla="*/ 4370813 h 4876800"/>
                <a:gd name="connsiteX148" fmla="*/ 559022 w 3944264"/>
                <a:gd name="connsiteY148" fmla="*/ 4299242 h 4876800"/>
                <a:gd name="connsiteX149" fmla="*/ 705002 w 3944264"/>
                <a:gd name="connsiteY149" fmla="*/ 4327484 h 4876800"/>
                <a:gd name="connsiteX150" fmla="*/ 850983 w 3944264"/>
                <a:gd name="connsiteY150" fmla="*/ 4299242 h 4876800"/>
                <a:gd name="connsiteX151" fmla="*/ 1019013 w 3944264"/>
                <a:gd name="connsiteY151" fmla="*/ 4370813 h 4876800"/>
                <a:gd name="connsiteX152" fmla="*/ 1267130 w 3944264"/>
                <a:gd name="connsiteY152" fmla="*/ 4663535 h 4876800"/>
                <a:gd name="connsiteX153" fmla="*/ 1602143 w 3944264"/>
                <a:gd name="connsiteY153" fmla="*/ 4239378 h 4876800"/>
                <a:gd name="connsiteX154" fmla="*/ 1338577 w 3944264"/>
                <a:gd name="connsiteY154" fmla="*/ 4409180 h 4876800"/>
                <a:gd name="connsiteX155" fmla="*/ 1075001 w 3944264"/>
                <a:gd name="connsiteY155" fmla="*/ 4239378 h 4876800"/>
                <a:gd name="connsiteX156" fmla="*/ 996696 w 3944264"/>
                <a:gd name="connsiteY156" fmla="*/ 4206021 h 4876800"/>
                <a:gd name="connsiteX157" fmla="*/ 1133637 w 3944264"/>
                <a:gd name="connsiteY157" fmla="*/ 3925577 h 4876800"/>
                <a:gd name="connsiteX158" fmla="*/ 1133637 w 3944264"/>
                <a:gd name="connsiteY158" fmla="*/ 3682118 h 4876800"/>
                <a:gd name="connsiteX159" fmla="*/ 1006526 w 3944264"/>
                <a:gd name="connsiteY159" fmla="*/ 3400663 h 4876800"/>
                <a:gd name="connsiteX160" fmla="*/ 1024576 w 3944264"/>
                <a:gd name="connsiteY160" fmla="*/ 3392891 h 4876800"/>
                <a:gd name="connsiteX161" fmla="*/ 1192597 w 3944264"/>
                <a:gd name="connsiteY161" fmla="*/ 3321330 h 4876800"/>
                <a:gd name="connsiteX162" fmla="*/ 1338586 w 3944264"/>
                <a:gd name="connsiteY162" fmla="*/ 3349581 h 4876800"/>
                <a:gd name="connsiteX163" fmla="*/ 1484576 w 3944264"/>
                <a:gd name="connsiteY163" fmla="*/ 3321330 h 4876800"/>
                <a:gd name="connsiteX164" fmla="*/ 1652597 w 3944264"/>
                <a:gd name="connsiteY164" fmla="*/ 3392891 h 4876800"/>
                <a:gd name="connsiteX165" fmla="*/ 1670637 w 3944264"/>
                <a:gd name="connsiteY165" fmla="*/ 3400663 h 4876800"/>
                <a:gd name="connsiteX166" fmla="*/ 1543507 w 3944264"/>
                <a:gd name="connsiteY166" fmla="*/ 3682118 h 4876800"/>
                <a:gd name="connsiteX167" fmla="*/ 1543507 w 3944264"/>
                <a:gd name="connsiteY167" fmla="*/ 3925577 h 4876800"/>
                <a:gd name="connsiteX168" fmla="*/ 1680448 w 3944264"/>
                <a:gd name="connsiteY168" fmla="*/ 4206021 h 4876800"/>
                <a:gd name="connsiteX169" fmla="*/ 1686382 w 3944264"/>
                <a:gd name="connsiteY169" fmla="*/ 3925577 h 4876800"/>
                <a:gd name="connsiteX170" fmla="*/ 1686382 w 3944264"/>
                <a:gd name="connsiteY170" fmla="*/ 3682118 h 4876800"/>
                <a:gd name="connsiteX171" fmla="*/ 1919430 w 3944264"/>
                <a:gd name="connsiteY171" fmla="*/ 3449069 h 4876800"/>
                <a:gd name="connsiteX172" fmla="*/ 2024834 w 3944264"/>
                <a:gd name="connsiteY172" fmla="*/ 3449069 h 4876800"/>
                <a:gd name="connsiteX173" fmla="*/ 2257882 w 3944264"/>
                <a:gd name="connsiteY173" fmla="*/ 3682118 h 4876800"/>
                <a:gd name="connsiteX174" fmla="*/ 2257882 w 3944264"/>
                <a:gd name="connsiteY174" fmla="*/ 3925577 h 4876800"/>
                <a:gd name="connsiteX175" fmla="*/ 1972132 w 3944264"/>
                <a:gd name="connsiteY175" fmla="*/ 4184618 h 4876800"/>
                <a:gd name="connsiteX176" fmla="*/ 1686382 w 3944264"/>
                <a:gd name="connsiteY176" fmla="*/ 3925577 h 4876800"/>
                <a:gd name="connsiteX177" fmla="*/ 2342121 w 3944264"/>
                <a:gd name="connsiteY177" fmla="*/ 4239378 h 4876800"/>
                <a:gd name="connsiteX178" fmla="*/ 2263816 w 3944264"/>
                <a:gd name="connsiteY178" fmla="*/ 4206021 h 4876800"/>
                <a:gd name="connsiteX179" fmla="*/ 2400757 w 3944264"/>
                <a:gd name="connsiteY179" fmla="*/ 3925577 h 4876800"/>
                <a:gd name="connsiteX180" fmla="*/ 2400757 w 3944264"/>
                <a:gd name="connsiteY180" fmla="*/ 3682118 h 4876800"/>
                <a:gd name="connsiteX181" fmla="*/ 2273646 w 3944264"/>
                <a:gd name="connsiteY181" fmla="*/ 3400663 h 4876800"/>
                <a:gd name="connsiteX182" fmla="*/ 2291696 w 3944264"/>
                <a:gd name="connsiteY182" fmla="*/ 3392891 h 4876800"/>
                <a:gd name="connsiteX183" fmla="*/ 2459708 w 3944264"/>
                <a:gd name="connsiteY183" fmla="*/ 3321330 h 4876800"/>
                <a:gd name="connsiteX184" fmla="*/ 2605688 w 3944264"/>
                <a:gd name="connsiteY184" fmla="*/ 3349581 h 4876800"/>
                <a:gd name="connsiteX185" fmla="*/ 2751668 w 3944264"/>
                <a:gd name="connsiteY185" fmla="*/ 3321330 h 4876800"/>
                <a:gd name="connsiteX186" fmla="*/ 2919679 w 3944264"/>
                <a:gd name="connsiteY186" fmla="*/ 3392891 h 4876800"/>
                <a:gd name="connsiteX187" fmla="*/ 2937729 w 3944264"/>
                <a:gd name="connsiteY187" fmla="*/ 3400663 h 4876800"/>
                <a:gd name="connsiteX188" fmla="*/ 2810618 w 3944264"/>
                <a:gd name="connsiteY188" fmla="*/ 3682118 h 4876800"/>
                <a:gd name="connsiteX189" fmla="*/ 2810618 w 3944264"/>
                <a:gd name="connsiteY189" fmla="*/ 3925577 h 4876800"/>
                <a:gd name="connsiteX190" fmla="*/ 2947559 w 3944264"/>
                <a:gd name="connsiteY190" fmla="*/ 4206021 h 4876800"/>
                <a:gd name="connsiteX191" fmla="*/ 2869254 w 3944264"/>
                <a:gd name="connsiteY191" fmla="*/ 4239378 h 4876800"/>
                <a:gd name="connsiteX192" fmla="*/ 2605678 w 3944264"/>
                <a:gd name="connsiteY192" fmla="*/ 4409180 h 4876800"/>
                <a:gd name="connsiteX193" fmla="*/ 2342121 w 3944264"/>
                <a:gd name="connsiteY193" fmla="*/ 4239378 h 4876800"/>
                <a:gd name="connsiteX194" fmla="*/ 3801390 w 3944264"/>
                <a:gd name="connsiteY194" fmla="*/ 4733925 h 4876800"/>
                <a:gd name="connsiteX195" fmla="*/ 2677135 w 3944264"/>
                <a:gd name="connsiteY195" fmla="*/ 4733925 h 4876800"/>
                <a:gd name="connsiteX196" fmla="*/ 2677135 w 3944264"/>
                <a:gd name="connsiteY196" fmla="*/ 4663535 h 4876800"/>
                <a:gd name="connsiteX197" fmla="*/ 2925261 w 3944264"/>
                <a:gd name="connsiteY197" fmla="*/ 4370813 h 4876800"/>
                <a:gd name="connsiteX198" fmla="*/ 3093292 w 3944264"/>
                <a:gd name="connsiteY198" fmla="*/ 4299242 h 4876800"/>
                <a:gd name="connsiteX199" fmla="*/ 3239272 w 3944264"/>
                <a:gd name="connsiteY199" fmla="*/ 4327484 h 4876800"/>
                <a:gd name="connsiteX200" fmla="*/ 3385252 w 3944264"/>
                <a:gd name="connsiteY200" fmla="*/ 4299242 h 4876800"/>
                <a:gd name="connsiteX201" fmla="*/ 3553282 w 3944264"/>
                <a:gd name="connsiteY201" fmla="*/ 4370813 h 4876800"/>
                <a:gd name="connsiteX202" fmla="*/ 3801399 w 3944264"/>
                <a:gd name="connsiteY202" fmla="*/ 4663535 h 4876800"/>
                <a:gd name="connsiteX203" fmla="*/ 3801399 w 3944264"/>
                <a:gd name="connsiteY203" fmla="*/ 4733925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3944264" h="4876800">
                  <a:moveTo>
                    <a:pt x="3944236" y="4660411"/>
                  </a:moveTo>
                  <a:cubicBezTo>
                    <a:pt x="3936854" y="4406351"/>
                    <a:pt x="3831384" y="4333980"/>
                    <a:pt x="3609251" y="4239368"/>
                  </a:cubicBezTo>
                  <a:lnTo>
                    <a:pt x="3530946" y="4206012"/>
                  </a:lnTo>
                  <a:cubicBezTo>
                    <a:pt x="3615233" y="4126897"/>
                    <a:pt x="3667887" y="4021055"/>
                    <a:pt x="3667887" y="3925567"/>
                  </a:cubicBezTo>
                  <a:lnTo>
                    <a:pt x="3667887" y="3682108"/>
                  </a:lnTo>
                  <a:cubicBezTo>
                    <a:pt x="3667887" y="3474825"/>
                    <a:pt x="3499247" y="3306185"/>
                    <a:pt x="3291964" y="3306185"/>
                  </a:cubicBezTo>
                  <a:lnTo>
                    <a:pt x="3186560" y="3306185"/>
                  </a:lnTo>
                  <a:cubicBezTo>
                    <a:pt x="3155204" y="3306185"/>
                    <a:pt x="3124762" y="3310100"/>
                    <a:pt x="3095635" y="3317367"/>
                  </a:cubicBezTo>
                  <a:cubicBezTo>
                    <a:pt x="3056687" y="3296650"/>
                    <a:pt x="3013901" y="3277715"/>
                    <a:pt x="2975696" y="3261436"/>
                  </a:cubicBezTo>
                  <a:lnTo>
                    <a:pt x="2897391" y="3228089"/>
                  </a:lnTo>
                  <a:cubicBezTo>
                    <a:pt x="2981668" y="3148975"/>
                    <a:pt x="3034322" y="3043133"/>
                    <a:pt x="3034322" y="2947654"/>
                  </a:cubicBezTo>
                  <a:lnTo>
                    <a:pt x="3034322" y="2704186"/>
                  </a:lnTo>
                  <a:cubicBezTo>
                    <a:pt x="3034322" y="2503180"/>
                    <a:pt x="2875750" y="2338530"/>
                    <a:pt x="2677135" y="2328739"/>
                  </a:cubicBezTo>
                  <a:lnTo>
                    <a:pt x="2677135" y="1969599"/>
                  </a:lnTo>
                  <a:lnTo>
                    <a:pt x="2962885" y="1969599"/>
                  </a:lnTo>
                  <a:lnTo>
                    <a:pt x="2962885" y="1540974"/>
                  </a:lnTo>
                  <a:lnTo>
                    <a:pt x="2677135" y="1540974"/>
                  </a:lnTo>
                  <a:lnTo>
                    <a:pt x="2677135" y="1356274"/>
                  </a:lnTo>
                  <a:lnTo>
                    <a:pt x="2677106" y="1354198"/>
                  </a:lnTo>
                  <a:cubicBezTo>
                    <a:pt x="2669724" y="1100147"/>
                    <a:pt x="2564254" y="1027767"/>
                    <a:pt x="2342121" y="933155"/>
                  </a:cubicBezTo>
                  <a:lnTo>
                    <a:pt x="2263816" y="899808"/>
                  </a:lnTo>
                  <a:cubicBezTo>
                    <a:pt x="2348103" y="820712"/>
                    <a:pt x="2400757" y="714870"/>
                    <a:pt x="2400757" y="619382"/>
                  </a:cubicBezTo>
                  <a:lnTo>
                    <a:pt x="2400757" y="375923"/>
                  </a:lnTo>
                  <a:cubicBezTo>
                    <a:pt x="2400757" y="168640"/>
                    <a:pt x="2232117" y="0"/>
                    <a:pt x="2024834" y="0"/>
                  </a:cubicBezTo>
                  <a:lnTo>
                    <a:pt x="1919430" y="0"/>
                  </a:lnTo>
                  <a:cubicBezTo>
                    <a:pt x="1712147" y="0"/>
                    <a:pt x="1543507" y="168640"/>
                    <a:pt x="1543507" y="375923"/>
                  </a:cubicBezTo>
                  <a:lnTo>
                    <a:pt x="1543507" y="619382"/>
                  </a:lnTo>
                  <a:cubicBezTo>
                    <a:pt x="1543507" y="714870"/>
                    <a:pt x="1596161" y="820712"/>
                    <a:pt x="1680448" y="899817"/>
                  </a:cubicBezTo>
                  <a:lnTo>
                    <a:pt x="1602143" y="933164"/>
                  </a:lnTo>
                  <a:cubicBezTo>
                    <a:pt x="1380011" y="1027776"/>
                    <a:pt x="1274540" y="1100157"/>
                    <a:pt x="1267168" y="1354207"/>
                  </a:cubicBezTo>
                  <a:lnTo>
                    <a:pt x="1267149" y="1540974"/>
                  </a:lnTo>
                  <a:lnTo>
                    <a:pt x="981389" y="1540974"/>
                  </a:lnTo>
                  <a:lnTo>
                    <a:pt x="981389" y="1969599"/>
                  </a:lnTo>
                  <a:lnTo>
                    <a:pt x="1267139" y="1969599"/>
                  </a:lnTo>
                  <a:lnTo>
                    <a:pt x="1267139" y="2328739"/>
                  </a:lnTo>
                  <a:cubicBezTo>
                    <a:pt x="1068534" y="2338540"/>
                    <a:pt x="909952" y="2503180"/>
                    <a:pt x="909952" y="2704186"/>
                  </a:cubicBezTo>
                  <a:lnTo>
                    <a:pt x="909952" y="2754478"/>
                  </a:lnTo>
                  <a:lnTo>
                    <a:pt x="1052827" y="2754478"/>
                  </a:lnTo>
                  <a:lnTo>
                    <a:pt x="1052827" y="2704186"/>
                  </a:lnTo>
                  <a:cubicBezTo>
                    <a:pt x="1052827" y="2575684"/>
                    <a:pt x="1157373" y="2471138"/>
                    <a:pt x="1285866" y="2471138"/>
                  </a:cubicBezTo>
                  <a:lnTo>
                    <a:pt x="1391279" y="2471138"/>
                  </a:lnTo>
                  <a:cubicBezTo>
                    <a:pt x="1519781" y="2471138"/>
                    <a:pt x="1624327" y="2575684"/>
                    <a:pt x="1624327" y="2704186"/>
                  </a:cubicBezTo>
                  <a:lnTo>
                    <a:pt x="1624327" y="2947654"/>
                  </a:lnTo>
                  <a:cubicBezTo>
                    <a:pt x="1624327" y="3049943"/>
                    <a:pt x="1496311" y="3206696"/>
                    <a:pt x="1338577" y="3206696"/>
                  </a:cubicBezTo>
                  <a:cubicBezTo>
                    <a:pt x="1180843" y="3206696"/>
                    <a:pt x="1052827" y="3049943"/>
                    <a:pt x="1052827" y="2947654"/>
                  </a:cubicBezTo>
                  <a:lnTo>
                    <a:pt x="1052827" y="2897353"/>
                  </a:lnTo>
                  <a:lnTo>
                    <a:pt x="909952" y="2897353"/>
                  </a:lnTo>
                  <a:lnTo>
                    <a:pt x="909952" y="2947654"/>
                  </a:lnTo>
                  <a:cubicBezTo>
                    <a:pt x="909952" y="3043133"/>
                    <a:pt x="962606" y="3148975"/>
                    <a:pt x="1046893" y="3228089"/>
                  </a:cubicBezTo>
                  <a:lnTo>
                    <a:pt x="968597" y="3261436"/>
                  </a:lnTo>
                  <a:cubicBezTo>
                    <a:pt x="930392" y="3277705"/>
                    <a:pt x="887625" y="3296631"/>
                    <a:pt x="848649" y="3317367"/>
                  </a:cubicBezTo>
                  <a:cubicBezTo>
                    <a:pt x="819512" y="3310100"/>
                    <a:pt x="789070" y="3306185"/>
                    <a:pt x="757714" y="3306185"/>
                  </a:cubicBezTo>
                  <a:lnTo>
                    <a:pt x="652310" y="3306185"/>
                  </a:lnTo>
                  <a:cubicBezTo>
                    <a:pt x="445027" y="3306185"/>
                    <a:pt x="276396" y="3474825"/>
                    <a:pt x="276396" y="3682108"/>
                  </a:cubicBezTo>
                  <a:lnTo>
                    <a:pt x="276396" y="3925567"/>
                  </a:lnTo>
                  <a:cubicBezTo>
                    <a:pt x="276396" y="4021055"/>
                    <a:pt x="329051" y="4126897"/>
                    <a:pt x="413337" y="4206012"/>
                  </a:cubicBezTo>
                  <a:lnTo>
                    <a:pt x="335032" y="4239368"/>
                  </a:lnTo>
                  <a:cubicBezTo>
                    <a:pt x="112900" y="4333980"/>
                    <a:pt x="7429" y="4406360"/>
                    <a:pt x="57" y="4660411"/>
                  </a:cubicBezTo>
                  <a:lnTo>
                    <a:pt x="0" y="4876800"/>
                  </a:lnTo>
                  <a:lnTo>
                    <a:pt x="1757820" y="4876800"/>
                  </a:lnTo>
                  <a:lnTo>
                    <a:pt x="1757820" y="4733925"/>
                  </a:lnTo>
                  <a:lnTo>
                    <a:pt x="1410005" y="4733925"/>
                  </a:lnTo>
                  <a:lnTo>
                    <a:pt x="1410005" y="4663698"/>
                  </a:lnTo>
                  <a:cubicBezTo>
                    <a:pt x="1415158" y="4491609"/>
                    <a:pt x="1461821" y="4454433"/>
                    <a:pt x="1658131" y="4370813"/>
                  </a:cubicBezTo>
                  <a:lnTo>
                    <a:pt x="1826162" y="4299242"/>
                  </a:lnTo>
                  <a:cubicBezTo>
                    <a:pt x="1871691" y="4317178"/>
                    <a:pt x="1920831" y="4327484"/>
                    <a:pt x="1972142" y="4327484"/>
                  </a:cubicBezTo>
                  <a:cubicBezTo>
                    <a:pt x="2023453" y="4327484"/>
                    <a:pt x="2072592" y="4317178"/>
                    <a:pt x="2118122" y="4299242"/>
                  </a:cubicBezTo>
                  <a:lnTo>
                    <a:pt x="2286152" y="4370813"/>
                  </a:lnTo>
                  <a:cubicBezTo>
                    <a:pt x="2482777" y="4454557"/>
                    <a:pt x="2529269" y="4491695"/>
                    <a:pt x="2534298" y="4664507"/>
                  </a:cubicBezTo>
                  <a:lnTo>
                    <a:pt x="2534260" y="4733925"/>
                  </a:lnTo>
                  <a:lnTo>
                    <a:pt x="2186445" y="4733925"/>
                  </a:lnTo>
                  <a:lnTo>
                    <a:pt x="2186445" y="4876800"/>
                  </a:lnTo>
                  <a:lnTo>
                    <a:pt x="3944265" y="4876800"/>
                  </a:lnTo>
                  <a:lnTo>
                    <a:pt x="3944265" y="4662488"/>
                  </a:lnTo>
                  <a:close/>
                  <a:moveTo>
                    <a:pt x="3291964" y="3449069"/>
                  </a:moveTo>
                  <a:cubicBezTo>
                    <a:pt x="3420466" y="3449069"/>
                    <a:pt x="3525012" y="3553616"/>
                    <a:pt x="3525012" y="3682118"/>
                  </a:cubicBezTo>
                  <a:lnTo>
                    <a:pt x="3525012" y="3925577"/>
                  </a:lnTo>
                  <a:cubicBezTo>
                    <a:pt x="3525012" y="4027865"/>
                    <a:pt x="3396996" y="4184618"/>
                    <a:pt x="3239262" y="4184618"/>
                  </a:cubicBezTo>
                  <a:cubicBezTo>
                    <a:pt x="3081528" y="4184618"/>
                    <a:pt x="2953512" y="4027865"/>
                    <a:pt x="2953512" y="3925577"/>
                  </a:cubicBezTo>
                  <a:lnTo>
                    <a:pt x="2953512" y="3682118"/>
                  </a:lnTo>
                  <a:cubicBezTo>
                    <a:pt x="2953512" y="3553616"/>
                    <a:pt x="3058058" y="3449069"/>
                    <a:pt x="3186560" y="3449069"/>
                  </a:cubicBezTo>
                  <a:close/>
                  <a:moveTo>
                    <a:pt x="2891447" y="2704195"/>
                  </a:moveTo>
                  <a:lnTo>
                    <a:pt x="2891447" y="2947664"/>
                  </a:lnTo>
                  <a:cubicBezTo>
                    <a:pt x="2891447" y="3049953"/>
                    <a:pt x="2763441" y="3206706"/>
                    <a:pt x="2605707" y="3206706"/>
                  </a:cubicBezTo>
                  <a:cubicBezTo>
                    <a:pt x="2447973" y="3206706"/>
                    <a:pt x="2319957" y="3049953"/>
                    <a:pt x="2319957" y="2947664"/>
                  </a:cubicBezTo>
                  <a:lnTo>
                    <a:pt x="2319957" y="2704195"/>
                  </a:lnTo>
                  <a:cubicBezTo>
                    <a:pt x="2319957" y="2575693"/>
                    <a:pt x="2424503" y="2471147"/>
                    <a:pt x="2552995" y="2471147"/>
                  </a:cubicBezTo>
                  <a:lnTo>
                    <a:pt x="2658408" y="2471147"/>
                  </a:lnTo>
                  <a:cubicBezTo>
                    <a:pt x="2786901" y="2471147"/>
                    <a:pt x="2891447" y="2575693"/>
                    <a:pt x="2891447" y="2704195"/>
                  </a:cubicBezTo>
                  <a:close/>
                  <a:moveTo>
                    <a:pt x="2534260" y="1357341"/>
                  </a:moveTo>
                  <a:lnTo>
                    <a:pt x="2534260" y="1540983"/>
                  </a:lnTo>
                  <a:lnTo>
                    <a:pt x="2093748" y="1540983"/>
                  </a:lnTo>
                  <a:lnTo>
                    <a:pt x="2344893" y="1090451"/>
                  </a:lnTo>
                  <a:cubicBezTo>
                    <a:pt x="2491959" y="1157859"/>
                    <a:pt x="2529650" y="1204055"/>
                    <a:pt x="2534260" y="1357341"/>
                  </a:cubicBezTo>
                  <a:close/>
                  <a:moveTo>
                    <a:pt x="1686382" y="447361"/>
                  </a:moveTo>
                  <a:lnTo>
                    <a:pt x="2257882" y="447361"/>
                  </a:lnTo>
                  <a:lnTo>
                    <a:pt x="2257882" y="619382"/>
                  </a:lnTo>
                  <a:cubicBezTo>
                    <a:pt x="2257882" y="721671"/>
                    <a:pt x="2129866" y="878424"/>
                    <a:pt x="1972132" y="878424"/>
                  </a:cubicBezTo>
                  <a:cubicBezTo>
                    <a:pt x="1814398" y="878424"/>
                    <a:pt x="1686382" y="721671"/>
                    <a:pt x="1686382" y="619382"/>
                  </a:cubicBezTo>
                  <a:close/>
                  <a:moveTo>
                    <a:pt x="1919430" y="142875"/>
                  </a:moveTo>
                  <a:lnTo>
                    <a:pt x="2024834" y="142875"/>
                  </a:lnTo>
                  <a:cubicBezTo>
                    <a:pt x="2128418" y="142875"/>
                    <a:pt x="2216401" y="210836"/>
                    <a:pt x="2246633" y="304486"/>
                  </a:cubicBezTo>
                  <a:lnTo>
                    <a:pt x="1697622" y="304486"/>
                  </a:lnTo>
                  <a:cubicBezTo>
                    <a:pt x="1727864" y="210836"/>
                    <a:pt x="1815837" y="142875"/>
                    <a:pt x="1919430" y="142875"/>
                  </a:cubicBezTo>
                  <a:close/>
                  <a:moveTo>
                    <a:pt x="1972132" y="1021299"/>
                  </a:moveTo>
                  <a:cubicBezTo>
                    <a:pt x="2023443" y="1021299"/>
                    <a:pt x="2072583" y="1010993"/>
                    <a:pt x="2118122" y="993048"/>
                  </a:cubicBezTo>
                  <a:lnTo>
                    <a:pt x="2213067" y="1033482"/>
                  </a:lnTo>
                  <a:lnTo>
                    <a:pt x="1972132" y="1465698"/>
                  </a:lnTo>
                  <a:lnTo>
                    <a:pt x="1731207" y="1033491"/>
                  </a:lnTo>
                  <a:lnTo>
                    <a:pt x="1826152" y="993058"/>
                  </a:lnTo>
                  <a:cubicBezTo>
                    <a:pt x="1871682" y="1010993"/>
                    <a:pt x="1920821" y="1021299"/>
                    <a:pt x="1972132" y="1021299"/>
                  </a:cubicBezTo>
                  <a:close/>
                  <a:moveTo>
                    <a:pt x="1410005" y="1357360"/>
                  </a:moveTo>
                  <a:cubicBezTo>
                    <a:pt x="1414615" y="1204074"/>
                    <a:pt x="1452305" y="1157869"/>
                    <a:pt x="1599381" y="1090451"/>
                  </a:cubicBezTo>
                  <a:lnTo>
                    <a:pt x="1850527" y="1540983"/>
                  </a:lnTo>
                  <a:lnTo>
                    <a:pt x="1410005" y="1540983"/>
                  </a:lnTo>
                  <a:close/>
                  <a:moveTo>
                    <a:pt x="1124255" y="1683858"/>
                  </a:moveTo>
                  <a:lnTo>
                    <a:pt x="2820000" y="1683858"/>
                  </a:lnTo>
                  <a:lnTo>
                    <a:pt x="2820000" y="1826733"/>
                  </a:lnTo>
                  <a:lnTo>
                    <a:pt x="1124255" y="1826733"/>
                  </a:lnTo>
                  <a:close/>
                  <a:moveTo>
                    <a:pt x="1410005" y="2328748"/>
                  </a:moveTo>
                  <a:lnTo>
                    <a:pt x="1410005" y="1969608"/>
                  </a:lnTo>
                  <a:lnTo>
                    <a:pt x="2534260" y="1969608"/>
                  </a:lnTo>
                  <a:lnTo>
                    <a:pt x="2534260" y="2328748"/>
                  </a:lnTo>
                  <a:cubicBezTo>
                    <a:pt x="2335654" y="2338550"/>
                    <a:pt x="2177082" y="2503189"/>
                    <a:pt x="2177082" y="2704195"/>
                  </a:cubicBezTo>
                  <a:lnTo>
                    <a:pt x="2177082" y="2947664"/>
                  </a:lnTo>
                  <a:cubicBezTo>
                    <a:pt x="2177082" y="3043142"/>
                    <a:pt x="2229736" y="3148984"/>
                    <a:pt x="2314023" y="3228099"/>
                  </a:cubicBezTo>
                  <a:lnTo>
                    <a:pt x="2235727" y="3261446"/>
                  </a:lnTo>
                  <a:cubicBezTo>
                    <a:pt x="2197532" y="3277715"/>
                    <a:pt x="2154755" y="3296641"/>
                    <a:pt x="2115779" y="3317377"/>
                  </a:cubicBezTo>
                  <a:cubicBezTo>
                    <a:pt x="2086642" y="3310109"/>
                    <a:pt x="2056200" y="3306194"/>
                    <a:pt x="2024844" y="3306194"/>
                  </a:cubicBezTo>
                  <a:lnTo>
                    <a:pt x="1919440" y="3306194"/>
                  </a:lnTo>
                  <a:cubicBezTo>
                    <a:pt x="1888093" y="3306194"/>
                    <a:pt x="1857642" y="3310109"/>
                    <a:pt x="1828514" y="3317377"/>
                  </a:cubicBezTo>
                  <a:cubicBezTo>
                    <a:pt x="1789557" y="3296650"/>
                    <a:pt x="1746780" y="3277724"/>
                    <a:pt x="1708576" y="3261446"/>
                  </a:cubicBezTo>
                  <a:lnTo>
                    <a:pt x="1630270" y="3228089"/>
                  </a:lnTo>
                  <a:cubicBezTo>
                    <a:pt x="1714548" y="3148975"/>
                    <a:pt x="1767211" y="3043133"/>
                    <a:pt x="1767211" y="2947654"/>
                  </a:cubicBezTo>
                  <a:lnTo>
                    <a:pt x="1767211" y="2704186"/>
                  </a:lnTo>
                  <a:cubicBezTo>
                    <a:pt x="1767192" y="2503189"/>
                    <a:pt x="1608620" y="2338550"/>
                    <a:pt x="1410005" y="2328748"/>
                  </a:cubicBezTo>
                  <a:close/>
                  <a:moveTo>
                    <a:pt x="419252" y="3682118"/>
                  </a:moveTo>
                  <a:cubicBezTo>
                    <a:pt x="419252" y="3553616"/>
                    <a:pt x="523799" y="3449069"/>
                    <a:pt x="652291" y="3449069"/>
                  </a:cubicBezTo>
                  <a:lnTo>
                    <a:pt x="757695" y="3449069"/>
                  </a:lnTo>
                  <a:cubicBezTo>
                    <a:pt x="886196" y="3449069"/>
                    <a:pt x="990743" y="3553616"/>
                    <a:pt x="990743" y="3682118"/>
                  </a:cubicBezTo>
                  <a:lnTo>
                    <a:pt x="990743" y="3925577"/>
                  </a:lnTo>
                  <a:cubicBezTo>
                    <a:pt x="990743" y="4027865"/>
                    <a:pt x="862727" y="4184618"/>
                    <a:pt x="704993" y="4184618"/>
                  </a:cubicBezTo>
                  <a:cubicBezTo>
                    <a:pt x="547259" y="4184618"/>
                    <a:pt x="419243" y="4027865"/>
                    <a:pt x="419243" y="3925577"/>
                  </a:cubicBezTo>
                  <a:lnTo>
                    <a:pt x="419243" y="3682118"/>
                  </a:lnTo>
                  <a:close/>
                  <a:moveTo>
                    <a:pt x="1267130" y="4733925"/>
                  </a:moveTo>
                  <a:lnTo>
                    <a:pt x="142875" y="4733925"/>
                  </a:lnTo>
                  <a:lnTo>
                    <a:pt x="142875" y="4663535"/>
                  </a:lnTo>
                  <a:cubicBezTo>
                    <a:pt x="148047" y="4491552"/>
                    <a:pt x="194739" y="4454405"/>
                    <a:pt x="391001" y="4370813"/>
                  </a:cubicBezTo>
                  <a:lnTo>
                    <a:pt x="559022" y="4299242"/>
                  </a:lnTo>
                  <a:cubicBezTo>
                    <a:pt x="604552" y="4317178"/>
                    <a:pt x="653691" y="4327484"/>
                    <a:pt x="705002" y="4327484"/>
                  </a:cubicBezTo>
                  <a:cubicBezTo>
                    <a:pt x="756314" y="4327484"/>
                    <a:pt x="805453" y="4317178"/>
                    <a:pt x="850983" y="4299242"/>
                  </a:cubicBezTo>
                  <a:lnTo>
                    <a:pt x="1019013" y="4370813"/>
                  </a:lnTo>
                  <a:cubicBezTo>
                    <a:pt x="1215276" y="4454405"/>
                    <a:pt x="1261958" y="4491543"/>
                    <a:pt x="1267130" y="4663535"/>
                  </a:cubicBezTo>
                  <a:close/>
                  <a:moveTo>
                    <a:pt x="1602143" y="4239378"/>
                  </a:moveTo>
                  <a:cubicBezTo>
                    <a:pt x="1480033" y="4291384"/>
                    <a:pt x="1393260" y="4336742"/>
                    <a:pt x="1338577" y="4409180"/>
                  </a:cubicBezTo>
                  <a:cubicBezTo>
                    <a:pt x="1283894" y="4336733"/>
                    <a:pt x="1197112" y="4291384"/>
                    <a:pt x="1075001" y="4239378"/>
                  </a:cubicBezTo>
                  <a:lnTo>
                    <a:pt x="996696" y="4206021"/>
                  </a:lnTo>
                  <a:cubicBezTo>
                    <a:pt x="1080983" y="4126906"/>
                    <a:pt x="1133637" y="4021065"/>
                    <a:pt x="1133637" y="3925577"/>
                  </a:cubicBezTo>
                  <a:lnTo>
                    <a:pt x="1133637" y="3682118"/>
                  </a:lnTo>
                  <a:cubicBezTo>
                    <a:pt x="1133637" y="3570189"/>
                    <a:pt x="1084402" y="3469586"/>
                    <a:pt x="1006526" y="3400663"/>
                  </a:cubicBezTo>
                  <a:cubicBezTo>
                    <a:pt x="1012365" y="3398130"/>
                    <a:pt x="1018280" y="3395577"/>
                    <a:pt x="1024576" y="3392891"/>
                  </a:cubicBezTo>
                  <a:lnTo>
                    <a:pt x="1192597" y="3321330"/>
                  </a:lnTo>
                  <a:cubicBezTo>
                    <a:pt x="1238126" y="3339265"/>
                    <a:pt x="1287266" y="3349581"/>
                    <a:pt x="1338586" y="3349581"/>
                  </a:cubicBezTo>
                  <a:cubicBezTo>
                    <a:pt x="1389907" y="3349581"/>
                    <a:pt x="1439037" y="3339274"/>
                    <a:pt x="1484576" y="3321330"/>
                  </a:cubicBezTo>
                  <a:lnTo>
                    <a:pt x="1652597" y="3392891"/>
                  </a:lnTo>
                  <a:cubicBezTo>
                    <a:pt x="1658884" y="3395567"/>
                    <a:pt x="1664799" y="3398130"/>
                    <a:pt x="1670637" y="3400663"/>
                  </a:cubicBezTo>
                  <a:cubicBezTo>
                    <a:pt x="1592742" y="3469586"/>
                    <a:pt x="1543507" y="3570189"/>
                    <a:pt x="1543507" y="3682118"/>
                  </a:cubicBezTo>
                  <a:lnTo>
                    <a:pt x="1543507" y="3925577"/>
                  </a:lnTo>
                  <a:cubicBezTo>
                    <a:pt x="1543507" y="4021065"/>
                    <a:pt x="1596161" y="4126906"/>
                    <a:pt x="1680448" y="4206021"/>
                  </a:cubicBezTo>
                  <a:close/>
                  <a:moveTo>
                    <a:pt x="1686382" y="3925577"/>
                  </a:moveTo>
                  <a:lnTo>
                    <a:pt x="1686382" y="3682118"/>
                  </a:lnTo>
                  <a:cubicBezTo>
                    <a:pt x="1686382" y="3553616"/>
                    <a:pt x="1790929" y="3449069"/>
                    <a:pt x="1919430" y="3449069"/>
                  </a:cubicBezTo>
                  <a:lnTo>
                    <a:pt x="2024834" y="3449069"/>
                  </a:lnTo>
                  <a:cubicBezTo>
                    <a:pt x="2153336" y="3449069"/>
                    <a:pt x="2257882" y="3553616"/>
                    <a:pt x="2257882" y="3682118"/>
                  </a:cubicBezTo>
                  <a:lnTo>
                    <a:pt x="2257882" y="3925577"/>
                  </a:lnTo>
                  <a:cubicBezTo>
                    <a:pt x="2257882" y="4027865"/>
                    <a:pt x="2129866" y="4184618"/>
                    <a:pt x="1972132" y="4184618"/>
                  </a:cubicBezTo>
                  <a:cubicBezTo>
                    <a:pt x="1814398" y="4184618"/>
                    <a:pt x="1686382" y="4027875"/>
                    <a:pt x="1686382" y="3925577"/>
                  </a:cubicBezTo>
                  <a:close/>
                  <a:moveTo>
                    <a:pt x="2342121" y="4239378"/>
                  </a:moveTo>
                  <a:lnTo>
                    <a:pt x="2263816" y="4206021"/>
                  </a:lnTo>
                  <a:cubicBezTo>
                    <a:pt x="2348103" y="4126906"/>
                    <a:pt x="2400757" y="4021065"/>
                    <a:pt x="2400757" y="3925577"/>
                  </a:cubicBezTo>
                  <a:lnTo>
                    <a:pt x="2400757" y="3682118"/>
                  </a:lnTo>
                  <a:cubicBezTo>
                    <a:pt x="2400757" y="3570189"/>
                    <a:pt x="2351523" y="3469586"/>
                    <a:pt x="2273646" y="3400663"/>
                  </a:cubicBezTo>
                  <a:cubicBezTo>
                    <a:pt x="2279485" y="3398130"/>
                    <a:pt x="2285400" y="3395577"/>
                    <a:pt x="2291696" y="3392891"/>
                  </a:cubicBezTo>
                  <a:lnTo>
                    <a:pt x="2459708" y="3321330"/>
                  </a:lnTo>
                  <a:cubicBezTo>
                    <a:pt x="2505237" y="3339265"/>
                    <a:pt x="2554376" y="3349581"/>
                    <a:pt x="2605688" y="3349581"/>
                  </a:cubicBezTo>
                  <a:cubicBezTo>
                    <a:pt x="2656999" y="3349581"/>
                    <a:pt x="2706138" y="3339274"/>
                    <a:pt x="2751668" y="3321330"/>
                  </a:cubicBezTo>
                  <a:lnTo>
                    <a:pt x="2919679" y="3392891"/>
                  </a:lnTo>
                  <a:cubicBezTo>
                    <a:pt x="2925975" y="3395567"/>
                    <a:pt x="2931881" y="3398130"/>
                    <a:pt x="2937729" y="3400663"/>
                  </a:cubicBezTo>
                  <a:cubicBezTo>
                    <a:pt x="2859853" y="3469586"/>
                    <a:pt x="2810618" y="3570189"/>
                    <a:pt x="2810618" y="3682118"/>
                  </a:cubicBezTo>
                  <a:lnTo>
                    <a:pt x="2810618" y="3925577"/>
                  </a:lnTo>
                  <a:cubicBezTo>
                    <a:pt x="2810618" y="4021065"/>
                    <a:pt x="2863282" y="4126906"/>
                    <a:pt x="2947559" y="4206021"/>
                  </a:cubicBezTo>
                  <a:lnTo>
                    <a:pt x="2869254" y="4239378"/>
                  </a:lnTo>
                  <a:cubicBezTo>
                    <a:pt x="2747143" y="4291384"/>
                    <a:pt x="2660361" y="4336742"/>
                    <a:pt x="2605678" y="4409180"/>
                  </a:cubicBezTo>
                  <a:cubicBezTo>
                    <a:pt x="2551014" y="4336733"/>
                    <a:pt x="2464232" y="4291384"/>
                    <a:pt x="2342121" y="4239378"/>
                  </a:cubicBezTo>
                  <a:close/>
                  <a:moveTo>
                    <a:pt x="3801390" y="4733925"/>
                  </a:moveTo>
                  <a:lnTo>
                    <a:pt x="2677135" y="4733925"/>
                  </a:lnTo>
                  <a:lnTo>
                    <a:pt x="2677135" y="4663535"/>
                  </a:lnTo>
                  <a:cubicBezTo>
                    <a:pt x="2682307" y="4491552"/>
                    <a:pt x="2728989" y="4454405"/>
                    <a:pt x="2925261" y="4370813"/>
                  </a:cubicBezTo>
                  <a:lnTo>
                    <a:pt x="3093292" y="4299242"/>
                  </a:lnTo>
                  <a:cubicBezTo>
                    <a:pt x="3138821" y="4317178"/>
                    <a:pt x="3187960" y="4327484"/>
                    <a:pt x="3239272" y="4327484"/>
                  </a:cubicBezTo>
                  <a:cubicBezTo>
                    <a:pt x="3290583" y="4327484"/>
                    <a:pt x="3339722" y="4317178"/>
                    <a:pt x="3385252" y="4299242"/>
                  </a:cubicBezTo>
                  <a:lnTo>
                    <a:pt x="3553282" y="4370813"/>
                  </a:lnTo>
                  <a:cubicBezTo>
                    <a:pt x="3749535" y="4454405"/>
                    <a:pt x="3796227" y="4491543"/>
                    <a:pt x="3801399" y="4663535"/>
                  </a:cubicBezTo>
                  <a:lnTo>
                    <a:pt x="3801399" y="4733925"/>
                  </a:lnTo>
                  <a:close/>
                </a:path>
              </a:pathLst>
            </a:custGeom>
            <a:grpFill/>
            <a:ln w="9525" cap="flat">
              <a:noFill/>
              <a:prstDash val="solid"/>
              <a:miter/>
            </a:ln>
          </p:spPr>
          <p:txBody>
            <a:bodyPr rtlCol="0" anchor="ctr"/>
            <a:lstStyle/>
            <a:p>
              <a:endParaRPr lang="pt-BR"/>
            </a:p>
          </p:txBody>
        </p:sp>
        <p:sp>
          <p:nvSpPr>
            <p:cNvPr id="10" name="Forma Livre: Forma 9">
              <a:extLst>
                <a:ext uri="{FF2B5EF4-FFF2-40B4-BE49-F238E27FC236}">
                  <a16:creationId xmlns:a16="http://schemas.microsoft.com/office/drawing/2014/main" id="{CE714EA5-D9F8-4762-804D-148DE567A37D}"/>
                </a:ext>
              </a:extLst>
            </p:cNvPr>
            <p:cNvSpPr/>
            <p:nvPr/>
          </p:nvSpPr>
          <p:spPr>
            <a:xfrm>
              <a:off x="6024562" y="5724525"/>
              <a:ext cx="142875" cy="142875"/>
            </a:xfrm>
            <a:custGeom>
              <a:avLst/>
              <a:gdLst>
                <a:gd name="connsiteX0" fmla="*/ 0 w 142875"/>
                <a:gd name="connsiteY0" fmla="*/ 0 h 142875"/>
                <a:gd name="connsiteX1" fmla="*/ 142875 w 142875"/>
                <a:gd name="connsiteY1" fmla="*/ 0 h 142875"/>
                <a:gd name="connsiteX2" fmla="*/ 142875 w 142875"/>
                <a:gd name="connsiteY2" fmla="*/ 142875 h 142875"/>
                <a:gd name="connsiteX3" fmla="*/ 0 w 142875"/>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42875" h="142875">
                  <a:moveTo>
                    <a:pt x="0" y="0"/>
                  </a:moveTo>
                  <a:lnTo>
                    <a:pt x="142875" y="0"/>
                  </a:lnTo>
                  <a:lnTo>
                    <a:pt x="142875" y="142875"/>
                  </a:lnTo>
                  <a:lnTo>
                    <a:pt x="0" y="142875"/>
                  </a:lnTo>
                  <a:close/>
                </a:path>
              </a:pathLst>
            </a:custGeom>
            <a:grpFill/>
            <a:ln w="9525" cap="flat">
              <a:no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DED3B529-7DC6-4FF5-B6D2-54FE4C81D6FB}"/>
                </a:ext>
              </a:extLst>
            </p:cNvPr>
            <p:cNvSpPr/>
            <p:nvPr/>
          </p:nvSpPr>
          <p:spPr>
            <a:xfrm>
              <a:off x="6167437" y="3103083"/>
              <a:ext cx="142875" cy="142875"/>
            </a:xfrm>
            <a:custGeom>
              <a:avLst/>
              <a:gdLst>
                <a:gd name="connsiteX0" fmla="*/ 0 w 142875"/>
                <a:gd name="connsiteY0" fmla="*/ 0 h 142875"/>
                <a:gd name="connsiteX1" fmla="*/ 142875 w 142875"/>
                <a:gd name="connsiteY1" fmla="*/ 0 h 142875"/>
                <a:gd name="connsiteX2" fmla="*/ 142875 w 142875"/>
                <a:gd name="connsiteY2" fmla="*/ 142875 h 142875"/>
                <a:gd name="connsiteX3" fmla="*/ 0 w 142875"/>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42875" h="142875">
                  <a:moveTo>
                    <a:pt x="0" y="0"/>
                  </a:moveTo>
                  <a:lnTo>
                    <a:pt x="142875" y="0"/>
                  </a:lnTo>
                  <a:lnTo>
                    <a:pt x="142875" y="142875"/>
                  </a:lnTo>
                  <a:lnTo>
                    <a:pt x="0" y="142875"/>
                  </a:lnTo>
                  <a:close/>
                </a:path>
              </a:pathLst>
            </a:custGeom>
            <a:grpFill/>
            <a:ln w="9525" cap="flat">
              <a:no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367284D7-6C7D-46EC-ADBB-FE69928B2307}"/>
                </a:ext>
              </a:extLst>
            </p:cNvPr>
            <p:cNvSpPr/>
            <p:nvPr/>
          </p:nvSpPr>
          <p:spPr>
            <a:xfrm>
              <a:off x="5881687" y="3103083"/>
              <a:ext cx="142875" cy="142875"/>
            </a:xfrm>
            <a:custGeom>
              <a:avLst/>
              <a:gdLst>
                <a:gd name="connsiteX0" fmla="*/ 0 w 142875"/>
                <a:gd name="connsiteY0" fmla="*/ 0 h 142875"/>
                <a:gd name="connsiteX1" fmla="*/ 142875 w 142875"/>
                <a:gd name="connsiteY1" fmla="*/ 0 h 142875"/>
                <a:gd name="connsiteX2" fmla="*/ 142875 w 142875"/>
                <a:gd name="connsiteY2" fmla="*/ 142875 h 142875"/>
                <a:gd name="connsiteX3" fmla="*/ 0 w 142875"/>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42875" h="142875">
                  <a:moveTo>
                    <a:pt x="0" y="0"/>
                  </a:moveTo>
                  <a:lnTo>
                    <a:pt x="142875" y="0"/>
                  </a:lnTo>
                  <a:lnTo>
                    <a:pt x="142875" y="142875"/>
                  </a:lnTo>
                  <a:lnTo>
                    <a:pt x="0" y="142875"/>
                  </a:lnTo>
                  <a:close/>
                </a:path>
              </a:pathLst>
            </a:custGeom>
            <a:grpFill/>
            <a:ln w="9525" cap="flat">
              <a:noFill/>
              <a:prstDash val="solid"/>
              <a:miter/>
            </a:ln>
          </p:spPr>
          <p:txBody>
            <a:bodyPr rtlCol="0" anchor="ctr"/>
            <a:lstStyle/>
            <a:p>
              <a:endParaRPr lang="pt-BR"/>
            </a:p>
          </p:txBody>
        </p:sp>
      </p:grpSp>
    </p:spTree>
    <p:extLst>
      <p:ext uri="{BB962C8B-B14F-4D97-AF65-F5344CB8AC3E}">
        <p14:creationId xmlns:p14="http://schemas.microsoft.com/office/powerpoint/2010/main" val="631493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Padrão do plano de fundo&#10;&#10;Descrição gerada automaticamente">
            <a:extLst>
              <a:ext uri="{FF2B5EF4-FFF2-40B4-BE49-F238E27FC236}">
                <a16:creationId xmlns:a16="http://schemas.microsoft.com/office/drawing/2014/main" id="{3A4EFE4B-7E02-47E6-AA87-67740612DA07}"/>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tângulo 15">
            <a:extLst>
              <a:ext uri="{FF2B5EF4-FFF2-40B4-BE49-F238E27FC236}">
                <a16:creationId xmlns:a16="http://schemas.microsoft.com/office/drawing/2014/main" id="{26FE15DE-0296-4958-A083-88A88C7F8EA4}"/>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lipse 3">
            <a:extLst>
              <a:ext uri="{FF2B5EF4-FFF2-40B4-BE49-F238E27FC236}">
                <a16:creationId xmlns:a16="http://schemas.microsoft.com/office/drawing/2014/main" id="{244663D4-F59A-43F0-9E21-7D56AEEBFBE3}"/>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5" name="Gráfico 2">
            <a:extLst>
              <a:ext uri="{FF2B5EF4-FFF2-40B4-BE49-F238E27FC236}">
                <a16:creationId xmlns:a16="http://schemas.microsoft.com/office/drawing/2014/main" id="{1FB88544-AFD2-49C4-8E8D-E96F10F167F8}"/>
              </a:ext>
            </a:extLst>
          </p:cNvPr>
          <p:cNvGrpSpPr>
            <a:grpSpLocks noChangeAspect="1"/>
          </p:cNvGrpSpPr>
          <p:nvPr/>
        </p:nvGrpSpPr>
        <p:grpSpPr>
          <a:xfrm>
            <a:off x="367462" y="620153"/>
            <a:ext cx="737438" cy="911788"/>
            <a:chOff x="4123867" y="990599"/>
            <a:chExt cx="3944264" cy="4876800"/>
          </a:xfrm>
          <a:solidFill>
            <a:schemeClr val="tx1"/>
          </a:solidFill>
        </p:grpSpPr>
        <p:sp>
          <p:nvSpPr>
            <p:cNvPr id="6" name="Forma Livre: Forma 5">
              <a:extLst>
                <a:ext uri="{FF2B5EF4-FFF2-40B4-BE49-F238E27FC236}">
                  <a16:creationId xmlns:a16="http://schemas.microsoft.com/office/drawing/2014/main" id="{277B8D61-CEE2-41A2-9E31-9A585B0B7F4D}"/>
                </a:ext>
              </a:extLst>
            </p:cNvPr>
            <p:cNvSpPr/>
            <p:nvPr/>
          </p:nvSpPr>
          <p:spPr>
            <a:xfrm>
              <a:off x="4123867" y="990600"/>
              <a:ext cx="3944264" cy="4876800"/>
            </a:xfrm>
            <a:custGeom>
              <a:avLst/>
              <a:gdLst>
                <a:gd name="connsiteX0" fmla="*/ 3944236 w 3944264"/>
                <a:gd name="connsiteY0" fmla="*/ 4660411 h 4876800"/>
                <a:gd name="connsiteX1" fmla="*/ 3609251 w 3944264"/>
                <a:gd name="connsiteY1" fmla="*/ 4239368 h 4876800"/>
                <a:gd name="connsiteX2" fmla="*/ 3530946 w 3944264"/>
                <a:gd name="connsiteY2" fmla="*/ 4206012 h 4876800"/>
                <a:gd name="connsiteX3" fmla="*/ 3667887 w 3944264"/>
                <a:gd name="connsiteY3" fmla="*/ 3925567 h 4876800"/>
                <a:gd name="connsiteX4" fmla="*/ 3667887 w 3944264"/>
                <a:gd name="connsiteY4" fmla="*/ 3682108 h 4876800"/>
                <a:gd name="connsiteX5" fmla="*/ 3291964 w 3944264"/>
                <a:gd name="connsiteY5" fmla="*/ 3306185 h 4876800"/>
                <a:gd name="connsiteX6" fmla="*/ 3186560 w 3944264"/>
                <a:gd name="connsiteY6" fmla="*/ 3306185 h 4876800"/>
                <a:gd name="connsiteX7" fmla="*/ 3095635 w 3944264"/>
                <a:gd name="connsiteY7" fmla="*/ 3317367 h 4876800"/>
                <a:gd name="connsiteX8" fmla="*/ 2975696 w 3944264"/>
                <a:gd name="connsiteY8" fmla="*/ 3261436 h 4876800"/>
                <a:gd name="connsiteX9" fmla="*/ 2897391 w 3944264"/>
                <a:gd name="connsiteY9" fmla="*/ 3228089 h 4876800"/>
                <a:gd name="connsiteX10" fmla="*/ 3034322 w 3944264"/>
                <a:gd name="connsiteY10" fmla="*/ 2947654 h 4876800"/>
                <a:gd name="connsiteX11" fmla="*/ 3034322 w 3944264"/>
                <a:gd name="connsiteY11" fmla="*/ 2704186 h 4876800"/>
                <a:gd name="connsiteX12" fmla="*/ 2677135 w 3944264"/>
                <a:gd name="connsiteY12" fmla="*/ 2328739 h 4876800"/>
                <a:gd name="connsiteX13" fmla="*/ 2677135 w 3944264"/>
                <a:gd name="connsiteY13" fmla="*/ 1969599 h 4876800"/>
                <a:gd name="connsiteX14" fmla="*/ 2962885 w 3944264"/>
                <a:gd name="connsiteY14" fmla="*/ 1969599 h 4876800"/>
                <a:gd name="connsiteX15" fmla="*/ 2962885 w 3944264"/>
                <a:gd name="connsiteY15" fmla="*/ 1540974 h 4876800"/>
                <a:gd name="connsiteX16" fmla="*/ 2677135 w 3944264"/>
                <a:gd name="connsiteY16" fmla="*/ 1540974 h 4876800"/>
                <a:gd name="connsiteX17" fmla="*/ 2677135 w 3944264"/>
                <a:gd name="connsiteY17" fmla="*/ 1356274 h 4876800"/>
                <a:gd name="connsiteX18" fmla="*/ 2677106 w 3944264"/>
                <a:gd name="connsiteY18" fmla="*/ 1354198 h 4876800"/>
                <a:gd name="connsiteX19" fmla="*/ 2342121 w 3944264"/>
                <a:gd name="connsiteY19" fmla="*/ 933155 h 4876800"/>
                <a:gd name="connsiteX20" fmla="*/ 2263816 w 3944264"/>
                <a:gd name="connsiteY20" fmla="*/ 899808 h 4876800"/>
                <a:gd name="connsiteX21" fmla="*/ 2400757 w 3944264"/>
                <a:gd name="connsiteY21" fmla="*/ 619382 h 4876800"/>
                <a:gd name="connsiteX22" fmla="*/ 2400757 w 3944264"/>
                <a:gd name="connsiteY22" fmla="*/ 375923 h 4876800"/>
                <a:gd name="connsiteX23" fmla="*/ 2024834 w 3944264"/>
                <a:gd name="connsiteY23" fmla="*/ 0 h 4876800"/>
                <a:gd name="connsiteX24" fmla="*/ 1919430 w 3944264"/>
                <a:gd name="connsiteY24" fmla="*/ 0 h 4876800"/>
                <a:gd name="connsiteX25" fmla="*/ 1543507 w 3944264"/>
                <a:gd name="connsiteY25" fmla="*/ 375923 h 4876800"/>
                <a:gd name="connsiteX26" fmla="*/ 1543507 w 3944264"/>
                <a:gd name="connsiteY26" fmla="*/ 619382 h 4876800"/>
                <a:gd name="connsiteX27" fmla="*/ 1680448 w 3944264"/>
                <a:gd name="connsiteY27" fmla="*/ 899817 h 4876800"/>
                <a:gd name="connsiteX28" fmla="*/ 1602143 w 3944264"/>
                <a:gd name="connsiteY28" fmla="*/ 933164 h 4876800"/>
                <a:gd name="connsiteX29" fmla="*/ 1267168 w 3944264"/>
                <a:gd name="connsiteY29" fmla="*/ 1354207 h 4876800"/>
                <a:gd name="connsiteX30" fmla="*/ 1267149 w 3944264"/>
                <a:gd name="connsiteY30" fmla="*/ 1540974 h 4876800"/>
                <a:gd name="connsiteX31" fmla="*/ 981389 w 3944264"/>
                <a:gd name="connsiteY31" fmla="*/ 1540974 h 4876800"/>
                <a:gd name="connsiteX32" fmla="*/ 981389 w 3944264"/>
                <a:gd name="connsiteY32" fmla="*/ 1969599 h 4876800"/>
                <a:gd name="connsiteX33" fmla="*/ 1267139 w 3944264"/>
                <a:gd name="connsiteY33" fmla="*/ 1969599 h 4876800"/>
                <a:gd name="connsiteX34" fmla="*/ 1267139 w 3944264"/>
                <a:gd name="connsiteY34" fmla="*/ 2328739 h 4876800"/>
                <a:gd name="connsiteX35" fmla="*/ 909952 w 3944264"/>
                <a:gd name="connsiteY35" fmla="*/ 2704186 h 4876800"/>
                <a:gd name="connsiteX36" fmla="*/ 909952 w 3944264"/>
                <a:gd name="connsiteY36" fmla="*/ 2754478 h 4876800"/>
                <a:gd name="connsiteX37" fmla="*/ 1052827 w 3944264"/>
                <a:gd name="connsiteY37" fmla="*/ 2754478 h 4876800"/>
                <a:gd name="connsiteX38" fmla="*/ 1052827 w 3944264"/>
                <a:gd name="connsiteY38" fmla="*/ 2704186 h 4876800"/>
                <a:gd name="connsiteX39" fmla="*/ 1285866 w 3944264"/>
                <a:gd name="connsiteY39" fmla="*/ 2471138 h 4876800"/>
                <a:gd name="connsiteX40" fmla="*/ 1391279 w 3944264"/>
                <a:gd name="connsiteY40" fmla="*/ 2471138 h 4876800"/>
                <a:gd name="connsiteX41" fmla="*/ 1624327 w 3944264"/>
                <a:gd name="connsiteY41" fmla="*/ 2704186 h 4876800"/>
                <a:gd name="connsiteX42" fmla="*/ 1624327 w 3944264"/>
                <a:gd name="connsiteY42" fmla="*/ 2947654 h 4876800"/>
                <a:gd name="connsiteX43" fmla="*/ 1338577 w 3944264"/>
                <a:gd name="connsiteY43" fmla="*/ 3206696 h 4876800"/>
                <a:gd name="connsiteX44" fmla="*/ 1052827 w 3944264"/>
                <a:gd name="connsiteY44" fmla="*/ 2947654 h 4876800"/>
                <a:gd name="connsiteX45" fmla="*/ 1052827 w 3944264"/>
                <a:gd name="connsiteY45" fmla="*/ 2897353 h 4876800"/>
                <a:gd name="connsiteX46" fmla="*/ 909952 w 3944264"/>
                <a:gd name="connsiteY46" fmla="*/ 2897353 h 4876800"/>
                <a:gd name="connsiteX47" fmla="*/ 909952 w 3944264"/>
                <a:gd name="connsiteY47" fmla="*/ 2947654 h 4876800"/>
                <a:gd name="connsiteX48" fmla="*/ 1046893 w 3944264"/>
                <a:gd name="connsiteY48" fmla="*/ 3228089 h 4876800"/>
                <a:gd name="connsiteX49" fmla="*/ 968597 w 3944264"/>
                <a:gd name="connsiteY49" fmla="*/ 3261436 h 4876800"/>
                <a:gd name="connsiteX50" fmla="*/ 848649 w 3944264"/>
                <a:gd name="connsiteY50" fmla="*/ 3317367 h 4876800"/>
                <a:gd name="connsiteX51" fmla="*/ 757714 w 3944264"/>
                <a:gd name="connsiteY51" fmla="*/ 3306185 h 4876800"/>
                <a:gd name="connsiteX52" fmla="*/ 652310 w 3944264"/>
                <a:gd name="connsiteY52" fmla="*/ 3306185 h 4876800"/>
                <a:gd name="connsiteX53" fmla="*/ 276396 w 3944264"/>
                <a:gd name="connsiteY53" fmla="*/ 3682108 h 4876800"/>
                <a:gd name="connsiteX54" fmla="*/ 276396 w 3944264"/>
                <a:gd name="connsiteY54" fmla="*/ 3925567 h 4876800"/>
                <a:gd name="connsiteX55" fmla="*/ 413337 w 3944264"/>
                <a:gd name="connsiteY55" fmla="*/ 4206012 h 4876800"/>
                <a:gd name="connsiteX56" fmla="*/ 335032 w 3944264"/>
                <a:gd name="connsiteY56" fmla="*/ 4239368 h 4876800"/>
                <a:gd name="connsiteX57" fmla="*/ 57 w 3944264"/>
                <a:gd name="connsiteY57" fmla="*/ 4660411 h 4876800"/>
                <a:gd name="connsiteX58" fmla="*/ 0 w 3944264"/>
                <a:gd name="connsiteY58" fmla="*/ 4876800 h 4876800"/>
                <a:gd name="connsiteX59" fmla="*/ 1757820 w 3944264"/>
                <a:gd name="connsiteY59" fmla="*/ 4876800 h 4876800"/>
                <a:gd name="connsiteX60" fmla="*/ 1757820 w 3944264"/>
                <a:gd name="connsiteY60" fmla="*/ 4733925 h 4876800"/>
                <a:gd name="connsiteX61" fmla="*/ 1410005 w 3944264"/>
                <a:gd name="connsiteY61" fmla="*/ 4733925 h 4876800"/>
                <a:gd name="connsiteX62" fmla="*/ 1410005 w 3944264"/>
                <a:gd name="connsiteY62" fmla="*/ 4663698 h 4876800"/>
                <a:gd name="connsiteX63" fmla="*/ 1658131 w 3944264"/>
                <a:gd name="connsiteY63" fmla="*/ 4370813 h 4876800"/>
                <a:gd name="connsiteX64" fmla="*/ 1826162 w 3944264"/>
                <a:gd name="connsiteY64" fmla="*/ 4299242 h 4876800"/>
                <a:gd name="connsiteX65" fmla="*/ 1972142 w 3944264"/>
                <a:gd name="connsiteY65" fmla="*/ 4327484 h 4876800"/>
                <a:gd name="connsiteX66" fmla="*/ 2118122 w 3944264"/>
                <a:gd name="connsiteY66" fmla="*/ 4299242 h 4876800"/>
                <a:gd name="connsiteX67" fmla="*/ 2286152 w 3944264"/>
                <a:gd name="connsiteY67" fmla="*/ 4370813 h 4876800"/>
                <a:gd name="connsiteX68" fmla="*/ 2534298 w 3944264"/>
                <a:gd name="connsiteY68" fmla="*/ 4664507 h 4876800"/>
                <a:gd name="connsiteX69" fmla="*/ 2534260 w 3944264"/>
                <a:gd name="connsiteY69" fmla="*/ 4733925 h 4876800"/>
                <a:gd name="connsiteX70" fmla="*/ 2186445 w 3944264"/>
                <a:gd name="connsiteY70" fmla="*/ 4733925 h 4876800"/>
                <a:gd name="connsiteX71" fmla="*/ 2186445 w 3944264"/>
                <a:gd name="connsiteY71" fmla="*/ 4876800 h 4876800"/>
                <a:gd name="connsiteX72" fmla="*/ 3944265 w 3944264"/>
                <a:gd name="connsiteY72" fmla="*/ 4876800 h 4876800"/>
                <a:gd name="connsiteX73" fmla="*/ 3944265 w 3944264"/>
                <a:gd name="connsiteY73" fmla="*/ 4662488 h 4876800"/>
                <a:gd name="connsiteX74" fmla="*/ 3291964 w 3944264"/>
                <a:gd name="connsiteY74" fmla="*/ 3449069 h 4876800"/>
                <a:gd name="connsiteX75" fmla="*/ 3525012 w 3944264"/>
                <a:gd name="connsiteY75" fmla="*/ 3682118 h 4876800"/>
                <a:gd name="connsiteX76" fmla="*/ 3525012 w 3944264"/>
                <a:gd name="connsiteY76" fmla="*/ 3925577 h 4876800"/>
                <a:gd name="connsiteX77" fmla="*/ 3239262 w 3944264"/>
                <a:gd name="connsiteY77" fmla="*/ 4184618 h 4876800"/>
                <a:gd name="connsiteX78" fmla="*/ 2953512 w 3944264"/>
                <a:gd name="connsiteY78" fmla="*/ 3925577 h 4876800"/>
                <a:gd name="connsiteX79" fmla="*/ 2953512 w 3944264"/>
                <a:gd name="connsiteY79" fmla="*/ 3682118 h 4876800"/>
                <a:gd name="connsiteX80" fmla="*/ 3186560 w 3944264"/>
                <a:gd name="connsiteY80" fmla="*/ 3449069 h 4876800"/>
                <a:gd name="connsiteX81" fmla="*/ 2891447 w 3944264"/>
                <a:gd name="connsiteY81" fmla="*/ 2704195 h 4876800"/>
                <a:gd name="connsiteX82" fmla="*/ 2891447 w 3944264"/>
                <a:gd name="connsiteY82" fmla="*/ 2947664 h 4876800"/>
                <a:gd name="connsiteX83" fmla="*/ 2605707 w 3944264"/>
                <a:gd name="connsiteY83" fmla="*/ 3206706 h 4876800"/>
                <a:gd name="connsiteX84" fmla="*/ 2319957 w 3944264"/>
                <a:gd name="connsiteY84" fmla="*/ 2947664 h 4876800"/>
                <a:gd name="connsiteX85" fmla="*/ 2319957 w 3944264"/>
                <a:gd name="connsiteY85" fmla="*/ 2704195 h 4876800"/>
                <a:gd name="connsiteX86" fmla="*/ 2552995 w 3944264"/>
                <a:gd name="connsiteY86" fmla="*/ 2471147 h 4876800"/>
                <a:gd name="connsiteX87" fmla="*/ 2658408 w 3944264"/>
                <a:gd name="connsiteY87" fmla="*/ 2471147 h 4876800"/>
                <a:gd name="connsiteX88" fmla="*/ 2891447 w 3944264"/>
                <a:gd name="connsiteY88" fmla="*/ 2704195 h 4876800"/>
                <a:gd name="connsiteX89" fmla="*/ 2534260 w 3944264"/>
                <a:gd name="connsiteY89" fmla="*/ 1357341 h 4876800"/>
                <a:gd name="connsiteX90" fmla="*/ 2534260 w 3944264"/>
                <a:gd name="connsiteY90" fmla="*/ 1540983 h 4876800"/>
                <a:gd name="connsiteX91" fmla="*/ 2093748 w 3944264"/>
                <a:gd name="connsiteY91" fmla="*/ 1540983 h 4876800"/>
                <a:gd name="connsiteX92" fmla="*/ 2344893 w 3944264"/>
                <a:gd name="connsiteY92" fmla="*/ 1090451 h 4876800"/>
                <a:gd name="connsiteX93" fmla="*/ 2534260 w 3944264"/>
                <a:gd name="connsiteY93" fmla="*/ 1357341 h 4876800"/>
                <a:gd name="connsiteX94" fmla="*/ 1686382 w 3944264"/>
                <a:gd name="connsiteY94" fmla="*/ 447361 h 4876800"/>
                <a:gd name="connsiteX95" fmla="*/ 2257882 w 3944264"/>
                <a:gd name="connsiteY95" fmla="*/ 447361 h 4876800"/>
                <a:gd name="connsiteX96" fmla="*/ 2257882 w 3944264"/>
                <a:gd name="connsiteY96" fmla="*/ 619382 h 4876800"/>
                <a:gd name="connsiteX97" fmla="*/ 1972132 w 3944264"/>
                <a:gd name="connsiteY97" fmla="*/ 878424 h 4876800"/>
                <a:gd name="connsiteX98" fmla="*/ 1686382 w 3944264"/>
                <a:gd name="connsiteY98" fmla="*/ 619382 h 4876800"/>
                <a:gd name="connsiteX99" fmla="*/ 1919430 w 3944264"/>
                <a:gd name="connsiteY99" fmla="*/ 142875 h 4876800"/>
                <a:gd name="connsiteX100" fmla="*/ 2024834 w 3944264"/>
                <a:gd name="connsiteY100" fmla="*/ 142875 h 4876800"/>
                <a:gd name="connsiteX101" fmla="*/ 2246633 w 3944264"/>
                <a:gd name="connsiteY101" fmla="*/ 304486 h 4876800"/>
                <a:gd name="connsiteX102" fmla="*/ 1697622 w 3944264"/>
                <a:gd name="connsiteY102" fmla="*/ 304486 h 4876800"/>
                <a:gd name="connsiteX103" fmla="*/ 1919430 w 3944264"/>
                <a:gd name="connsiteY103" fmla="*/ 142875 h 4876800"/>
                <a:gd name="connsiteX104" fmla="*/ 1972132 w 3944264"/>
                <a:gd name="connsiteY104" fmla="*/ 1021299 h 4876800"/>
                <a:gd name="connsiteX105" fmla="*/ 2118122 w 3944264"/>
                <a:gd name="connsiteY105" fmla="*/ 993048 h 4876800"/>
                <a:gd name="connsiteX106" fmla="*/ 2213067 w 3944264"/>
                <a:gd name="connsiteY106" fmla="*/ 1033482 h 4876800"/>
                <a:gd name="connsiteX107" fmla="*/ 1972132 w 3944264"/>
                <a:gd name="connsiteY107" fmla="*/ 1465698 h 4876800"/>
                <a:gd name="connsiteX108" fmla="*/ 1731207 w 3944264"/>
                <a:gd name="connsiteY108" fmla="*/ 1033491 h 4876800"/>
                <a:gd name="connsiteX109" fmla="*/ 1826152 w 3944264"/>
                <a:gd name="connsiteY109" fmla="*/ 993058 h 4876800"/>
                <a:gd name="connsiteX110" fmla="*/ 1972132 w 3944264"/>
                <a:gd name="connsiteY110" fmla="*/ 1021299 h 4876800"/>
                <a:gd name="connsiteX111" fmla="*/ 1410005 w 3944264"/>
                <a:gd name="connsiteY111" fmla="*/ 1357360 h 4876800"/>
                <a:gd name="connsiteX112" fmla="*/ 1599381 w 3944264"/>
                <a:gd name="connsiteY112" fmla="*/ 1090451 h 4876800"/>
                <a:gd name="connsiteX113" fmla="*/ 1850527 w 3944264"/>
                <a:gd name="connsiteY113" fmla="*/ 1540983 h 4876800"/>
                <a:gd name="connsiteX114" fmla="*/ 1410005 w 3944264"/>
                <a:gd name="connsiteY114" fmla="*/ 1540983 h 4876800"/>
                <a:gd name="connsiteX115" fmla="*/ 1124255 w 3944264"/>
                <a:gd name="connsiteY115" fmla="*/ 1683858 h 4876800"/>
                <a:gd name="connsiteX116" fmla="*/ 2820000 w 3944264"/>
                <a:gd name="connsiteY116" fmla="*/ 1683858 h 4876800"/>
                <a:gd name="connsiteX117" fmla="*/ 2820000 w 3944264"/>
                <a:gd name="connsiteY117" fmla="*/ 1826733 h 4876800"/>
                <a:gd name="connsiteX118" fmla="*/ 1124255 w 3944264"/>
                <a:gd name="connsiteY118" fmla="*/ 1826733 h 4876800"/>
                <a:gd name="connsiteX119" fmla="*/ 1410005 w 3944264"/>
                <a:gd name="connsiteY119" fmla="*/ 2328748 h 4876800"/>
                <a:gd name="connsiteX120" fmla="*/ 1410005 w 3944264"/>
                <a:gd name="connsiteY120" fmla="*/ 1969608 h 4876800"/>
                <a:gd name="connsiteX121" fmla="*/ 2534260 w 3944264"/>
                <a:gd name="connsiteY121" fmla="*/ 1969608 h 4876800"/>
                <a:gd name="connsiteX122" fmla="*/ 2534260 w 3944264"/>
                <a:gd name="connsiteY122" fmla="*/ 2328748 h 4876800"/>
                <a:gd name="connsiteX123" fmla="*/ 2177082 w 3944264"/>
                <a:gd name="connsiteY123" fmla="*/ 2704195 h 4876800"/>
                <a:gd name="connsiteX124" fmla="*/ 2177082 w 3944264"/>
                <a:gd name="connsiteY124" fmla="*/ 2947664 h 4876800"/>
                <a:gd name="connsiteX125" fmla="*/ 2314023 w 3944264"/>
                <a:gd name="connsiteY125" fmla="*/ 3228099 h 4876800"/>
                <a:gd name="connsiteX126" fmla="*/ 2235727 w 3944264"/>
                <a:gd name="connsiteY126" fmla="*/ 3261446 h 4876800"/>
                <a:gd name="connsiteX127" fmla="*/ 2115779 w 3944264"/>
                <a:gd name="connsiteY127" fmla="*/ 3317377 h 4876800"/>
                <a:gd name="connsiteX128" fmla="*/ 2024844 w 3944264"/>
                <a:gd name="connsiteY128" fmla="*/ 3306194 h 4876800"/>
                <a:gd name="connsiteX129" fmla="*/ 1919440 w 3944264"/>
                <a:gd name="connsiteY129" fmla="*/ 3306194 h 4876800"/>
                <a:gd name="connsiteX130" fmla="*/ 1828514 w 3944264"/>
                <a:gd name="connsiteY130" fmla="*/ 3317377 h 4876800"/>
                <a:gd name="connsiteX131" fmla="*/ 1708576 w 3944264"/>
                <a:gd name="connsiteY131" fmla="*/ 3261446 h 4876800"/>
                <a:gd name="connsiteX132" fmla="*/ 1630270 w 3944264"/>
                <a:gd name="connsiteY132" fmla="*/ 3228089 h 4876800"/>
                <a:gd name="connsiteX133" fmla="*/ 1767211 w 3944264"/>
                <a:gd name="connsiteY133" fmla="*/ 2947654 h 4876800"/>
                <a:gd name="connsiteX134" fmla="*/ 1767211 w 3944264"/>
                <a:gd name="connsiteY134" fmla="*/ 2704186 h 4876800"/>
                <a:gd name="connsiteX135" fmla="*/ 1410005 w 3944264"/>
                <a:gd name="connsiteY135" fmla="*/ 2328748 h 4876800"/>
                <a:gd name="connsiteX136" fmla="*/ 419252 w 3944264"/>
                <a:gd name="connsiteY136" fmla="*/ 3682118 h 4876800"/>
                <a:gd name="connsiteX137" fmla="*/ 652291 w 3944264"/>
                <a:gd name="connsiteY137" fmla="*/ 3449069 h 4876800"/>
                <a:gd name="connsiteX138" fmla="*/ 757695 w 3944264"/>
                <a:gd name="connsiteY138" fmla="*/ 3449069 h 4876800"/>
                <a:gd name="connsiteX139" fmla="*/ 990743 w 3944264"/>
                <a:gd name="connsiteY139" fmla="*/ 3682118 h 4876800"/>
                <a:gd name="connsiteX140" fmla="*/ 990743 w 3944264"/>
                <a:gd name="connsiteY140" fmla="*/ 3925577 h 4876800"/>
                <a:gd name="connsiteX141" fmla="*/ 704993 w 3944264"/>
                <a:gd name="connsiteY141" fmla="*/ 4184618 h 4876800"/>
                <a:gd name="connsiteX142" fmla="*/ 419243 w 3944264"/>
                <a:gd name="connsiteY142" fmla="*/ 3925577 h 4876800"/>
                <a:gd name="connsiteX143" fmla="*/ 419243 w 3944264"/>
                <a:gd name="connsiteY143" fmla="*/ 3682118 h 4876800"/>
                <a:gd name="connsiteX144" fmla="*/ 1267130 w 3944264"/>
                <a:gd name="connsiteY144" fmla="*/ 4733925 h 4876800"/>
                <a:gd name="connsiteX145" fmla="*/ 142875 w 3944264"/>
                <a:gd name="connsiteY145" fmla="*/ 4733925 h 4876800"/>
                <a:gd name="connsiteX146" fmla="*/ 142875 w 3944264"/>
                <a:gd name="connsiteY146" fmla="*/ 4663535 h 4876800"/>
                <a:gd name="connsiteX147" fmla="*/ 391001 w 3944264"/>
                <a:gd name="connsiteY147" fmla="*/ 4370813 h 4876800"/>
                <a:gd name="connsiteX148" fmla="*/ 559022 w 3944264"/>
                <a:gd name="connsiteY148" fmla="*/ 4299242 h 4876800"/>
                <a:gd name="connsiteX149" fmla="*/ 705002 w 3944264"/>
                <a:gd name="connsiteY149" fmla="*/ 4327484 h 4876800"/>
                <a:gd name="connsiteX150" fmla="*/ 850983 w 3944264"/>
                <a:gd name="connsiteY150" fmla="*/ 4299242 h 4876800"/>
                <a:gd name="connsiteX151" fmla="*/ 1019013 w 3944264"/>
                <a:gd name="connsiteY151" fmla="*/ 4370813 h 4876800"/>
                <a:gd name="connsiteX152" fmla="*/ 1267130 w 3944264"/>
                <a:gd name="connsiteY152" fmla="*/ 4663535 h 4876800"/>
                <a:gd name="connsiteX153" fmla="*/ 1602143 w 3944264"/>
                <a:gd name="connsiteY153" fmla="*/ 4239378 h 4876800"/>
                <a:gd name="connsiteX154" fmla="*/ 1338577 w 3944264"/>
                <a:gd name="connsiteY154" fmla="*/ 4409180 h 4876800"/>
                <a:gd name="connsiteX155" fmla="*/ 1075001 w 3944264"/>
                <a:gd name="connsiteY155" fmla="*/ 4239378 h 4876800"/>
                <a:gd name="connsiteX156" fmla="*/ 996696 w 3944264"/>
                <a:gd name="connsiteY156" fmla="*/ 4206021 h 4876800"/>
                <a:gd name="connsiteX157" fmla="*/ 1133637 w 3944264"/>
                <a:gd name="connsiteY157" fmla="*/ 3925577 h 4876800"/>
                <a:gd name="connsiteX158" fmla="*/ 1133637 w 3944264"/>
                <a:gd name="connsiteY158" fmla="*/ 3682118 h 4876800"/>
                <a:gd name="connsiteX159" fmla="*/ 1006526 w 3944264"/>
                <a:gd name="connsiteY159" fmla="*/ 3400663 h 4876800"/>
                <a:gd name="connsiteX160" fmla="*/ 1024576 w 3944264"/>
                <a:gd name="connsiteY160" fmla="*/ 3392891 h 4876800"/>
                <a:gd name="connsiteX161" fmla="*/ 1192597 w 3944264"/>
                <a:gd name="connsiteY161" fmla="*/ 3321330 h 4876800"/>
                <a:gd name="connsiteX162" fmla="*/ 1338586 w 3944264"/>
                <a:gd name="connsiteY162" fmla="*/ 3349581 h 4876800"/>
                <a:gd name="connsiteX163" fmla="*/ 1484576 w 3944264"/>
                <a:gd name="connsiteY163" fmla="*/ 3321330 h 4876800"/>
                <a:gd name="connsiteX164" fmla="*/ 1652597 w 3944264"/>
                <a:gd name="connsiteY164" fmla="*/ 3392891 h 4876800"/>
                <a:gd name="connsiteX165" fmla="*/ 1670637 w 3944264"/>
                <a:gd name="connsiteY165" fmla="*/ 3400663 h 4876800"/>
                <a:gd name="connsiteX166" fmla="*/ 1543507 w 3944264"/>
                <a:gd name="connsiteY166" fmla="*/ 3682118 h 4876800"/>
                <a:gd name="connsiteX167" fmla="*/ 1543507 w 3944264"/>
                <a:gd name="connsiteY167" fmla="*/ 3925577 h 4876800"/>
                <a:gd name="connsiteX168" fmla="*/ 1680448 w 3944264"/>
                <a:gd name="connsiteY168" fmla="*/ 4206021 h 4876800"/>
                <a:gd name="connsiteX169" fmla="*/ 1686382 w 3944264"/>
                <a:gd name="connsiteY169" fmla="*/ 3925577 h 4876800"/>
                <a:gd name="connsiteX170" fmla="*/ 1686382 w 3944264"/>
                <a:gd name="connsiteY170" fmla="*/ 3682118 h 4876800"/>
                <a:gd name="connsiteX171" fmla="*/ 1919430 w 3944264"/>
                <a:gd name="connsiteY171" fmla="*/ 3449069 h 4876800"/>
                <a:gd name="connsiteX172" fmla="*/ 2024834 w 3944264"/>
                <a:gd name="connsiteY172" fmla="*/ 3449069 h 4876800"/>
                <a:gd name="connsiteX173" fmla="*/ 2257882 w 3944264"/>
                <a:gd name="connsiteY173" fmla="*/ 3682118 h 4876800"/>
                <a:gd name="connsiteX174" fmla="*/ 2257882 w 3944264"/>
                <a:gd name="connsiteY174" fmla="*/ 3925577 h 4876800"/>
                <a:gd name="connsiteX175" fmla="*/ 1972132 w 3944264"/>
                <a:gd name="connsiteY175" fmla="*/ 4184618 h 4876800"/>
                <a:gd name="connsiteX176" fmla="*/ 1686382 w 3944264"/>
                <a:gd name="connsiteY176" fmla="*/ 3925577 h 4876800"/>
                <a:gd name="connsiteX177" fmla="*/ 2342121 w 3944264"/>
                <a:gd name="connsiteY177" fmla="*/ 4239378 h 4876800"/>
                <a:gd name="connsiteX178" fmla="*/ 2263816 w 3944264"/>
                <a:gd name="connsiteY178" fmla="*/ 4206021 h 4876800"/>
                <a:gd name="connsiteX179" fmla="*/ 2400757 w 3944264"/>
                <a:gd name="connsiteY179" fmla="*/ 3925577 h 4876800"/>
                <a:gd name="connsiteX180" fmla="*/ 2400757 w 3944264"/>
                <a:gd name="connsiteY180" fmla="*/ 3682118 h 4876800"/>
                <a:gd name="connsiteX181" fmla="*/ 2273646 w 3944264"/>
                <a:gd name="connsiteY181" fmla="*/ 3400663 h 4876800"/>
                <a:gd name="connsiteX182" fmla="*/ 2291696 w 3944264"/>
                <a:gd name="connsiteY182" fmla="*/ 3392891 h 4876800"/>
                <a:gd name="connsiteX183" fmla="*/ 2459708 w 3944264"/>
                <a:gd name="connsiteY183" fmla="*/ 3321330 h 4876800"/>
                <a:gd name="connsiteX184" fmla="*/ 2605688 w 3944264"/>
                <a:gd name="connsiteY184" fmla="*/ 3349581 h 4876800"/>
                <a:gd name="connsiteX185" fmla="*/ 2751668 w 3944264"/>
                <a:gd name="connsiteY185" fmla="*/ 3321330 h 4876800"/>
                <a:gd name="connsiteX186" fmla="*/ 2919679 w 3944264"/>
                <a:gd name="connsiteY186" fmla="*/ 3392891 h 4876800"/>
                <a:gd name="connsiteX187" fmla="*/ 2937729 w 3944264"/>
                <a:gd name="connsiteY187" fmla="*/ 3400663 h 4876800"/>
                <a:gd name="connsiteX188" fmla="*/ 2810618 w 3944264"/>
                <a:gd name="connsiteY188" fmla="*/ 3682118 h 4876800"/>
                <a:gd name="connsiteX189" fmla="*/ 2810618 w 3944264"/>
                <a:gd name="connsiteY189" fmla="*/ 3925577 h 4876800"/>
                <a:gd name="connsiteX190" fmla="*/ 2947559 w 3944264"/>
                <a:gd name="connsiteY190" fmla="*/ 4206021 h 4876800"/>
                <a:gd name="connsiteX191" fmla="*/ 2869254 w 3944264"/>
                <a:gd name="connsiteY191" fmla="*/ 4239378 h 4876800"/>
                <a:gd name="connsiteX192" fmla="*/ 2605678 w 3944264"/>
                <a:gd name="connsiteY192" fmla="*/ 4409180 h 4876800"/>
                <a:gd name="connsiteX193" fmla="*/ 2342121 w 3944264"/>
                <a:gd name="connsiteY193" fmla="*/ 4239378 h 4876800"/>
                <a:gd name="connsiteX194" fmla="*/ 3801390 w 3944264"/>
                <a:gd name="connsiteY194" fmla="*/ 4733925 h 4876800"/>
                <a:gd name="connsiteX195" fmla="*/ 2677135 w 3944264"/>
                <a:gd name="connsiteY195" fmla="*/ 4733925 h 4876800"/>
                <a:gd name="connsiteX196" fmla="*/ 2677135 w 3944264"/>
                <a:gd name="connsiteY196" fmla="*/ 4663535 h 4876800"/>
                <a:gd name="connsiteX197" fmla="*/ 2925261 w 3944264"/>
                <a:gd name="connsiteY197" fmla="*/ 4370813 h 4876800"/>
                <a:gd name="connsiteX198" fmla="*/ 3093292 w 3944264"/>
                <a:gd name="connsiteY198" fmla="*/ 4299242 h 4876800"/>
                <a:gd name="connsiteX199" fmla="*/ 3239272 w 3944264"/>
                <a:gd name="connsiteY199" fmla="*/ 4327484 h 4876800"/>
                <a:gd name="connsiteX200" fmla="*/ 3385252 w 3944264"/>
                <a:gd name="connsiteY200" fmla="*/ 4299242 h 4876800"/>
                <a:gd name="connsiteX201" fmla="*/ 3553282 w 3944264"/>
                <a:gd name="connsiteY201" fmla="*/ 4370813 h 4876800"/>
                <a:gd name="connsiteX202" fmla="*/ 3801399 w 3944264"/>
                <a:gd name="connsiteY202" fmla="*/ 4663535 h 4876800"/>
                <a:gd name="connsiteX203" fmla="*/ 3801399 w 3944264"/>
                <a:gd name="connsiteY203" fmla="*/ 4733925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3944264" h="4876800">
                  <a:moveTo>
                    <a:pt x="3944236" y="4660411"/>
                  </a:moveTo>
                  <a:cubicBezTo>
                    <a:pt x="3936854" y="4406351"/>
                    <a:pt x="3831384" y="4333980"/>
                    <a:pt x="3609251" y="4239368"/>
                  </a:cubicBezTo>
                  <a:lnTo>
                    <a:pt x="3530946" y="4206012"/>
                  </a:lnTo>
                  <a:cubicBezTo>
                    <a:pt x="3615233" y="4126897"/>
                    <a:pt x="3667887" y="4021055"/>
                    <a:pt x="3667887" y="3925567"/>
                  </a:cubicBezTo>
                  <a:lnTo>
                    <a:pt x="3667887" y="3682108"/>
                  </a:lnTo>
                  <a:cubicBezTo>
                    <a:pt x="3667887" y="3474825"/>
                    <a:pt x="3499247" y="3306185"/>
                    <a:pt x="3291964" y="3306185"/>
                  </a:cubicBezTo>
                  <a:lnTo>
                    <a:pt x="3186560" y="3306185"/>
                  </a:lnTo>
                  <a:cubicBezTo>
                    <a:pt x="3155204" y="3306185"/>
                    <a:pt x="3124762" y="3310100"/>
                    <a:pt x="3095635" y="3317367"/>
                  </a:cubicBezTo>
                  <a:cubicBezTo>
                    <a:pt x="3056687" y="3296650"/>
                    <a:pt x="3013901" y="3277715"/>
                    <a:pt x="2975696" y="3261436"/>
                  </a:cubicBezTo>
                  <a:lnTo>
                    <a:pt x="2897391" y="3228089"/>
                  </a:lnTo>
                  <a:cubicBezTo>
                    <a:pt x="2981668" y="3148975"/>
                    <a:pt x="3034322" y="3043133"/>
                    <a:pt x="3034322" y="2947654"/>
                  </a:cubicBezTo>
                  <a:lnTo>
                    <a:pt x="3034322" y="2704186"/>
                  </a:lnTo>
                  <a:cubicBezTo>
                    <a:pt x="3034322" y="2503180"/>
                    <a:pt x="2875750" y="2338530"/>
                    <a:pt x="2677135" y="2328739"/>
                  </a:cubicBezTo>
                  <a:lnTo>
                    <a:pt x="2677135" y="1969599"/>
                  </a:lnTo>
                  <a:lnTo>
                    <a:pt x="2962885" y="1969599"/>
                  </a:lnTo>
                  <a:lnTo>
                    <a:pt x="2962885" y="1540974"/>
                  </a:lnTo>
                  <a:lnTo>
                    <a:pt x="2677135" y="1540974"/>
                  </a:lnTo>
                  <a:lnTo>
                    <a:pt x="2677135" y="1356274"/>
                  </a:lnTo>
                  <a:lnTo>
                    <a:pt x="2677106" y="1354198"/>
                  </a:lnTo>
                  <a:cubicBezTo>
                    <a:pt x="2669724" y="1100147"/>
                    <a:pt x="2564254" y="1027767"/>
                    <a:pt x="2342121" y="933155"/>
                  </a:cubicBezTo>
                  <a:lnTo>
                    <a:pt x="2263816" y="899808"/>
                  </a:lnTo>
                  <a:cubicBezTo>
                    <a:pt x="2348103" y="820712"/>
                    <a:pt x="2400757" y="714870"/>
                    <a:pt x="2400757" y="619382"/>
                  </a:cubicBezTo>
                  <a:lnTo>
                    <a:pt x="2400757" y="375923"/>
                  </a:lnTo>
                  <a:cubicBezTo>
                    <a:pt x="2400757" y="168640"/>
                    <a:pt x="2232117" y="0"/>
                    <a:pt x="2024834" y="0"/>
                  </a:cubicBezTo>
                  <a:lnTo>
                    <a:pt x="1919430" y="0"/>
                  </a:lnTo>
                  <a:cubicBezTo>
                    <a:pt x="1712147" y="0"/>
                    <a:pt x="1543507" y="168640"/>
                    <a:pt x="1543507" y="375923"/>
                  </a:cubicBezTo>
                  <a:lnTo>
                    <a:pt x="1543507" y="619382"/>
                  </a:lnTo>
                  <a:cubicBezTo>
                    <a:pt x="1543507" y="714870"/>
                    <a:pt x="1596161" y="820712"/>
                    <a:pt x="1680448" y="899817"/>
                  </a:cubicBezTo>
                  <a:lnTo>
                    <a:pt x="1602143" y="933164"/>
                  </a:lnTo>
                  <a:cubicBezTo>
                    <a:pt x="1380011" y="1027776"/>
                    <a:pt x="1274540" y="1100157"/>
                    <a:pt x="1267168" y="1354207"/>
                  </a:cubicBezTo>
                  <a:lnTo>
                    <a:pt x="1267149" y="1540974"/>
                  </a:lnTo>
                  <a:lnTo>
                    <a:pt x="981389" y="1540974"/>
                  </a:lnTo>
                  <a:lnTo>
                    <a:pt x="981389" y="1969599"/>
                  </a:lnTo>
                  <a:lnTo>
                    <a:pt x="1267139" y="1969599"/>
                  </a:lnTo>
                  <a:lnTo>
                    <a:pt x="1267139" y="2328739"/>
                  </a:lnTo>
                  <a:cubicBezTo>
                    <a:pt x="1068534" y="2338540"/>
                    <a:pt x="909952" y="2503180"/>
                    <a:pt x="909952" y="2704186"/>
                  </a:cubicBezTo>
                  <a:lnTo>
                    <a:pt x="909952" y="2754478"/>
                  </a:lnTo>
                  <a:lnTo>
                    <a:pt x="1052827" y="2754478"/>
                  </a:lnTo>
                  <a:lnTo>
                    <a:pt x="1052827" y="2704186"/>
                  </a:lnTo>
                  <a:cubicBezTo>
                    <a:pt x="1052827" y="2575684"/>
                    <a:pt x="1157373" y="2471138"/>
                    <a:pt x="1285866" y="2471138"/>
                  </a:cubicBezTo>
                  <a:lnTo>
                    <a:pt x="1391279" y="2471138"/>
                  </a:lnTo>
                  <a:cubicBezTo>
                    <a:pt x="1519781" y="2471138"/>
                    <a:pt x="1624327" y="2575684"/>
                    <a:pt x="1624327" y="2704186"/>
                  </a:cubicBezTo>
                  <a:lnTo>
                    <a:pt x="1624327" y="2947654"/>
                  </a:lnTo>
                  <a:cubicBezTo>
                    <a:pt x="1624327" y="3049943"/>
                    <a:pt x="1496311" y="3206696"/>
                    <a:pt x="1338577" y="3206696"/>
                  </a:cubicBezTo>
                  <a:cubicBezTo>
                    <a:pt x="1180843" y="3206696"/>
                    <a:pt x="1052827" y="3049943"/>
                    <a:pt x="1052827" y="2947654"/>
                  </a:cubicBezTo>
                  <a:lnTo>
                    <a:pt x="1052827" y="2897353"/>
                  </a:lnTo>
                  <a:lnTo>
                    <a:pt x="909952" y="2897353"/>
                  </a:lnTo>
                  <a:lnTo>
                    <a:pt x="909952" y="2947654"/>
                  </a:lnTo>
                  <a:cubicBezTo>
                    <a:pt x="909952" y="3043133"/>
                    <a:pt x="962606" y="3148975"/>
                    <a:pt x="1046893" y="3228089"/>
                  </a:cubicBezTo>
                  <a:lnTo>
                    <a:pt x="968597" y="3261436"/>
                  </a:lnTo>
                  <a:cubicBezTo>
                    <a:pt x="930392" y="3277705"/>
                    <a:pt x="887625" y="3296631"/>
                    <a:pt x="848649" y="3317367"/>
                  </a:cubicBezTo>
                  <a:cubicBezTo>
                    <a:pt x="819512" y="3310100"/>
                    <a:pt x="789070" y="3306185"/>
                    <a:pt x="757714" y="3306185"/>
                  </a:cubicBezTo>
                  <a:lnTo>
                    <a:pt x="652310" y="3306185"/>
                  </a:lnTo>
                  <a:cubicBezTo>
                    <a:pt x="445027" y="3306185"/>
                    <a:pt x="276396" y="3474825"/>
                    <a:pt x="276396" y="3682108"/>
                  </a:cubicBezTo>
                  <a:lnTo>
                    <a:pt x="276396" y="3925567"/>
                  </a:lnTo>
                  <a:cubicBezTo>
                    <a:pt x="276396" y="4021055"/>
                    <a:pt x="329051" y="4126897"/>
                    <a:pt x="413337" y="4206012"/>
                  </a:cubicBezTo>
                  <a:lnTo>
                    <a:pt x="335032" y="4239368"/>
                  </a:lnTo>
                  <a:cubicBezTo>
                    <a:pt x="112900" y="4333980"/>
                    <a:pt x="7429" y="4406360"/>
                    <a:pt x="57" y="4660411"/>
                  </a:cubicBezTo>
                  <a:lnTo>
                    <a:pt x="0" y="4876800"/>
                  </a:lnTo>
                  <a:lnTo>
                    <a:pt x="1757820" y="4876800"/>
                  </a:lnTo>
                  <a:lnTo>
                    <a:pt x="1757820" y="4733925"/>
                  </a:lnTo>
                  <a:lnTo>
                    <a:pt x="1410005" y="4733925"/>
                  </a:lnTo>
                  <a:lnTo>
                    <a:pt x="1410005" y="4663698"/>
                  </a:lnTo>
                  <a:cubicBezTo>
                    <a:pt x="1415158" y="4491609"/>
                    <a:pt x="1461821" y="4454433"/>
                    <a:pt x="1658131" y="4370813"/>
                  </a:cubicBezTo>
                  <a:lnTo>
                    <a:pt x="1826162" y="4299242"/>
                  </a:lnTo>
                  <a:cubicBezTo>
                    <a:pt x="1871691" y="4317178"/>
                    <a:pt x="1920831" y="4327484"/>
                    <a:pt x="1972142" y="4327484"/>
                  </a:cubicBezTo>
                  <a:cubicBezTo>
                    <a:pt x="2023453" y="4327484"/>
                    <a:pt x="2072592" y="4317178"/>
                    <a:pt x="2118122" y="4299242"/>
                  </a:cubicBezTo>
                  <a:lnTo>
                    <a:pt x="2286152" y="4370813"/>
                  </a:lnTo>
                  <a:cubicBezTo>
                    <a:pt x="2482777" y="4454557"/>
                    <a:pt x="2529269" y="4491695"/>
                    <a:pt x="2534298" y="4664507"/>
                  </a:cubicBezTo>
                  <a:lnTo>
                    <a:pt x="2534260" y="4733925"/>
                  </a:lnTo>
                  <a:lnTo>
                    <a:pt x="2186445" y="4733925"/>
                  </a:lnTo>
                  <a:lnTo>
                    <a:pt x="2186445" y="4876800"/>
                  </a:lnTo>
                  <a:lnTo>
                    <a:pt x="3944265" y="4876800"/>
                  </a:lnTo>
                  <a:lnTo>
                    <a:pt x="3944265" y="4662488"/>
                  </a:lnTo>
                  <a:close/>
                  <a:moveTo>
                    <a:pt x="3291964" y="3449069"/>
                  </a:moveTo>
                  <a:cubicBezTo>
                    <a:pt x="3420466" y="3449069"/>
                    <a:pt x="3525012" y="3553616"/>
                    <a:pt x="3525012" y="3682118"/>
                  </a:cubicBezTo>
                  <a:lnTo>
                    <a:pt x="3525012" y="3925577"/>
                  </a:lnTo>
                  <a:cubicBezTo>
                    <a:pt x="3525012" y="4027865"/>
                    <a:pt x="3396996" y="4184618"/>
                    <a:pt x="3239262" y="4184618"/>
                  </a:cubicBezTo>
                  <a:cubicBezTo>
                    <a:pt x="3081528" y="4184618"/>
                    <a:pt x="2953512" y="4027865"/>
                    <a:pt x="2953512" y="3925577"/>
                  </a:cubicBezTo>
                  <a:lnTo>
                    <a:pt x="2953512" y="3682118"/>
                  </a:lnTo>
                  <a:cubicBezTo>
                    <a:pt x="2953512" y="3553616"/>
                    <a:pt x="3058058" y="3449069"/>
                    <a:pt x="3186560" y="3449069"/>
                  </a:cubicBezTo>
                  <a:close/>
                  <a:moveTo>
                    <a:pt x="2891447" y="2704195"/>
                  </a:moveTo>
                  <a:lnTo>
                    <a:pt x="2891447" y="2947664"/>
                  </a:lnTo>
                  <a:cubicBezTo>
                    <a:pt x="2891447" y="3049953"/>
                    <a:pt x="2763441" y="3206706"/>
                    <a:pt x="2605707" y="3206706"/>
                  </a:cubicBezTo>
                  <a:cubicBezTo>
                    <a:pt x="2447973" y="3206706"/>
                    <a:pt x="2319957" y="3049953"/>
                    <a:pt x="2319957" y="2947664"/>
                  </a:cubicBezTo>
                  <a:lnTo>
                    <a:pt x="2319957" y="2704195"/>
                  </a:lnTo>
                  <a:cubicBezTo>
                    <a:pt x="2319957" y="2575693"/>
                    <a:pt x="2424503" y="2471147"/>
                    <a:pt x="2552995" y="2471147"/>
                  </a:cubicBezTo>
                  <a:lnTo>
                    <a:pt x="2658408" y="2471147"/>
                  </a:lnTo>
                  <a:cubicBezTo>
                    <a:pt x="2786901" y="2471147"/>
                    <a:pt x="2891447" y="2575693"/>
                    <a:pt x="2891447" y="2704195"/>
                  </a:cubicBezTo>
                  <a:close/>
                  <a:moveTo>
                    <a:pt x="2534260" y="1357341"/>
                  </a:moveTo>
                  <a:lnTo>
                    <a:pt x="2534260" y="1540983"/>
                  </a:lnTo>
                  <a:lnTo>
                    <a:pt x="2093748" y="1540983"/>
                  </a:lnTo>
                  <a:lnTo>
                    <a:pt x="2344893" y="1090451"/>
                  </a:lnTo>
                  <a:cubicBezTo>
                    <a:pt x="2491959" y="1157859"/>
                    <a:pt x="2529650" y="1204055"/>
                    <a:pt x="2534260" y="1357341"/>
                  </a:cubicBezTo>
                  <a:close/>
                  <a:moveTo>
                    <a:pt x="1686382" y="447361"/>
                  </a:moveTo>
                  <a:lnTo>
                    <a:pt x="2257882" y="447361"/>
                  </a:lnTo>
                  <a:lnTo>
                    <a:pt x="2257882" y="619382"/>
                  </a:lnTo>
                  <a:cubicBezTo>
                    <a:pt x="2257882" y="721671"/>
                    <a:pt x="2129866" y="878424"/>
                    <a:pt x="1972132" y="878424"/>
                  </a:cubicBezTo>
                  <a:cubicBezTo>
                    <a:pt x="1814398" y="878424"/>
                    <a:pt x="1686382" y="721671"/>
                    <a:pt x="1686382" y="619382"/>
                  </a:cubicBezTo>
                  <a:close/>
                  <a:moveTo>
                    <a:pt x="1919430" y="142875"/>
                  </a:moveTo>
                  <a:lnTo>
                    <a:pt x="2024834" y="142875"/>
                  </a:lnTo>
                  <a:cubicBezTo>
                    <a:pt x="2128418" y="142875"/>
                    <a:pt x="2216401" y="210836"/>
                    <a:pt x="2246633" y="304486"/>
                  </a:cubicBezTo>
                  <a:lnTo>
                    <a:pt x="1697622" y="304486"/>
                  </a:lnTo>
                  <a:cubicBezTo>
                    <a:pt x="1727864" y="210836"/>
                    <a:pt x="1815837" y="142875"/>
                    <a:pt x="1919430" y="142875"/>
                  </a:cubicBezTo>
                  <a:close/>
                  <a:moveTo>
                    <a:pt x="1972132" y="1021299"/>
                  </a:moveTo>
                  <a:cubicBezTo>
                    <a:pt x="2023443" y="1021299"/>
                    <a:pt x="2072583" y="1010993"/>
                    <a:pt x="2118122" y="993048"/>
                  </a:cubicBezTo>
                  <a:lnTo>
                    <a:pt x="2213067" y="1033482"/>
                  </a:lnTo>
                  <a:lnTo>
                    <a:pt x="1972132" y="1465698"/>
                  </a:lnTo>
                  <a:lnTo>
                    <a:pt x="1731207" y="1033491"/>
                  </a:lnTo>
                  <a:lnTo>
                    <a:pt x="1826152" y="993058"/>
                  </a:lnTo>
                  <a:cubicBezTo>
                    <a:pt x="1871682" y="1010993"/>
                    <a:pt x="1920821" y="1021299"/>
                    <a:pt x="1972132" y="1021299"/>
                  </a:cubicBezTo>
                  <a:close/>
                  <a:moveTo>
                    <a:pt x="1410005" y="1357360"/>
                  </a:moveTo>
                  <a:cubicBezTo>
                    <a:pt x="1414615" y="1204074"/>
                    <a:pt x="1452305" y="1157869"/>
                    <a:pt x="1599381" y="1090451"/>
                  </a:cubicBezTo>
                  <a:lnTo>
                    <a:pt x="1850527" y="1540983"/>
                  </a:lnTo>
                  <a:lnTo>
                    <a:pt x="1410005" y="1540983"/>
                  </a:lnTo>
                  <a:close/>
                  <a:moveTo>
                    <a:pt x="1124255" y="1683858"/>
                  </a:moveTo>
                  <a:lnTo>
                    <a:pt x="2820000" y="1683858"/>
                  </a:lnTo>
                  <a:lnTo>
                    <a:pt x="2820000" y="1826733"/>
                  </a:lnTo>
                  <a:lnTo>
                    <a:pt x="1124255" y="1826733"/>
                  </a:lnTo>
                  <a:close/>
                  <a:moveTo>
                    <a:pt x="1410005" y="2328748"/>
                  </a:moveTo>
                  <a:lnTo>
                    <a:pt x="1410005" y="1969608"/>
                  </a:lnTo>
                  <a:lnTo>
                    <a:pt x="2534260" y="1969608"/>
                  </a:lnTo>
                  <a:lnTo>
                    <a:pt x="2534260" y="2328748"/>
                  </a:lnTo>
                  <a:cubicBezTo>
                    <a:pt x="2335654" y="2338550"/>
                    <a:pt x="2177082" y="2503189"/>
                    <a:pt x="2177082" y="2704195"/>
                  </a:cubicBezTo>
                  <a:lnTo>
                    <a:pt x="2177082" y="2947664"/>
                  </a:lnTo>
                  <a:cubicBezTo>
                    <a:pt x="2177082" y="3043142"/>
                    <a:pt x="2229736" y="3148984"/>
                    <a:pt x="2314023" y="3228099"/>
                  </a:cubicBezTo>
                  <a:lnTo>
                    <a:pt x="2235727" y="3261446"/>
                  </a:lnTo>
                  <a:cubicBezTo>
                    <a:pt x="2197532" y="3277715"/>
                    <a:pt x="2154755" y="3296641"/>
                    <a:pt x="2115779" y="3317377"/>
                  </a:cubicBezTo>
                  <a:cubicBezTo>
                    <a:pt x="2086642" y="3310109"/>
                    <a:pt x="2056200" y="3306194"/>
                    <a:pt x="2024844" y="3306194"/>
                  </a:cubicBezTo>
                  <a:lnTo>
                    <a:pt x="1919440" y="3306194"/>
                  </a:lnTo>
                  <a:cubicBezTo>
                    <a:pt x="1888093" y="3306194"/>
                    <a:pt x="1857642" y="3310109"/>
                    <a:pt x="1828514" y="3317377"/>
                  </a:cubicBezTo>
                  <a:cubicBezTo>
                    <a:pt x="1789557" y="3296650"/>
                    <a:pt x="1746780" y="3277724"/>
                    <a:pt x="1708576" y="3261446"/>
                  </a:cubicBezTo>
                  <a:lnTo>
                    <a:pt x="1630270" y="3228089"/>
                  </a:lnTo>
                  <a:cubicBezTo>
                    <a:pt x="1714548" y="3148975"/>
                    <a:pt x="1767211" y="3043133"/>
                    <a:pt x="1767211" y="2947654"/>
                  </a:cubicBezTo>
                  <a:lnTo>
                    <a:pt x="1767211" y="2704186"/>
                  </a:lnTo>
                  <a:cubicBezTo>
                    <a:pt x="1767192" y="2503189"/>
                    <a:pt x="1608620" y="2338550"/>
                    <a:pt x="1410005" y="2328748"/>
                  </a:cubicBezTo>
                  <a:close/>
                  <a:moveTo>
                    <a:pt x="419252" y="3682118"/>
                  </a:moveTo>
                  <a:cubicBezTo>
                    <a:pt x="419252" y="3553616"/>
                    <a:pt x="523799" y="3449069"/>
                    <a:pt x="652291" y="3449069"/>
                  </a:cubicBezTo>
                  <a:lnTo>
                    <a:pt x="757695" y="3449069"/>
                  </a:lnTo>
                  <a:cubicBezTo>
                    <a:pt x="886196" y="3449069"/>
                    <a:pt x="990743" y="3553616"/>
                    <a:pt x="990743" y="3682118"/>
                  </a:cubicBezTo>
                  <a:lnTo>
                    <a:pt x="990743" y="3925577"/>
                  </a:lnTo>
                  <a:cubicBezTo>
                    <a:pt x="990743" y="4027865"/>
                    <a:pt x="862727" y="4184618"/>
                    <a:pt x="704993" y="4184618"/>
                  </a:cubicBezTo>
                  <a:cubicBezTo>
                    <a:pt x="547259" y="4184618"/>
                    <a:pt x="419243" y="4027865"/>
                    <a:pt x="419243" y="3925577"/>
                  </a:cubicBezTo>
                  <a:lnTo>
                    <a:pt x="419243" y="3682118"/>
                  </a:lnTo>
                  <a:close/>
                  <a:moveTo>
                    <a:pt x="1267130" y="4733925"/>
                  </a:moveTo>
                  <a:lnTo>
                    <a:pt x="142875" y="4733925"/>
                  </a:lnTo>
                  <a:lnTo>
                    <a:pt x="142875" y="4663535"/>
                  </a:lnTo>
                  <a:cubicBezTo>
                    <a:pt x="148047" y="4491552"/>
                    <a:pt x="194739" y="4454405"/>
                    <a:pt x="391001" y="4370813"/>
                  </a:cubicBezTo>
                  <a:lnTo>
                    <a:pt x="559022" y="4299242"/>
                  </a:lnTo>
                  <a:cubicBezTo>
                    <a:pt x="604552" y="4317178"/>
                    <a:pt x="653691" y="4327484"/>
                    <a:pt x="705002" y="4327484"/>
                  </a:cubicBezTo>
                  <a:cubicBezTo>
                    <a:pt x="756314" y="4327484"/>
                    <a:pt x="805453" y="4317178"/>
                    <a:pt x="850983" y="4299242"/>
                  </a:cubicBezTo>
                  <a:lnTo>
                    <a:pt x="1019013" y="4370813"/>
                  </a:lnTo>
                  <a:cubicBezTo>
                    <a:pt x="1215276" y="4454405"/>
                    <a:pt x="1261958" y="4491543"/>
                    <a:pt x="1267130" y="4663535"/>
                  </a:cubicBezTo>
                  <a:close/>
                  <a:moveTo>
                    <a:pt x="1602143" y="4239378"/>
                  </a:moveTo>
                  <a:cubicBezTo>
                    <a:pt x="1480033" y="4291384"/>
                    <a:pt x="1393260" y="4336742"/>
                    <a:pt x="1338577" y="4409180"/>
                  </a:cubicBezTo>
                  <a:cubicBezTo>
                    <a:pt x="1283894" y="4336733"/>
                    <a:pt x="1197112" y="4291384"/>
                    <a:pt x="1075001" y="4239378"/>
                  </a:cubicBezTo>
                  <a:lnTo>
                    <a:pt x="996696" y="4206021"/>
                  </a:lnTo>
                  <a:cubicBezTo>
                    <a:pt x="1080983" y="4126906"/>
                    <a:pt x="1133637" y="4021065"/>
                    <a:pt x="1133637" y="3925577"/>
                  </a:cubicBezTo>
                  <a:lnTo>
                    <a:pt x="1133637" y="3682118"/>
                  </a:lnTo>
                  <a:cubicBezTo>
                    <a:pt x="1133637" y="3570189"/>
                    <a:pt x="1084402" y="3469586"/>
                    <a:pt x="1006526" y="3400663"/>
                  </a:cubicBezTo>
                  <a:cubicBezTo>
                    <a:pt x="1012365" y="3398130"/>
                    <a:pt x="1018280" y="3395577"/>
                    <a:pt x="1024576" y="3392891"/>
                  </a:cubicBezTo>
                  <a:lnTo>
                    <a:pt x="1192597" y="3321330"/>
                  </a:lnTo>
                  <a:cubicBezTo>
                    <a:pt x="1238126" y="3339265"/>
                    <a:pt x="1287266" y="3349581"/>
                    <a:pt x="1338586" y="3349581"/>
                  </a:cubicBezTo>
                  <a:cubicBezTo>
                    <a:pt x="1389907" y="3349581"/>
                    <a:pt x="1439037" y="3339274"/>
                    <a:pt x="1484576" y="3321330"/>
                  </a:cubicBezTo>
                  <a:lnTo>
                    <a:pt x="1652597" y="3392891"/>
                  </a:lnTo>
                  <a:cubicBezTo>
                    <a:pt x="1658884" y="3395567"/>
                    <a:pt x="1664799" y="3398130"/>
                    <a:pt x="1670637" y="3400663"/>
                  </a:cubicBezTo>
                  <a:cubicBezTo>
                    <a:pt x="1592742" y="3469586"/>
                    <a:pt x="1543507" y="3570189"/>
                    <a:pt x="1543507" y="3682118"/>
                  </a:cubicBezTo>
                  <a:lnTo>
                    <a:pt x="1543507" y="3925577"/>
                  </a:lnTo>
                  <a:cubicBezTo>
                    <a:pt x="1543507" y="4021065"/>
                    <a:pt x="1596161" y="4126906"/>
                    <a:pt x="1680448" y="4206021"/>
                  </a:cubicBezTo>
                  <a:close/>
                  <a:moveTo>
                    <a:pt x="1686382" y="3925577"/>
                  </a:moveTo>
                  <a:lnTo>
                    <a:pt x="1686382" y="3682118"/>
                  </a:lnTo>
                  <a:cubicBezTo>
                    <a:pt x="1686382" y="3553616"/>
                    <a:pt x="1790929" y="3449069"/>
                    <a:pt x="1919430" y="3449069"/>
                  </a:cubicBezTo>
                  <a:lnTo>
                    <a:pt x="2024834" y="3449069"/>
                  </a:lnTo>
                  <a:cubicBezTo>
                    <a:pt x="2153336" y="3449069"/>
                    <a:pt x="2257882" y="3553616"/>
                    <a:pt x="2257882" y="3682118"/>
                  </a:cubicBezTo>
                  <a:lnTo>
                    <a:pt x="2257882" y="3925577"/>
                  </a:lnTo>
                  <a:cubicBezTo>
                    <a:pt x="2257882" y="4027865"/>
                    <a:pt x="2129866" y="4184618"/>
                    <a:pt x="1972132" y="4184618"/>
                  </a:cubicBezTo>
                  <a:cubicBezTo>
                    <a:pt x="1814398" y="4184618"/>
                    <a:pt x="1686382" y="4027875"/>
                    <a:pt x="1686382" y="3925577"/>
                  </a:cubicBezTo>
                  <a:close/>
                  <a:moveTo>
                    <a:pt x="2342121" y="4239378"/>
                  </a:moveTo>
                  <a:lnTo>
                    <a:pt x="2263816" y="4206021"/>
                  </a:lnTo>
                  <a:cubicBezTo>
                    <a:pt x="2348103" y="4126906"/>
                    <a:pt x="2400757" y="4021065"/>
                    <a:pt x="2400757" y="3925577"/>
                  </a:cubicBezTo>
                  <a:lnTo>
                    <a:pt x="2400757" y="3682118"/>
                  </a:lnTo>
                  <a:cubicBezTo>
                    <a:pt x="2400757" y="3570189"/>
                    <a:pt x="2351523" y="3469586"/>
                    <a:pt x="2273646" y="3400663"/>
                  </a:cubicBezTo>
                  <a:cubicBezTo>
                    <a:pt x="2279485" y="3398130"/>
                    <a:pt x="2285400" y="3395577"/>
                    <a:pt x="2291696" y="3392891"/>
                  </a:cubicBezTo>
                  <a:lnTo>
                    <a:pt x="2459708" y="3321330"/>
                  </a:lnTo>
                  <a:cubicBezTo>
                    <a:pt x="2505237" y="3339265"/>
                    <a:pt x="2554376" y="3349581"/>
                    <a:pt x="2605688" y="3349581"/>
                  </a:cubicBezTo>
                  <a:cubicBezTo>
                    <a:pt x="2656999" y="3349581"/>
                    <a:pt x="2706138" y="3339274"/>
                    <a:pt x="2751668" y="3321330"/>
                  </a:cubicBezTo>
                  <a:lnTo>
                    <a:pt x="2919679" y="3392891"/>
                  </a:lnTo>
                  <a:cubicBezTo>
                    <a:pt x="2925975" y="3395567"/>
                    <a:pt x="2931881" y="3398130"/>
                    <a:pt x="2937729" y="3400663"/>
                  </a:cubicBezTo>
                  <a:cubicBezTo>
                    <a:pt x="2859853" y="3469586"/>
                    <a:pt x="2810618" y="3570189"/>
                    <a:pt x="2810618" y="3682118"/>
                  </a:cubicBezTo>
                  <a:lnTo>
                    <a:pt x="2810618" y="3925577"/>
                  </a:lnTo>
                  <a:cubicBezTo>
                    <a:pt x="2810618" y="4021065"/>
                    <a:pt x="2863282" y="4126906"/>
                    <a:pt x="2947559" y="4206021"/>
                  </a:cubicBezTo>
                  <a:lnTo>
                    <a:pt x="2869254" y="4239378"/>
                  </a:lnTo>
                  <a:cubicBezTo>
                    <a:pt x="2747143" y="4291384"/>
                    <a:pt x="2660361" y="4336742"/>
                    <a:pt x="2605678" y="4409180"/>
                  </a:cubicBezTo>
                  <a:cubicBezTo>
                    <a:pt x="2551014" y="4336733"/>
                    <a:pt x="2464232" y="4291384"/>
                    <a:pt x="2342121" y="4239378"/>
                  </a:cubicBezTo>
                  <a:close/>
                  <a:moveTo>
                    <a:pt x="3801390" y="4733925"/>
                  </a:moveTo>
                  <a:lnTo>
                    <a:pt x="2677135" y="4733925"/>
                  </a:lnTo>
                  <a:lnTo>
                    <a:pt x="2677135" y="4663535"/>
                  </a:lnTo>
                  <a:cubicBezTo>
                    <a:pt x="2682307" y="4491552"/>
                    <a:pt x="2728989" y="4454405"/>
                    <a:pt x="2925261" y="4370813"/>
                  </a:cubicBezTo>
                  <a:lnTo>
                    <a:pt x="3093292" y="4299242"/>
                  </a:lnTo>
                  <a:cubicBezTo>
                    <a:pt x="3138821" y="4317178"/>
                    <a:pt x="3187960" y="4327484"/>
                    <a:pt x="3239272" y="4327484"/>
                  </a:cubicBezTo>
                  <a:cubicBezTo>
                    <a:pt x="3290583" y="4327484"/>
                    <a:pt x="3339722" y="4317178"/>
                    <a:pt x="3385252" y="4299242"/>
                  </a:cubicBezTo>
                  <a:lnTo>
                    <a:pt x="3553282" y="4370813"/>
                  </a:lnTo>
                  <a:cubicBezTo>
                    <a:pt x="3749535" y="4454405"/>
                    <a:pt x="3796227" y="4491543"/>
                    <a:pt x="3801399" y="4663535"/>
                  </a:cubicBezTo>
                  <a:lnTo>
                    <a:pt x="3801399" y="4733925"/>
                  </a:lnTo>
                  <a:close/>
                </a:path>
              </a:pathLst>
            </a:custGeom>
            <a:grpFill/>
            <a:ln w="9525" cap="flat">
              <a:noFill/>
              <a:prstDash val="solid"/>
              <a:miter/>
            </a:ln>
          </p:spPr>
          <p:txBody>
            <a:bodyPr rtlCol="0" anchor="ctr"/>
            <a:lstStyle/>
            <a:p>
              <a:endParaRPr lang="pt-BR"/>
            </a:p>
          </p:txBody>
        </p:sp>
        <p:sp>
          <p:nvSpPr>
            <p:cNvPr id="7" name="Forma Livre: Forma 6">
              <a:extLst>
                <a:ext uri="{FF2B5EF4-FFF2-40B4-BE49-F238E27FC236}">
                  <a16:creationId xmlns:a16="http://schemas.microsoft.com/office/drawing/2014/main" id="{54F8133A-8809-4C1B-9A8D-2A5BA431149B}"/>
                </a:ext>
              </a:extLst>
            </p:cNvPr>
            <p:cNvSpPr/>
            <p:nvPr/>
          </p:nvSpPr>
          <p:spPr>
            <a:xfrm>
              <a:off x="6024562" y="5724525"/>
              <a:ext cx="142875" cy="142875"/>
            </a:xfrm>
            <a:custGeom>
              <a:avLst/>
              <a:gdLst>
                <a:gd name="connsiteX0" fmla="*/ 0 w 142875"/>
                <a:gd name="connsiteY0" fmla="*/ 0 h 142875"/>
                <a:gd name="connsiteX1" fmla="*/ 142875 w 142875"/>
                <a:gd name="connsiteY1" fmla="*/ 0 h 142875"/>
                <a:gd name="connsiteX2" fmla="*/ 142875 w 142875"/>
                <a:gd name="connsiteY2" fmla="*/ 142875 h 142875"/>
                <a:gd name="connsiteX3" fmla="*/ 0 w 142875"/>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42875" h="142875">
                  <a:moveTo>
                    <a:pt x="0" y="0"/>
                  </a:moveTo>
                  <a:lnTo>
                    <a:pt x="142875" y="0"/>
                  </a:lnTo>
                  <a:lnTo>
                    <a:pt x="142875" y="142875"/>
                  </a:lnTo>
                  <a:lnTo>
                    <a:pt x="0" y="142875"/>
                  </a:lnTo>
                  <a:close/>
                </a:path>
              </a:pathLst>
            </a:custGeom>
            <a:grpFill/>
            <a:ln w="9525" cap="flat">
              <a:noFill/>
              <a:prstDash val="solid"/>
              <a:miter/>
            </a:ln>
          </p:spPr>
          <p:txBody>
            <a:bodyPr rtlCol="0" anchor="ctr"/>
            <a:lstStyle/>
            <a:p>
              <a:endParaRPr lang="pt-BR"/>
            </a:p>
          </p:txBody>
        </p:sp>
        <p:sp>
          <p:nvSpPr>
            <p:cNvPr id="8" name="Forma Livre: Forma 7">
              <a:extLst>
                <a:ext uri="{FF2B5EF4-FFF2-40B4-BE49-F238E27FC236}">
                  <a16:creationId xmlns:a16="http://schemas.microsoft.com/office/drawing/2014/main" id="{6C14B0A9-4651-466B-82E4-C9E78CB0F371}"/>
                </a:ext>
              </a:extLst>
            </p:cNvPr>
            <p:cNvSpPr/>
            <p:nvPr/>
          </p:nvSpPr>
          <p:spPr>
            <a:xfrm>
              <a:off x="6167437" y="3103083"/>
              <a:ext cx="142875" cy="142875"/>
            </a:xfrm>
            <a:custGeom>
              <a:avLst/>
              <a:gdLst>
                <a:gd name="connsiteX0" fmla="*/ 0 w 142875"/>
                <a:gd name="connsiteY0" fmla="*/ 0 h 142875"/>
                <a:gd name="connsiteX1" fmla="*/ 142875 w 142875"/>
                <a:gd name="connsiteY1" fmla="*/ 0 h 142875"/>
                <a:gd name="connsiteX2" fmla="*/ 142875 w 142875"/>
                <a:gd name="connsiteY2" fmla="*/ 142875 h 142875"/>
                <a:gd name="connsiteX3" fmla="*/ 0 w 142875"/>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42875" h="142875">
                  <a:moveTo>
                    <a:pt x="0" y="0"/>
                  </a:moveTo>
                  <a:lnTo>
                    <a:pt x="142875" y="0"/>
                  </a:lnTo>
                  <a:lnTo>
                    <a:pt x="142875" y="142875"/>
                  </a:lnTo>
                  <a:lnTo>
                    <a:pt x="0" y="142875"/>
                  </a:lnTo>
                  <a:close/>
                </a:path>
              </a:pathLst>
            </a:custGeom>
            <a:grpFill/>
            <a:ln w="9525" cap="flat">
              <a:no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id="{6AA53C23-3859-4420-B695-A33E423584C0}"/>
                </a:ext>
              </a:extLst>
            </p:cNvPr>
            <p:cNvSpPr/>
            <p:nvPr/>
          </p:nvSpPr>
          <p:spPr>
            <a:xfrm>
              <a:off x="5881687" y="3103083"/>
              <a:ext cx="142875" cy="142875"/>
            </a:xfrm>
            <a:custGeom>
              <a:avLst/>
              <a:gdLst>
                <a:gd name="connsiteX0" fmla="*/ 0 w 142875"/>
                <a:gd name="connsiteY0" fmla="*/ 0 h 142875"/>
                <a:gd name="connsiteX1" fmla="*/ 142875 w 142875"/>
                <a:gd name="connsiteY1" fmla="*/ 0 h 142875"/>
                <a:gd name="connsiteX2" fmla="*/ 142875 w 142875"/>
                <a:gd name="connsiteY2" fmla="*/ 142875 h 142875"/>
                <a:gd name="connsiteX3" fmla="*/ 0 w 142875"/>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42875" h="142875">
                  <a:moveTo>
                    <a:pt x="0" y="0"/>
                  </a:moveTo>
                  <a:lnTo>
                    <a:pt x="142875" y="0"/>
                  </a:lnTo>
                  <a:lnTo>
                    <a:pt x="142875" y="142875"/>
                  </a:lnTo>
                  <a:lnTo>
                    <a:pt x="0" y="142875"/>
                  </a:lnTo>
                  <a:close/>
                </a:path>
              </a:pathLst>
            </a:custGeom>
            <a:grpFill/>
            <a:ln w="9525" cap="flat">
              <a:noFill/>
              <a:prstDash val="solid"/>
              <a:miter/>
            </a:ln>
          </p:spPr>
          <p:txBody>
            <a:bodyPr rtlCol="0" anchor="ctr"/>
            <a:lstStyle/>
            <a:p>
              <a:endParaRPr lang="pt-BR"/>
            </a:p>
          </p:txBody>
        </p:sp>
      </p:grpSp>
      <p:sp>
        <p:nvSpPr>
          <p:cNvPr id="14" name="Título 1">
            <a:extLst>
              <a:ext uri="{FF2B5EF4-FFF2-40B4-BE49-F238E27FC236}">
                <a16:creationId xmlns:a16="http://schemas.microsoft.com/office/drawing/2014/main" id="{9DE23FDB-772E-49C8-B928-59E36A6CC6ED}"/>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políticos</a:t>
            </a:r>
          </a:p>
        </p:txBody>
      </p:sp>
      <p:sp>
        <p:nvSpPr>
          <p:cNvPr id="18" name="Retângulo: Cantos Arredondados 17">
            <a:extLst>
              <a:ext uri="{FF2B5EF4-FFF2-40B4-BE49-F238E27FC236}">
                <a16:creationId xmlns:a16="http://schemas.microsoft.com/office/drawing/2014/main" id="{762DA7E8-7B76-4393-A2BC-CBC3E551F1A2}"/>
              </a:ext>
            </a:extLst>
          </p:cNvPr>
          <p:cNvSpPr/>
          <p:nvPr/>
        </p:nvSpPr>
        <p:spPr>
          <a:xfrm>
            <a:off x="1314450" y="1989238"/>
            <a:ext cx="7677150" cy="2741184"/>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Ementa destaca: </a:t>
            </a:r>
          </a:p>
          <a:p>
            <a:pPr>
              <a:lnSpc>
                <a:spcPct val="150000"/>
              </a:lnSpc>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 “Autoriza a criação e define as áreas de atuação da Universidade do Distrito Federal – </a:t>
            </a:r>
            <a:r>
              <a:rPr lang="pt-BR" dirty="0" err="1">
                <a:solidFill>
                  <a:schemeClr val="tx1"/>
                </a:solidFill>
                <a:latin typeface="Arial" panose="020B0604020202020204" pitchFamily="34" charset="0"/>
                <a:cs typeface="Arial" panose="020B0604020202020204" pitchFamily="34" charset="0"/>
              </a:rPr>
              <a:t>UnDF</a:t>
            </a:r>
            <a:r>
              <a:rPr lang="pt-BR" dirty="0">
                <a:solidFill>
                  <a:schemeClr val="tx1"/>
                </a:solidFill>
                <a:latin typeface="Arial" panose="020B0604020202020204" pitchFamily="34" charset="0"/>
                <a:cs typeface="Arial" panose="020B0604020202020204" pitchFamily="34" charset="0"/>
              </a:rPr>
              <a:t> e dá outras providências”. </a:t>
            </a:r>
          </a:p>
          <a:p>
            <a:pPr>
              <a:lnSpc>
                <a:spcPct val="150000"/>
              </a:lnSpc>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- 22 artigos</a:t>
            </a:r>
          </a:p>
        </p:txBody>
      </p:sp>
      <p:sp>
        <p:nvSpPr>
          <p:cNvPr id="19" name="Retângulo: Cantos Arredondados 18">
            <a:extLst>
              <a:ext uri="{FF2B5EF4-FFF2-40B4-BE49-F238E27FC236}">
                <a16:creationId xmlns:a16="http://schemas.microsoft.com/office/drawing/2014/main" id="{054C3DD2-8F8F-4822-834B-AF698AA364F6}"/>
              </a:ext>
            </a:extLst>
          </p:cNvPr>
          <p:cNvSpPr/>
          <p:nvPr/>
        </p:nvSpPr>
        <p:spPr>
          <a:xfrm>
            <a:off x="3133160" y="1469652"/>
            <a:ext cx="4690605"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Análise da Emendas ao Projeto de Lei Complementar no 034/2020</a:t>
            </a:r>
          </a:p>
        </p:txBody>
      </p:sp>
      <p:sp>
        <p:nvSpPr>
          <p:cNvPr id="21" name="Retângulo: Cantos Arredondados 20">
            <a:extLst>
              <a:ext uri="{FF2B5EF4-FFF2-40B4-BE49-F238E27FC236}">
                <a16:creationId xmlns:a16="http://schemas.microsoft.com/office/drawing/2014/main" id="{5F12BCE7-B177-4016-BE79-0B0BE044E2B3}"/>
              </a:ext>
            </a:extLst>
          </p:cNvPr>
          <p:cNvSpPr/>
          <p:nvPr/>
        </p:nvSpPr>
        <p:spPr>
          <a:xfrm>
            <a:off x="3678918" y="4159492"/>
            <a:ext cx="6912881" cy="109824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Em trâmite na Câmara Legislativa-DF</a:t>
            </a:r>
          </a:p>
          <a:p>
            <a:pPr algn="ctr">
              <a:spcAft>
                <a:spcPts val="600"/>
              </a:spcAft>
              <a:tabLst>
                <a:tab pos="533400" algn="l"/>
              </a:tabLst>
            </a:pPr>
            <a:r>
              <a:rPr lang="pt-BR" dirty="0">
                <a:solidFill>
                  <a:schemeClr val="tx1"/>
                </a:solidFill>
                <a:latin typeface="Arial" panose="020B0604020202020204" pitchFamily="34" charset="0"/>
                <a:cs typeface="Arial" panose="020B0604020202020204" pitchFamily="34" charset="0"/>
              </a:rPr>
              <a:t>48 emendas (aditivas ou modificativas) (2 anuladas: 8 e 25)</a:t>
            </a:r>
          </a:p>
        </p:txBody>
      </p:sp>
      <p:sp>
        <p:nvSpPr>
          <p:cNvPr id="22" name="Retângulo: Cantos Arredondados 21">
            <a:extLst>
              <a:ext uri="{FF2B5EF4-FFF2-40B4-BE49-F238E27FC236}">
                <a16:creationId xmlns:a16="http://schemas.microsoft.com/office/drawing/2014/main" id="{43DE072E-373C-49DF-BCD2-13D85F0F6FC4}"/>
              </a:ext>
            </a:extLst>
          </p:cNvPr>
          <p:cNvSpPr/>
          <p:nvPr/>
        </p:nvSpPr>
        <p:spPr>
          <a:xfrm>
            <a:off x="4650468" y="5458011"/>
            <a:ext cx="6912881" cy="109824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spcAft>
                <a:spcPts val="600"/>
              </a:spcAft>
              <a:buFontTx/>
              <a:buChar char="-"/>
              <a:tabLst>
                <a:tab pos="533400" algn="l"/>
              </a:tabLst>
            </a:pPr>
            <a:r>
              <a:rPr lang="pt-BR" b="1" dirty="0">
                <a:solidFill>
                  <a:schemeClr val="tx1"/>
                </a:solidFill>
                <a:latin typeface="Arial" panose="020B0604020202020204" pitchFamily="34" charset="0"/>
                <a:cs typeface="Arial" panose="020B0604020202020204" pitchFamily="34" charset="0"/>
              </a:rPr>
              <a:t>41 da Comissão de Educação, Saúde e Cultura (CESC)</a:t>
            </a:r>
          </a:p>
          <a:p>
            <a:pPr marL="285750" indent="-285750">
              <a:lnSpc>
                <a:spcPct val="150000"/>
              </a:lnSpc>
              <a:spcAft>
                <a:spcPts val="600"/>
              </a:spcAft>
              <a:buFontTx/>
              <a:buChar char="-"/>
              <a:tabLst>
                <a:tab pos="533400" algn="l"/>
              </a:tabLst>
            </a:pPr>
            <a:r>
              <a:rPr lang="pt-BR" b="1" dirty="0">
                <a:solidFill>
                  <a:schemeClr val="tx1"/>
                </a:solidFill>
                <a:latin typeface="Arial" panose="020B0604020202020204" pitchFamily="34" charset="0"/>
                <a:cs typeface="Arial" panose="020B0604020202020204" pitchFamily="34" charset="0"/>
              </a:rPr>
              <a:t>05 Plenárias</a:t>
            </a:r>
            <a:endParaRPr lang="pt-BR"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343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descr="Padrão do plano de fundo&#10;&#10;Descrição gerada automaticamente">
            <a:extLst>
              <a:ext uri="{FF2B5EF4-FFF2-40B4-BE49-F238E27FC236}">
                <a16:creationId xmlns:a16="http://schemas.microsoft.com/office/drawing/2014/main" id="{50903AE0-2AA0-4034-98A2-A3A911CE1B8A}"/>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lipse 7">
            <a:extLst>
              <a:ext uri="{FF2B5EF4-FFF2-40B4-BE49-F238E27FC236}">
                <a16:creationId xmlns:a16="http://schemas.microsoft.com/office/drawing/2014/main" id="{4C427AFA-B63E-481F-BCBE-F3E6580E224A}"/>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9" name="Gráfico 2">
            <a:extLst>
              <a:ext uri="{FF2B5EF4-FFF2-40B4-BE49-F238E27FC236}">
                <a16:creationId xmlns:a16="http://schemas.microsoft.com/office/drawing/2014/main" id="{E8C80F32-80C2-4664-AFEF-E54702214588}"/>
              </a:ext>
            </a:extLst>
          </p:cNvPr>
          <p:cNvGrpSpPr>
            <a:grpSpLocks noChangeAspect="1"/>
          </p:cNvGrpSpPr>
          <p:nvPr/>
        </p:nvGrpSpPr>
        <p:grpSpPr>
          <a:xfrm>
            <a:off x="367462" y="620153"/>
            <a:ext cx="737438" cy="911788"/>
            <a:chOff x="4123867" y="990599"/>
            <a:chExt cx="3944264" cy="4876800"/>
          </a:xfrm>
          <a:solidFill>
            <a:schemeClr val="tx1"/>
          </a:solidFill>
        </p:grpSpPr>
        <p:sp>
          <p:nvSpPr>
            <p:cNvPr id="12" name="Forma Livre: Forma 11">
              <a:extLst>
                <a:ext uri="{FF2B5EF4-FFF2-40B4-BE49-F238E27FC236}">
                  <a16:creationId xmlns:a16="http://schemas.microsoft.com/office/drawing/2014/main" id="{EB4FE85E-1EAC-4929-A736-11189D725141}"/>
                </a:ext>
              </a:extLst>
            </p:cNvPr>
            <p:cNvSpPr/>
            <p:nvPr/>
          </p:nvSpPr>
          <p:spPr>
            <a:xfrm>
              <a:off x="4123867" y="990600"/>
              <a:ext cx="3944264" cy="4876800"/>
            </a:xfrm>
            <a:custGeom>
              <a:avLst/>
              <a:gdLst>
                <a:gd name="connsiteX0" fmla="*/ 3944236 w 3944264"/>
                <a:gd name="connsiteY0" fmla="*/ 4660411 h 4876800"/>
                <a:gd name="connsiteX1" fmla="*/ 3609251 w 3944264"/>
                <a:gd name="connsiteY1" fmla="*/ 4239368 h 4876800"/>
                <a:gd name="connsiteX2" fmla="*/ 3530946 w 3944264"/>
                <a:gd name="connsiteY2" fmla="*/ 4206012 h 4876800"/>
                <a:gd name="connsiteX3" fmla="*/ 3667887 w 3944264"/>
                <a:gd name="connsiteY3" fmla="*/ 3925567 h 4876800"/>
                <a:gd name="connsiteX4" fmla="*/ 3667887 w 3944264"/>
                <a:gd name="connsiteY4" fmla="*/ 3682108 h 4876800"/>
                <a:gd name="connsiteX5" fmla="*/ 3291964 w 3944264"/>
                <a:gd name="connsiteY5" fmla="*/ 3306185 h 4876800"/>
                <a:gd name="connsiteX6" fmla="*/ 3186560 w 3944264"/>
                <a:gd name="connsiteY6" fmla="*/ 3306185 h 4876800"/>
                <a:gd name="connsiteX7" fmla="*/ 3095635 w 3944264"/>
                <a:gd name="connsiteY7" fmla="*/ 3317367 h 4876800"/>
                <a:gd name="connsiteX8" fmla="*/ 2975696 w 3944264"/>
                <a:gd name="connsiteY8" fmla="*/ 3261436 h 4876800"/>
                <a:gd name="connsiteX9" fmla="*/ 2897391 w 3944264"/>
                <a:gd name="connsiteY9" fmla="*/ 3228089 h 4876800"/>
                <a:gd name="connsiteX10" fmla="*/ 3034322 w 3944264"/>
                <a:gd name="connsiteY10" fmla="*/ 2947654 h 4876800"/>
                <a:gd name="connsiteX11" fmla="*/ 3034322 w 3944264"/>
                <a:gd name="connsiteY11" fmla="*/ 2704186 h 4876800"/>
                <a:gd name="connsiteX12" fmla="*/ 2677135 w 3944264"/>
                <a:gd name="connsiteY12" fmla="*/ 2328739 h 4876800"/>
                <a:gd name="connsiteX13" fmla="*/ 2677135 w 3944264"/>
                <a:gd name="connsiteY13" fmla="*/ 1969599 h 4876800"/>
                <a:gd name="connsiteX14" fmla="*/ 2962885 w 3944264"/>
                <a:gd name="connsiteY14" fmla="*/ 1969599 h 4876800"/>
                <a:gd name="connsiteX15" fmla="*/ 2962885 w 3944264"/>
                <a:gd name="connsiteY15" fmla="*/ 1540974 h 4876800"/>
                <a:gd name="connsiteX16" fmla="*/ 2677135 w 3944264"/>
                <a:gd name="connsiteY16" fmla="*/ 1540974 h 4876800"/>
                <a:gd name="connsiteX17" fmla="*/ 2677135 w 3944264"/>
                <a:gd name="connsiteY17" fmla="*/ 1356274 h 4876800"/>
                <a:gd name="connsiteX18" fmla="*/ 2677106 w 3944264"/>
                <a:gd name="connsiteY18" fmla="*/ 1354198 h 4876800"/>
                <a:gd name="connsiteX19" fmla="*/ 2342121 w 3944264"/>
                <a:gd name="connsiteY19" fmla="*/ 933155 h 4876800"/>
                <a:gd name="connsiteX20" fmla="*/ 2263816 w 3944264"/>
                <a:gd name="connsiteY20" fmla="*/ 899808 h 4876800"/>
                <a:gd name="connsiteX21" fmla="*/ 2400757 w 3944264"/>
                <a:gd name="connsiteY21" fmla="*/ 619382 h 4876800"/>
                <a:gd name="connsiteX22" fmla="*/ 2400757 w 3944264"/>
                <a:gd name="connsiteY22" fmla="*/ 375923 h 4876800"/>
                <a:gd name="connsiteX23" fmla="*/ 2024834 w 3944264"/>
                <a:gd name="connsiteY23" fmla="*/ 0 h 4876800"/>
                <a:gd name="connsiteX24" fmla="*/ 1919430 w 3944264"/>
                <a:gd name="connsiteY24" fmla="*/ 0 h 4876800"/>
                <a:gd name="connsiteX25" fmla="*/ 1543507 w 3944264"/>
                <a:gd name="connsiteY25" fmla="*/ 375923 h 4876800"/>
                <a:gd name="connsiteX26" fmla="*/ 1543507 w 3944264"/>
                <a:gd name="connsiteY26" fmla="*/ 619382 h 4876800"/>
                <a:gd name="connsiteX27" fmla="*/ 1680448 w 3944264"/>
                <a:gd name="connsiteY27" fmla="*/ 899817 h 4876800"/>
                <a:gd name="connsiteX28" fmla="*/ 1602143 w 3944264"/>
                <a:gd name="connsiteY28" fmla="*/ 933164 h 4876800"/>
                <a:gd name="connsiteX29" fmla="*/ 1267168 w 3944264"/>
                <a:gd name="connsiteY29" fmla="*/ 1354207 h 4876800"/>
                <a:gd name="connsiteX30" fmla="*/ 1267149 w 3944264"/>
                <a:gd name="connsiteY30" fmla="*/ 1540974 h 4876800"/>
                <a:gd name="connsiteX31" fmla="*/ 981389 w 3944264"/>
                <a:gd name="connsiteY31" fmla="*/ 1540974 h 4876800"/>
                <a:gd name="connsiteX32" fmla="*/ 981389 w 3944264"/>
                <a:gd name="connsiteY32" fmla="*/ 1969599 h 4876800"/>
                <a:gd name="connsiteX33" fmla="*/ 1267139 w 3944264"/>
                <a:gd name="connsiteY33" fmla="*/ 1969599 h 4876800"/>
                <a:gd name="connsiteX34" fmla="*/ 1267139 w 3944264"/>
                <a:gd name="connsiteY34" fmla="*/ 2328739 h 4876800"/>
                <a:gd name="connsiteX35" fmla="*/ 909952 w 3944264"/>
                <a:gd name="connsiteY35" fmla="*/ 2704186 h 4876800"/>
                <a:gd name="connsiteX36" fmla="*/ 909952 w 3944264"/>
                <a:gd name="connsiteY36" fmla="*/ 2754478 h 4876800"/>
                <a:gd name="connsiteX37" fmla="*/ 1052827 w 3944264"/>
                <a:gd name="connsiteY37" fmla="*/ 2754478 h 4876800"/>
                <a:gd name="connsiteX38" fmla="*/ 1052827 w 3944264"/>
                <a:gd name="connsiteY38" fmla="*/ 2704186 h 4876800"/>
                <a:gd name="connsiteX39" fmla="*/ 1285866 w 3944264"/>
                <a:gd name="connsiteY39" fmla="*/ 2471138 h 4876800"/>
                <a:gd name="connsiteX40" fmla="*/ 1391279 w 3944264"/>
                <a:gd name="connsiteY40" fmla="*/ 2471138 h 4876800"/>
                <a:gd name="connsiteX41" fmla="*/ 1624327 w 3944264"/>
                <a:gd name="connsiteY41" fmla="*/ 2704186 h 4876800"/>
                <a:gd name="connsiteX42" fmla="*/ 1624327 w 3944264"/>
                <a:gd name="connsiteY42" fmla="*/ 2947654 h 4876800"/>
                <a:gd name="connsiteX43" fmla="*/ 1338577 w 3944264"/>
                <a:gd name="connsiteY43" fmla="*/ 3206696 h 4876800"/>
                <a:gd name="connsiteX44" fmla="*/ 1052827 w 3944264"/>
                <a:gd name="connsiteY44" fmla="*/ 2947654 h 4876800"/>
                <a:gd name="connsiteX45" fmla="*/ 1052827 w 3944264"/>
                <a:gd name="connsiteY45" fmla="*/ 2897353 h 4876800"/>
                <a:gd name="connsiteX46" fmla="*/ 909952 w 3944264"/>
                <a:gd name="connsiteY46" fmla="*/ 2897353 h 4876800"/>
                <a:gd name="connsiteX47" fmla="*/ 909952 w 3944264"/>
                <a:gd name="connsiteY47" fmla="*/ 2947654 h 4876800"/>
                <a:gd name="connsiteX48" fmla="*/ 1046893 w 3944264"/>
                <a:gd name="connsiteY48" fmla="*/ 3228089 h 4876800"/>
                <a:gd name="connsiteX49" fmla="*/ 968597 w 3944264"/>
                <a:gd name="connsiteY49" fmla="*/ 3261436 h 4876800"/>
                <a:gd name="connsiteX50" fmla="*/ 848649 w 3944264"/>
                <a:gd name="connsiteY50" fmla="*/ 3317367 h 4876800"/>
                <a:gd name="connsiteX51" fmla="*/ 757714 w 3944264"/>
                <a:gd name="connsiteY51" fmla="*/ 3306185 h 4876800"/>
                <a:gd name="connsiteX52" fmla="*/ 652310 w 3944264"/>
                <a:gd name="connsiteY52" fmla="*/ 3306185 h 4876800"/>
                <a:gd name="connsiteX53" fmla="*/ 276396 w 3944264"/>
                <a:gd name="connsiteY53" fmla="*/ 3682108 h 4876800"/>
                <a:gd name="connsiteX54" fmla="*/ 276396 w 3944264"/>
                <a:gd name="connsiteY54" fmla="*/ 3925567 h 4876800"/>
                <a:gd name="connsiteX55" fmla="*/ 413337 w 3944264"/>
                <a:gd name="connsiteY55" fmla="*/ 4206012 h 4876800"/>
                <a:gd name="connsiteX56" fmla="*/ 335032 w 3944264"/>
                <a:gd name="connsiteY56" fmla="*/ 4239368 h 4876800"/>
                <a:gd name="connsiteX57" fmla="*/ 57 w 3944264"/>
                <a:gd name="connsiteY57" fmla="*/ 4660411 h 4876800"/>
                <a:gd name="connsiteX58" fmla="*/ 0 w 3944264"/>
                <a:gd name="connsiteY58" fmla="*/ 4876800 h 4876800"/>
                <a:gd name="connsiteX59" fmla="*/ 1757820 w 3944264"/>
                <a:gd name="connsiteY59" fmla="*/ 4876800 h 4876800"/>
                <a:gd name="connsiteX60" fmla="*/ 1757820 w 3944264"/>
                <a:gd name="connsiteY60" fmla="*/ 4733925 h 4876800"/>
                <a:gd name="connsiteX61" fmla="*/ 1410005 w 3944264"/>
                <a:gd name="connsiteY61" fmla="*/ 4733925 h 4876800"/>
                <a:gd name="connsiteX62" fmla="*/ 1410005 w 3944264"/>
                <a:gd name="connsiteY62" fmla="*/ 4663698 h 4876800"/>
                <a:gd name="connsiteX63" fmla="*/ 1658131 w 3944264"/>
                <a:gd name="connsiteY63" fmla="*/ 4370813 h 4876800"/>
                <a:gd name="connsiteX64" fmla="*/ 1826162 w 3944264"/>
                <a:gd name="connsiteY64" fmla="*/ 4299242 h 4876800"/>
                <a:gd name="connsiteX65" fmla="*/ 1972142 w 3944264"/>
                <a:gd name="connsiteY65" fmla="*/ 4327484 h 4876800"/>
                <a:gd name="connsiteX66" fmla="*/ 2118122 w 3944264"/>
                <a:gd name="connsiteY66" fmla="*/ 4299242 h 4876800"/>
                <a:gd name="connsiteX67" fmla="*/ 2286152 w 3944264"/>
                <a:gd name="connsiteY67" fmla="*/ 4370813 h 4876800"/>
                <a:gd name="connsiteX68" fmla="*/ 2534298 w 3944264"/>
                <a:gd name="connsiteY68" fmla="*/ 4664507 h 4876800"/>
                <a:gd name="connsiteX69" fmla="*/ 2534260 w 3944264"/>
                <a:gd name="connsiteY69" fmla="*/ 4733925 h 4876800"/>
                <a:gd name="connsiteX70" fmla="*/ 2186445 w 3944264"/>
                <a:gd name="connsiteY70" fmla="*/ 4733925 h 4876800"/>
                <a:gd name="connsiteX71" fmla="*/ 2186445 w 3944264"/>
                <a:gd name="connsiteY71" fmla="*/ 4876800 h 4876800"/>
                <a:gd name="connsiteX72" fmla="*/ 3944265 w 3944264"/>
                <a:gd name="connsiteY72" fmla="*/ 4876800 h 4876800"/>
                <a:gd name="connsiteX73" fmla="*/ 3944265 w 3944264"/>
                <a:gd name="connsiteY73" fmla="*/ 4662488 h 4876800"/>
                <a:gd name="connsiteX74" fmla="*/ 3291964 w 3944264"/>
                <a:gd name="connsiteY74" fmla="*/ 3449069 h 4876800"/>
                <a:gd name="connsiteX75" fmla="*/ 3525012 w 3944264"/>
                <a:gd name="connsiteY75" fmla="*/ 3682118 h 4876800"/>
                <a:gd name="connsiteX76" fmla="*/ 3525012 w 3944264"/>
                <a:gd name="connsiteY76" fmla="*/ 3925577 h 4876800"/>
                <a:gd name="connsiteX77" fmla="*/ 3239262 w 3944264"/>
                <a:gd name="connsiteY77" fmla="*/ 4184618 h 4876800"/>
                <a:gd name="connsiteX78" fmla="*/ 2953512 w 3944264"/>
                <a:gd name="connsiteY78" fmla="*/ 3925577 h 4876800"/>
                <a:gd name="connsiteX79" fmla="*/ 2953512 w 3944264"/>
                <a:gd name="connsiteY79" fmla="*/ 3682118 h 4876800"/>
                <a:gd name="connsiteX80" fmla="*/ 3186560 w 3944264"/>
                <a:gd name="connsiteY80" fmla="*/ 3449069 h 4876800"/>
                <a:gd name="connsiteX81" fmla="*/ 2891447 w 3944264"/>
                <a:gd name="connsiteY81" fmla="*/ 2704195 h 4876800"/>
                <a:gd name="connsiteX82" fmla="*/ 2891447 w 3944264"/>
                <a:gd name="connsiteY82" fmla="*/ 2947664 h 4876800"/>
                <a:gd name="connsiteX83" fmla="*/ 2605707 w 3944264"/>
                <a:gd name="connsiteY83" fmla="*/ 3206706 h 4876800"/>
                <a:gd name="connsiteX84" fmla="*/ 2319957 w 3944264"/>
                <a:gd name="connsiteY84" fmla="*/ 2947664 h 4876800"/>
                <a:gd name="connsiteX85" fmla="*/ 2319957 w 3944264"/>
                <a:gd name="connsiteY85" fmla="*/ 2704195 h 4876800"/>
                <a:gd name="connsiteX86" fmla="*/ 2552995 w 3944264"/>
                <a:gd name="connsiteY86" fmla="*/ 2471147 h 4876800"/>
                <a:gd name="connsiteX87" fmla="*/ 2658408 w 3944264"/>
                <a:gd name="connsiteY87" fmla="*/ 2471147 h 4876800"/>
                <a:gd name="connsiteX88" fmla="*/ 2891447 w 3944264"/>
                <a:gd name="connsiteY88" fmla="*/ 2704195 h 4876800"/>
                <a:gd name="connsiteX89" fmla="*/ 2534260 w 3944264"/>
                <a:gd name="connsiteY89" fmla="*/ 1357341 h 4876800"/>
                <a:gd name="connsiteX90" fmla="*/ 2534260 w 3944264"/>
                <a:gd name="connsiteY90" fmla="*/ 1540983 h 4876800"/>
                <a:gd name="connsiteX91" fmla="*/ 2093748 w 3944264"/>
                <a:gd name="connsiteY91" fmla="*/ 1540983 h 4876800"/>
                <a:gd name="connsiteX92" fmla="*/ 2344893 w 3944264"/>
                <a:gd name="connsiteY92" fmla="*/ 1090451 h 4876800"/>
                <a:gd name="connsiteX93" fmla="*/ 2534260 w 3944264"/>
                <a:gd name="connsiteY93" fmla="*/ 1357341 h 4876800"/>
                <a:gd name="connsiteX94" fmla="*/ 1686382 w 3944264"/>
                <a:gd name="connsiteY94" fmla="*/ 447361 h 4876800"/>
                <a:gd name="connsiteX95" fmla="*/ 2257882 w 3944264"/>
                <a:gd name="connsiteY95" fmla="*/ 447361 h 4876800"/>
                <a:gd name="connsiteX96" fmla="*/ 2257882 w 3944264"/>
                <a:gd name="connsiteY96" fmla="*/ 619382 h 4876800"/>
                <a:gd name="connsiteX97" fmla="*/ 1972132 w 3944264"/>
                <a:gd name="connsiteY97" fmla="*/ 878424 h 4876800"/>
                <a:gd name="connsiteX98" fmla="*/ 1686382 w 3944264"/>
                <a:gd name="connsiteY98" fmla="*/ 619382 h 4876800"/>
                <a:gd name="connsiteX99" fmla="*/ 1919430 w 3944264"/>
                <a:gd name="connsiteY99" fmla="*/ 142875 h 4876800"/>
                <a:gd name="connsiteX100" fmla="*/ 2024834 w 3944264"/>
                <a:gd name="connsiteY100" fmla="*/ 142875 h 4876800"/>
                <a:gd name="connsiteX101" fmla="*/ 2246633 w 3944264"/>
                <a:gd name="connsiteY101" fmla="*/ 304486 h 4876800"/>
                <a:gd name="connsiteX102" fmla="*/ 1697622 w 3944264"/>
                <a:gd name="connsiteY102" fmla="*/ 304486 h 4876800"/>
                <a:gd name="connsiteX103" fmla="*/ 1919430 w 3944264"/>
                <a:gd name="connsiteY103" fmla="*/ 142875 h 4876800"/>
                <a:gd name="connsiteX104" fmla="*/ 1972132 w 3944264"/>
                <a:gd name="connsiteY104" fmla="*/ 1021299 h 4876800"/>
                <a:gd name="connsiteX105" fmla="*/ 2118122 w 3944264"/>
                <a:gd name="connsiteY105" fmla="*/ 993048 h 4876800"/>
                <a:gd name="connsiteX106" fmla="*/ 2213067 w 3944264"/>
                <a:gd name="connsiteY106" fmla="*/ 1033482 h 4876800"/>
                <a:gd name="connsiteX107" fmla="*/ 1972132 w 3944264"/>
                <a:gd name="connsiteY107" fmla="*/ 1465698 h 4876800"/>
                <a:gd name="connsiteX108" fmla="*/ 1731207 w 3944264"/>
                <a:gd name="connsiteY108" fmla="*/ 1033491 h 4876800"/>
                <a:gd name="connsiteX109" fmla="*/ 1826152 w 3944264"/>
                <a:gd name="connsiteY109" fmla="*/ 993058 h 4876800"/>
                <a:gd name="connsiteX110" fmla="*/ 1972132 w 3944264"/>
                <a:gd name="connsiteY110" fmla="*/ 1021299 h 4876800"/>
                <a:gd name="connsiteX111" fmla="*/ 1410005 w 3944264"/>
                <a:gd name="connsiteY111" fmla="*/ 1357360 h 4876800"/>
                <a:gd name="connsiteX112" fmla="*/ 1599381 w 3944264"/>
                <a:gd name="connsiteY112" fmla="*/ 1090451 h 4876800"/>
                <a:gd name="connsiteX113" fmla="*/ 1850527 w 3944264"/>
                <a:gd name="connsiteY113" fmla="*/ 1540983 h 4876800"/>
                <a:gd name="connsiteX114" fmla="*/ 1410005 w 3944264"/>
                <a:gd name="connsiteY114" fmla="*/ 1540983 h 4876800"/>
                <a:gd name="connsiteX115" fmla="*/ 1124255 w 3944264"/>
                <a:gd name="connsiteY115" fmla="*/ 1683858 h 4876800"/>
                <a:gd name="connsiteX116" fmla="*/ 2820000 w 3944264"/>
                <a:gd name="connsiteY116" fmla="*/ 1683858 h 4876800"/>
                <a:gd name="connsiteX117" fmla="*/ 2820000 w 3944264"/>
                <a:gd name="connsiteY117" fmla="*/ 1826733 h 4876800"/>
                <a:gd name="connsiteX118" fmla="*/ 1124255 w 3944264"/>
                <a:gd name="connsiteY118" fmla="*/ 1826733 h 4876800"/>
                <a:gd name="connsiteX119" fmla="*/ 1410005 w 3944264"/>
                <a:gd name="connsiteY119" fmla="*/ 2328748 h 4876800"/>
                <a:gd name="connsiteX120" fmla="*/ 1410005 w 3944264"/>
                <a:gd name="connsiteY120" fmla="*/ 1969608 h 4876800"/>
                <a:gd name="connsiteX121" fmla="*/ 2534260 w 3944264"/>
                <a:gd name="connsiteY121" fmla="*/ 1969608 h 4876800"/>
                <a:gd name="connsiteX122" fmla="*/ 2534260 w 3944264"/>
                <a:gd name="connsiteY122" fmla="*/ 2328748 h 4876800"/>
                <a:gd name="connsiteX123" fmla="*/ 2177082 w 3944264"/>
                <a:gd name="connsiteY123" fmla="*/ 2704195 h 4876800"/>
                <a:gd name="connsiteX124" fmla="*/ 2177082 w 3944264"/>
                <a:gd name="connsiteY124" fmla="*/ 2947664 h 4876800"/>
                <a:gd name="connsiteX125" fmla="*/ 2314023 w 3944264"/>
                <a:gd name="connsiteY125" fmla="*/ 3228099 h 4876800"/>
                <a:gd name="connsiteX126" fmla="*/ 2235727 w 3944264"/>
                <a:gd name="connsiteY126" fmla="*/ 3261446 h 4876800"/>
                <a:gd name="connsiteX127" fmla="*/ 2115779 w 3944264"/>
                <a:gd name="connsiteY127" fmla="*/ 3317377 h 4876800"/>
                <a:gd name="connsiteX128" fmla="*/ 2024844 w 3944264"/>
                <a:gd name="connsiteY128" fmla="*/ 3306194 h 4876800"/>
                <a:gd name="connsiteX129" fmla="*/ 1919440 w 3944264"/>
                <a:gd name="connsiteY129" fmla="*/ 3306194 h 4876800"/>
                <a:gd name="connsiteX130" fmla="*/ 1828514 w 3944264"/>
                <a:gd name="connsiteY130" fmla="*/ 3317377 h 4876800"/>
                <a:gd name="connsiteX131" fmla="*/ 1708576 w 3944264"/>
                <a:gd name="connsiteY131" fmla="*/ 3261446 h 4876800"/>
                <a:gd name="connsiteX132" fmla="*/ 1630270 w 3944264"/>
                <a:gd name="connsiteY132" fmla="*/ 3228089 h 4876800"/>
                <a:gd name="connsiteX133" fmla="*/ 1767211 w 3944264"/>
                <a:gd name="connsiteY133" fmla="*/ 2947654 h 4876800"/>
                <a:gd name="connsiteX134" fmla="*/ 1767211 w 3944264"/>
                <a:gd name="connsiteY134" fmla="*/ 2704186 h 4876800"/>
                <a:gd name="connsiteX135" fmla="*/ 1410005 w 3944264"/>
                <a:gd name="connsiteY135" fmla="*/ 2328748 h 4876800"/>
                <a:gd name="connsiteX136" fmla="*/ 419252 w 3944264"/>
                <a:gd name="connsiteY136" fmla="*/ 3682118 h 4876800"/>
                <a:gd name="connsiteX137" fmla="*/ 652291 w 3944264"/>
                <a:gd name="connsiteY137" fmla="*/ 3449069 h 4876800"/>
                <a:gd name="connsiteX138" fmla="*/ 757695 w 3944264"/>
                <a:gd name="connsiteY138" fmla="*/ 3449069 h 4876800"/>
                <a:gd name="connsiteX139" fmla="*/ 990743 w 3944264"/>
                <a:gd name="connsiteY139" fmla="*/ 3682118 h 4876800"/>
                <a:gd name="connsiteX140" fmla="*/ 990743 w 3944264"/>
                <a:gd name="connsiteY140" fmla="*/ 3925577 h 4876800"/>
                <a:gd name="connsiteX141" fmla="*/ 704993 w 3944264"/>
                <a:gd name="connsiteY141" fmla="*/ 4184618 h 4876800"/>
                <a:gd name="connsiteX142" fmla="*/ 419243 w 3944264"/>
                <a:gd name="connsiteY142" fmla="*/ 3925577 h 4876800"/>
                <a:gd name="connsiteX143" fmla="*/ 419243 w 3944264"/>
                <a:gd name="connsiteY143" fmla="*/ 3682118 h 4876800"/>
                <a:gd name="connsiteX144" fmla="*/ 1267130 w 3944264"/>
                <a:gd name="connsiteY144" fmla="*/ 4733925 h 4876800"/>
                <a:gd name="connsiteX145" fmla="*/ 142875 w 3944264"/>
                <a:gd name="connsiteY145" fmla="*/ 4733925 h 4876800"/>
                <a:gd name="connsiteX146" fmla="*/ 142875 w 3944264"/>
                <a:gd name="connsiteY146" fmla="*/ 4663535 h 4876800"/>
                <a:gd name="connsiteX147" fmla="*/ 391001 w 3944264"/>
                <a:gd name="connsiteY147" fmla="*/ 4370813 h 4876800"/>
                <a:gd name="connsiteX148" fmla="*/ 559022 w 3944264"/>
                <a:gd name="connsiteY148" fmla="*/ 4299242 h 4876800"/>
                <a:gd name="connsiteX149" fmla="*/ 705002 w 3944264"/>
                <a:gd name="connsiteY149" fmla="*/ 4327484 h 4876800"/>
                <a:gd name="connsiteX150" fmla="*/ 850983 w 3944264"/>
                <a:gd name="connsiteY150" fmla="*/ 4299242 h 4876800"/>
                <a:gd name="connsiteX151" fmla="*/ 1019013 w 3944264"/>
                <a:gd name="connsiteY151" fmla="*/ 4370813 h 4876800"/>
                <a:gd name="connsiteX152" fmla="*/ 1267130 w 3944264"/>
                <a:gd name="connsiteY152" fmla="*/ 4663535 h 4876800"/>
                <a:gd name="connsiteX153" fmla="*/ 1602143 w 3944264"/>
                <a:gd name="connsiteY153" fmla="*/ 4239378 h 4876800"/>
                <a:gd name="connsiteX154" fmla="*/ 1338577 w 3944264"/>
                <a:gd name="connsiteY154" fmla="*/ 4409180 h 4876800"/>
                <a:gd name="connsiteX155" fmla="*/ 1075001 w 3944264"/>
                <a:gd name="connsiteY155" fmla="*/ 4239378 h 4876800"/>
                <a:gd name="connsiteX156" fmla="*/ 996696 w 3944264"/>
                <a:gd name="connsiteY156" fmla="*/ 4206021 h 4876800"/>
                <a:gd name="connsiteX157" fmla="*/ 1133637 w 3944264"/>
                <a:gd name="connsiteY157" fmla="*/ 3925577 h 4876800"/>
                <a:gd name="connsiteX158" fmla="*/ 1133637 w 3944264"/>
                <a:gd name="connsiteY158" fmla="*/ 3682118 h 4876800"/>
                <a:gd name="connsiteX159" fmla="*/ 1006526 w 3944264"/>
                <a:gd name="connsiteY159" fmla="*/ 3400663 h 4876800"/>
                <a:gd name="connsiteX160" fmla="*/ 1024576 w 3944264"/>
                <a:gd name="connsiteY160" fmla="*/ 3392891 h 4876800"/>
                <a:gd name="connsiteX161" fmla="*/ 1192597 w 3944264"/>
                <a:gd name="connsiteY161" fmla="*/ 3321330 h 4876800"/>
                <a:gd name="connsiteX162" fmla="*/ 1338586 w 3944264"/>
                <a:gd name="connsiteY162" fmla="*/ 3349581 h 4876800"/>
                <a:gd name="connsiteX163" fmla="*/ 1484576 w 3944264"/>
                <a:gd name="connsiteY163" fmla="*/ 3321330 h 4876800"/>
                <a:gd name="connsiteX164" fmla="*/ 1652597 w 3944264"/>
                <a:gd name="connsiteY164" fmla="*/ 3392891 h 4876800"/>
                <a:gd name="connsiteX165" fmla="*/ 1670637 w 3944264"/>
                <a:gd name="connsiteY165" fmla="*/ 3400663 h 4876800"/>
                <a:gd name="connsiteX166" fmla="*/ 1543507 w 3944264"/>
                <a:gd name="connsiteY166" fmla="*/ 3682118 h 4876800"/>
                <a:gd name="connsiteX167" fmla="*/ 1543507 w 3944264"/>
                <a:gd name="connsiteY167" fmla="*/ 3925577 h 4876800"/>
                <a:gd name="connsiteX168" fmla="*/ 1680448 w 3944264"/>
                <a:gd name="connsiteY168" fmla="*/ 4206021 h 4876800"/>
                <a:gd name="connsiteX169" fmla="*/ 1686382 w 3944264"/>
                <a:gd name="connsiteY169" fmla="*/ 3925577 h 4876800"/>
                <a:gd name="connsiteX170" fmla="*/ 1686382 w 3944264"/>
                <a:gd name="connsiteY170" fmla="*/ 3682118 h 4876800"/>
                <a:gd name="connsiteX171" fmla="*/ 1919430 w 3944264"/>
                <a:gd name="connsiteY171" fmla="*/ 3449069 h 4876800"/>
                <a:gd name="connsiteX172" fmla="*/ 2024834 w 3944264"/>
                <a:gd name="connsiteY172" fmla="*/ 3449069 h 4876800"/>
                <a:gd name="connsiteX173" fmla="*/ 2257882 w 3944264"/>
                <a:gd name="connsiteY173" fmla="*/ 3682118 h 4876800"/>
                <a:gd name="connsiteX174" fmla="*/ 2257882 w 3944264"/>
                <a:gd name="connsiteY174" fmla="*/ 3925577 h 4876800"/>
                <a:gd name="connsiteX175" fmla="*/ 1972132 w 3944264"/>
                <a:gd name="connsiteY175" fmla="*/ 4184618 h 4876800"/>
                <a:gd name="connsiteX176" fmla="*/ 1686382 w 3944264"/>
                <a:gd name="connsiteY176" fmla="*/ 3925577 h 4876800"/>
                <a:gd name="connsiteX177" fmla="*/ 2342121 w 3944264"/>
                <a:gd name="connsiteY177" fmla="*/ 4239378 h 4876800"/>
                <a:gd name="connsiteX178" fmla="*/ 2263816 w 3944264"/>
                <a:gd name="connsiteY178" fmla="*/ 4206021 h 4876800"/>
                <a:gd name="connsiteX179" fmla="*/ 2400757 w 3944264"/>
                <a:gd name="connsiteY179" fmla="*/ 3925577 h 4876800"/>
                <a:gd name="connsiteX180" fmla="*/ 2400757 w 3944264"/>
                <a:gd name="connsiteY180" fmla="*/ 3682118 h 4876800"/>
                <a:gd name="connsiteX181" fmla="*/ 2273646 w 3944264"/>
                <a:gd name="connsiteY181" fmla="*/ 3400663 h 4876800"/>
                <a:gd name="connsiteX182" fmla="*/ 2291696 w 3944264"/>
                <a:gd name="connsiteY182" fmla="*/ 3392891 h 4876800"/>
                <a:gd name="connsiteX183" fmla="*/ 2459708 w 3944264"/>
                <a:gd name="connsiteY183" fmla="*/ 3321330 h 4876800"/>
                <a:gd name="connsiteX184" fmla="*/ 2605688 w 3944264"/>
                <a:gd name="connsiteY184" fmla="*/ 3349581 h 4876800"/>
                <a:gd name="connsiteX185" fmla="*/ 2751668 w 3944264"/>
                <a:gd name="connsiteY185" fmla="*/ 3321330 h 4876800"/>
                <a:gd name="connsiteX186" fmla="*/ 2919679 w 3944264"/>
                <a:gd name="connsiteY186" fmla="*/ 3392891 h 4876800"/>
                <a:gd name="connsiteX187" fmla="*/ 2937729 w 3944264"/>
                <a:gd name="connsiteY187" fmla="*/ 3400663 h 4876800"/>
                <a:gd name="connsiteX188" fmla="*/ 2810618 w 3944264"/>
                <a:gd name="connsiteY188" fmla="*/ 3682118 h 4876800"/>
                <a:gd name="connsiteX189" fmla="*/ 2810618 w 3944264"/>
                <a:gd name="connsiteY189" fmla="*/ 3925577 h 4876800"/>
                <a:gd name="connsiteX190" fmla="*/ 2947559 w 3944264"/>
                <a:gd name="connsiteY190" fmla="*/ 4206021 h 4876800"/>
                <a:gd name="connsiteX191" fmla="*/ 2869254 w 3944264"/>
                <a:gd name="connsiteY191" fmla="*/ 4239378 h 4876800"/>
                <a:gd name="connsiteX192" fmla="*/ 2605678 w 3944264"/>
                <a:gd name="connsiteY192" fmla="*/ 4409180 h 4876800"/>
                <a:gd name="connsiteX193" fmla="*/ 2342121 w 3944264"/>
                <a:gd name="connsiteY193" fmla="*/ 4239378 h 4876800"/>
                <a:gd name="connsiteX194" fmla="*/ 3801390 w 3944264"/>
                <a:gd name="connsiteY194" fmla="*/ 4733925 h 4876800"/>
                <a:gd name="connsiteX195" fmla="*/ 2677135 w 3944264"/>
                <a:gd name="connsiteY195" fmla="*/ 4733925 h 4876800"/>
                <a:gd name="connsiteX196" fmla="*/ 2677135 w 3944264"/>
                <a:gd name="connsiteY196" fmla="*/ 4663535 h 4876800"/>
                <a:gd name="connsiteX197" fmla="*/ 2925261 w 3944264"/>
                <a:gd name="connsiteY197" fmla="*/ 4370813 h 4876800"/>
                <a:gd name="connsiteX198" fmla="*/ 3093292 w 3944264"/>
                <a:gd name="connsiteY198" fmla="*/ 4299242 h 4876800"/>
                <a:gd name="connsiteX199" fmla="*/ 3239272 w 3944264"/>
                <a:gd name="connsiteY199" fmla="*/ 4327484 h 4876800"/>
                <a:gd name="connsiteX200" fmla="*/ 3385252 w 3944264"/>
                <a:gd name="connsiteY200" fmla="*/ 4299242 h 4876800"/>
                <a:gd name="connsiteX201" fmla="*/ 3553282 w 3944264"/>
                <a:gd name="connsiteY201" fmla="*/ 4370813 h 4876800"/>
                <a:gd name="connsiteX202" fmla="*/ 3801399 w 3944264"/>
                <a:gd name="connsiteY202" fmla="*/ 4663535 h 4876800"/>
                <a:gd name="connsiteX203" fmla="*/ 3801399 w 3944264"/>
                <a:gd name="connsiteY203" fmla="*/ 4733925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3944264" h="4876800">
                  <a:moveTo>
                    <a:pt x="3944236" y="4660411"/>
                  </a:moveTo>
                  <a:cubicBezTo>
                    <a:pt x="3936854" y="4406351"/>
                    <a:pt x="3831384" y="4333980"/>
                    <a:pt x="3609251" y="4239368"/>
                  </a:cubicBezTo>
                  <a:lnTo>
                    <a:pt x="3530946" y="4206012"/>
                  </a:lnTo>
                  <a:cubicBezTo>
                    <a:pt x="3615233" y="4126897"/>
                    <a:pt x="3667887" y="4021055"/>
                    <a:pt x="3667887" y="3925567"/>
                  </a:cubicBezTo>
                  <a:lnTo>
                    <a:pt x="3667887" y="3682108"/>
                  </a:lnTo>
                  <a:cubicBezTo>
                    <a:pt x="3667887" y="3474825"/>
                    <a:pt x="3499247" y="3306185"/>
                    <a:pt x="3291964" y="3306185"/>
                  </a:cubicBezTo>
                  <a:lnTo>
                    <a:pt x="3186560" y="3306185"/>
                  </a:lnTo>
                  <a:cubicBezTo>
                    <a:pt x="3155204" y="3306185"/>
                    <a:pt x="3124762" y="3310100"/>
                    <a:pt x="3095635" y="3317367"/>
                  </a:cubicBezTo>
                  <a:cubicBezTo>
                    <a:pt x="3056687" y="3296650"/>
                    <a:pt x="3013901" y="3277715"/>
                    <a:pt x="2975696" y="3261436"/>
                  </a:cubicBezTo>
                  <a:lnTo>
                    <a:pt x="2897391" y="3228089"/>
                  </a:lnTo>
                  <a:cubicBezTo>
                    <a:pt x="2981668" y="3148975"/>
                    <a:pt x="3034322" y="3043133"/>
                    <a:pt x="3034322" y="2947654"/>
                  </a:cubicBezTo>
                  <a:lnTo>
                    <a:pt x="3034322" y="2704186"/>
                  </a:lnTo>
                  <a:cubicBezTo>
                    <a:pt x="3034322" y="2503180"/>
                    <a:pt x="2875750" y="2338530"/>
                    <a:pt x="2677135" y="2328739"/>
                  </a:cubicBezTo>
                  <a:lnTo>
                    <a:pt x="2677135" y="1969599"/>
                  </a:lnTo>
                  <a:lnTo>
                    <a:pt x="2962885" y="1969599"/>
                  </a:lnTo>
                  <a:lnTo>
                    <a:pt x="2962885" y="1540974"/>
                  </a:lnTo>
                  <a:lnTo>
                    <a:pt x="2677135" y="1540974"/>
                  </a:lnTo>
                  <a:lnTo>
                    <a:pt x="2677135" y="1356274"/>
                  </a:lnTo>
                  <a:lnTo>
                    <a:pt x="2677106" y="1354198"/>
                  </a:lnTo>
                  <a:cubicBezTo>
                    <a:pt x="2669724" y="1100147"/>
                    <a:pt x="2564254" y="1027767"/>
                    <a:pt x="2342121" y="933155"/>
                  </a:cubicBezTo>
                  <a:lnTo>
                    <a:pt x="2263816" y="899808"/>
                  </a:lnTo>
                  <a:cubicBezTo>
                    <a:pt x="2348103" y="820712"/>
                    <a:pt x="2400757" y="714870"/>
                    <a:pt x="2400757" y="619382"/>
                  </a:cubicBezTo>
                  <a:lnTo>
                    <a:pt x="2400757" y="375923"/>
                  </a:lnTo>
                  <a:cubicBezTo>
                    <a:pt x="2400757" y="168640"/>
                    <a:pt x="2232117" y="0"/>
                    <a:pt x="2024834" y="0"/>
                  </a:cubicBezTo>
                  <a:lnTo>
                    <a:pt x="1919430" y="0"/>
                  </a:lnTo>
                  <a:cubicBezTo>
                    <a:pt x="1712147" y="0"/>
                    <a:pt x="1543507" y="168640"/>
                    <a:pt x="1543507" y="375923"/>
                  </a:cubicBezTo>
                  <a:lnTo>
                    <a:pt x="1543507" y="619382"/>
                  </a:lnTo>
                  <a:cubicBezTo>
                    <a:pt x="1543507" y="714870"/>
                    <a:pt x="1596161" y="820712"/>
                    <a:pt x="1680448" y="899817"/>
                  </a:cubicBezTo>
                  <a:lnTo>
                    <a:pt x="1602143" y="933164"/>
                  </a:lnTo>
                  <a:cubicBezTo>
                    <a:pt x="1380011" y="1027776"/>
                    <a:pt x="1274540" y="1100157"/>
                    <a:pt x="1267168" y="1354207"/>
                  </a:cubicBezTo>
                  <a:lnTo>
                    <a:pt x="1267149" y="1540974"/>
                  </a:lnTo>
                  <a:lnTo>
                    <a:pt x="981389" y="1540974"/>
                  </a:lnTo>
                  <a:lnTo>
                    <a:pt x="981389" y="1969599"/>
                  </a:lnTo>
                  <a:lnTo>
                    <a:pt x="1267139" y="1969599"/>
                  </a:lnTo>
                  <a:lnTo>
                    <a:pt x="1267139" y="2328739"/>
                  </a:lnTo>
                  <a:cubicBezTo>
                    <a:pt x="1068534" y="2338540"/>
                    <a:pt x="909952" y="2503180"/>
                    <a:pt x="909952" y="2704186"/>
                  </a:cubicBezTo>
                  <a:lnTo>
                    <a:pt x="909952" y="2754478"/>
                  </a:lnTo>
                  <a:lnTo>
                    <a:pt x="1052827" y="2754478"/>
                  </a:lnTo>
                  <a:lnTo>
                    <a:pt x="1052827" y="2704186"/>
                  </a:lnTo>
                  <a:cubicBezTo>
                    <a:pt x="1052827" y="2575684"/>
                    <a:pt x="1157373" y="2471138"/>
                    <a:pt x="1285866" y="2471138"/>
                  </a:cubicBezTo>
                  <a:lnTo>
                    <a:pt x="1391279" y="2471138"/>
                  </a:lnTo>
                  <a:cubicBezTo>
                    <a:pt x="1519781" y="2471138"/>
                    <a:pt x="1624327" y="2575684"/>
                    <a:pt x="1624327" y="2704186"/>
                  </a:cubicBezTo>
                  <a:lnTo>
                    <a:pt x="1624327" y="2947654"/>
                  </a:lnTo>
                  <a:cubicBezTo>
                    <a:pt x="1624327" y="3049943"/>
                    <a:pt x="1496311" y="3206696"/>
                    <a:pt x="1338577" y="3206696"/>
                  </a:cubicBezTo>
                  <a:cubicBezTo>
                    <a:pt x="1180843" y="3206696"/>
                    <a:pt x="1052827" y="3049943"/>
                    <a:pt x="1052827" y="2947654"/>
                  </a:cubicBezTo>
                  <a:lnTo>
                    <a:pt x="1052827" y="2897353"/>
                  </a:lnTo>
                  <a:lnTo>
                    <a:pt x="909952" y="2897353"/>
                  </a:lnTo>
                  <a:lnTo>
                    <a:pt x="909952" y="2947654"/>
                  </a:lnTo>
                  <a:cubicBezTo>
                    <a:pt x="909952" y="3043133"/>
                    <a:pt x="962606" y="3148975"/>
                    <a:pt x="1046893" y="3228089"/>
                  </a:cubicBezTo>
                  <a:lnTo>
                    <a:pt x="968597" y="3261436"/>
                  </a:lnTo>
                  <a:cubicBezTo>
                    <a:pt x="930392" y="3277705"/>
                    <a:pt x="887625" y="3296631"/>
                    <a:pt x="848649" y="3317367"/>
                  </a:cubicBezTo>
                  <a:cubicBezTo>
                    <a:pt x="819512" y="3310100"/>
                    <a:pt x="789070" y="3306185"/>
                    <a:pt x="757714" y="3306185"/>
                  </a:cubicBezTo>
                  <a:lnTo>
                    <a:pt x="652310" y="3306185"/>
                  </a:lnTo>
                  <a:cubicBezTo>
                    <a:pt x="445027" y="3306185"/>
                    <a:pt x="276396" y="3474825"/>
                    <a:pt x="276396" y="3682108"/>
                  </a:cubicBezTo>
                  <a:lnTo>
                    <a:pt x="276396" y="3925567"/>
                  </a:lnTo>
                  <a:cubicBezTo>
                    <a:pt x="276396" y="4021055"/>
                    <a:pt x="329051" y="4126897"/>
                    <a:pt x="413337" y="4206012"/>
                  </a:cubicBezTo>
                  <a:lnTo>
                    <a:pt x="335032" y="4239368"/>
                  </a:lnTo>
                  <a:cubicBezTo>
                    <a:pt x="112900" y="4333980"/>
                    <a:pt x="7429" y="4406360"/>
                    <a:pt x="57" y="4660411"/>
                  </a:cubicBezTo>
                  <a:lnTo>
                    <a:pt x="0" y="4876800"/>
                  </a:lnTo>
                  <a:lnTo>
                    <a:pt x="1757820" y="4876800"/>
                  </a:lnTo>
                  <a:lnTo>
                    <a:pt x="1757820" y="4733925"/>
                  </a:lnTo>
                  <a:lnTo>
                    <a:pt x="1410005" y="4733925"/>
                  </a:lnTo>
                  <a:lnTo>
                    <a:pt x="1410005" y="4663698"/>
                  </a:lnTo>
                  <a:cubicBezTo>
                    <a:pt x="1415158" y="4491609"/>
                    <a:pt x="1461821" y="4454433"/>
                    <a:pt x="1658131" y="4370813"/>
                  </a:cubicBezTo>
                  <a:lnTo>
                    <a:pt x="1826162" y="4299242"/>
                  </a:lnTo>
                  <a:cubicBezTo>
                    <a:pt x="1871691" y="4317178"/>
                    <a:pt x="1920831" y="4327484"/>
                    <a:pt x="1972142" y="4327484"/>
                  </a:cubicBezTo>
                  <a:cubicBezTo>
                    <a:pt x="2023453" y="4327484"/>
                    <a:pt x="2072592" y="4317178"/>
                    <a:pt x="2118122" y="4299242"/>
                  </a:cubicBezTo>
                  <a:lnTo>
                    <a:pt x="2286152" y="4370813"/>
                  </a:lnTo>
                  <a:cubicBezTo>
                    <a:pt x="2482777" y="4454557"/>
                    <a:pt x="2529269" y="4491695"/>
                    <a:pt x="2534298" y="4664507"/>
                  </a:cubicBezTo>
                  <a:lnTo>
                    <a:pt x="2534260" y="4733925"/>
                  </a:lnTo>
                  <a:lnTo>
                    <a:pt x="2186445" y="4733925"/>
                  </a:lnTo>
                  <a:lnTo>
                    <a:pt x="2186445" y="4876800"/>
                  </a:lnTo>
                  <a:lnTo>
                    <a:pt x="3944265" y="4876800"/>
                  </a:lnTo>
                  <a:lnTo>
                    <a:pt x="3944265" y="4662488"/>
                  </a:lnTo>
                  <a:close/>
                  <a:moveTo>
                    <a:pt x="3291964" y="3449069"/>
                  </a:moveTo>
                  <a:cubicBezTo>
                    <a:pt x="3420466" y="3449069"/>
                    <a:pt x="3525012" y="3553616"/>
                    <a:pt x="3525012" y="3682118"/>
                  </a:cubicBezTo>
                  <a:lnTo>
                    <a:pt x="3525012" y="3925577"/>
                  </a:lnTo>
                  <a:cubicBezTo>
                    <a:pt x="3525012" y="4027865"/>
                    <a:pt x="3396996" y="4184618"/>
                    <a:pt x="3239262" y="4184618"/>
                  </a:cubicBezTo>
                  <a:cubicBezTo>
                    <a:pt x="3081528" y="4184618"/>
                    <a:pt x="2953512" y="4027865"/>
                    <a:pt x="2953512" y="3925577"/>
                  </a:cubicBezTo>
                  <a:lnTo>
                    <a:pt x="2953512" y="3682118"/>
                  </a:lnTo>
                  <a:cubicBezTo>
                    <a:pt x="2953512" y="3553616"/>
                    <a:pt x="3058058" y="3449069"/>
                    <a:pt x="3186560" y="3449069"/>
                  </a:cubicBezTo>
                  <a:close/>
                  <a:moveTo>
                    <a:pt x="2891447" y="2704195"/>
                  </a:moveTo>
                  <a:lnTo>
                    <a:pt x="2891447" y="2947664"/>
                  </a:lnTo>
                  <a:cubicBezTo>
                    <a:pt x="2891447" y="3049953"/>
                    <a:pt x="2763441" y="3206706"/>
                    <a:pt x="2605707" y="3206706"/>
                  </a:cubicBezTo>
                  <a:cubicBezTo>
                    <a:pt x="2447973" y="3206706"/>
                    <a:pt x="2319957" y="3049953"/>
                    <a:pt x="2319957" y="2947664"/>
                  </a:cubicBezTo>
                  <a:lnTo>
                    <a:pt x="2319957" y="2704195"/>
                  </a:lnTo>
                  <a:cubicBezTo>
                    <a:pt x="2319957" y="2575693"/>
                    <a:pt x="2424503" y="2471147"/>
                    <a:pt x="2552995" y="2471147"/>
                  </a:cubicBezTo>
                  <a:lnTo>
                    <a:pt x="2658408" y="2471147"/>
                  </a:lnTo>
                  <a:cubicBezTo>
                    <a:pt x="2786901" y="2471147"/>
                    <a:pt x="2891447" y="2575693"/>
                    <a:pt x="2891447" y="2704195"/>
                  </a:cubicBezTo>
                  <a:close/>
                  <a:moveTo>
                    <a:pt x="2534260" y="1357341"/>
                  </a:moveTo>
                  <a:lnTo>
                    <a:pt x="2534260" y="1540983"/>
                  </a:lnTo>
                  <a:lnTo>
                    <a:pt x="2093748" y="1540983"/>
                  </a:lnTo>
                  <a:lnTo>
                    <a:pt x="2344893" y="1090451"/>
                  </a:lnTo>
                  <a:cubicBezTo>
                    <a:pt x="2491959" y="1157859"/>
                    <a:pt x="2529650" y="1204055"/>
                    <a:pt x="2534260" y="1357341"/>
                  </a:cubicBezTo>
                  <a:close/>
                  <a:moveTo>
                    <a:pt x="1686382" y="447361"/>
                  </a:moveTo>
                  <a:lnTo>
                    <a:pt x="2257882" y="447361"/>
                  </a:lnTo>
                  <a:lnTo>
                    <a:pt x="2257882" y="619382"/>
                  </a:lnTo>
                  <a:cubicBezTo>
                    <a:pt x="2257882" y="721671"/>
                    <a:pt x="2129866" y="878424"/>
                    <a:pt x="1972132" y="878424"/>
                  </a:cubicBezTo>
                  <a:cubicBezTo>
                    <a:pt x="1814398" y="878424"/>
                    <a:pt x="1686382" y="721671"/>
                    <a:pt x="1686382" y="619382"/>
                  </a:cubicBezTo>
                  <a:close/>
                  <a:moveTo>
                    <a:pt x="1919430" y="142875"/>
                  </a:moveTo>
                  <a:lnTo>
                    <a:pt x="2024834" y="142875"/>
                  </a:lnTo>
                  <a:cubicBezTo>
                    <a:pt x="2128418" y="142875"/>
                    <a:pt x="2216401" y="210836"/>
                    <a:pt x="2246633" y="304486"/>
                  </a:cubicBezTo>
                  <a:lnTo>
                    <a:pt x="1697622" y="304486"/>
                  </a:lnTo>
                  <a:cubicBezTo>
                    <a:pt x="1727864" y="210836"/>
                    <a:pt x="1815837" y="142875"/>
                    <a:pt x="1919430" y="142875"/>
                  </a:cubicBezTo>
                  <a:close/>
                  <a:moveTo>
                    <a:pt x="1972132" y="1021299"/>
                  </a:moveTo>
                  <a:cubicBezTo>
                    <a:pt x="2023443" y="1021299"/>
                    <a:pt x="2072583" y="1010993"/>
                    <a:pt x="2118122" y="993048"/>
                  </a:cubicBezTo>
                  <a:lnTo>
                    <a:pt x="2213067" y="1033482"/>
                  </a:lnTo>
                  <a:lnTo>
                    <a:pt x="1972132" y="1465698"/>
                  </a:lnTo>
                  <a:lnTo>
                    <a:pt x="1731207" y="1033491"/>
                  </a:lnTo>
                  <a:lnTo>
                    <a:pt x="1826152" y="993058"/>
                  </a:lnTo>
                  <a:cubicBezTo>
                    <a:pt x="1871682" y="1010993"/>
                    <a:pt x="1920821" y="1021299"/>
                    <a:pt x="1972132" y="1021299"/>
                  </a:cubicBezTo>
                  <a:close/>
                  <a:moveTo>
                    <a:pt x="1410005" y="1357360"/>
                  </a:moveTo>
                  <a:cubicBezTo>
                    <a:pt x="1414615" y="1204074"/>
                    <a:pt x="1452305" y="1157869"/>
                    <a:pt x="1599381" y="1090451"/>
                  </a:cubicBezTo>
                  <a:lnTo>
                    <a:pt x="1850527" y="1540983"/>
                  </a:lnTo>
                  <a:lnTo>
                    <a:pt x="1410005" y="1540983"/>
                  </a:lnTo>
                  <a:close/>
                  <a:moveTo>
                    <a:pt x="1124255" y="1683858"/>
                  </a:moveTo>
                  <a:lnTo>
                    <a:pt x="2820000" y="1683858"/>
                  </a:lnTo>
                  <a:lnTo>
                    <a:pt x="2820000" y="1826733"/>
                  </a:lnTo>
                  <a:lnTo>
                    <a:pt x="1124255" y="1826733"/>
                  </a:lnTo>
                  <a:close/>
                  <a:moveTo>
                    <a:pt x="1410005" y="2328748"/>
                  </a:moveTo>
                  <a:lnTo>
                    <a:pt x="1410005" y="1969608"/>
                  </a:lnTo>
                  <a:lnTo>
                    <a:pt x="2534260" y="1969608"/>
                  </a:lnTo>
                  <a:lnTo>
                    <a:pt x="2534260" y="2328748"/>
                  </a:lnTo>
                  <a:cubicBezTo>
                    <a:pt x="2335654" y="2338550"/>
                    <a:pt x="2177082" y="2503189"/>
                    <a:pt x="2177082" y="2704195"/>
                  </a:cubicBezTo>
                  <a:lnTo>
                    <a:pt x="2177082" y="2947664"/>
                  </a:lnTo>
                  <a:cubicBezTo>
                    <a:pt x="2177082" y="3043142"/>
                    <a:pt x="2229736" y="3148984"/>
                    <a:pt x="2314023" y="3228099"/>
                  </a:cubicBezTo>
                  <a:lnTo>
                    <a:pt x="2235727" y="3261446"/>
                  </a:lnTo>
                  <a:cubicBezTo>
                    <a:pt x="2197532" y="3277715"/>
                    <a:pt x="2154755" y="3296641"/>
                    <a:pt x="2115779" y="3317377"/>
                  </a:cubicBezTo>
                  <a:cubicBezTo>
                    <a:pt x="2086642" y="3310109"/>
                    <a:pt x="2056200" y="3306194"/>
                    <a:pt x="2024844" y="3306194"/>
                  </a:cubicBezTo>
                  <a:lnTo>
                    <a:pt x="1919440" y="3306194"/>
                  </a:lnTo>
                  <a:cubicBezTo>
                    <a:pt x="1888093" y="3306194"/>
                    <a:pt x="1857642" y="3310109"/>
                    <a:pt x="1828514" y="3317377"/>
                  </a:cubicBezTo>
                  <a:cubicBezTo>
                    <a:pt x="1789557" y="3296650"/>
                    <a:pt x="1746780" y="3277724"/>
                    <a:pt x="1708576" y="3261446"/>
                  </a:cubicBezTo>
                  <a:lnTo>
                    <a:pt x="1630270" y="3228089"/>
                  </a:lnTo>
                  <a:cubicBezTo>
                    <a:pt x="1714548" y="3148975"/>
                    <a:pt x="1767211" y="3043133"/>
                    <a:pt x="1767211" y="2947654"/>
                  </a:cubicBezTo>
                  <a:lnTo>
                    <a:pt x="1767211" y="2704186"/>
                  </a:lnTo>
                  <a:cubicBezTo>
                    <a:pt x="1767192" y="2503189"/>
                    <a:pt x="1608620" y="2338550"/>
                    <a:pt x="1410005" y="2328748"/>
                  </a:cubicBezTo>
                  <a:close/>
                  <a:moveTo>
                    <a:pt x="419252" y="3682118"/>
                  </a:moveTo>
                  <a:cubicBezTo>
                    <a:pt x="419252" y="3553616"/>
                    <a:pt x="523799" y="3449069"/>
                    <a:pt x="652291" y="3449069"/>
                  </a:cubicBezTo>
                  <a:lnTo>
                    <a:pt x="757695" y="3449069"/>
                  </a:lnTo>
                  <a:cubicBezTo>
                    <a:pt x="886196" y="3449069"/>
                    <a:pt x="990743" y="3553616"/>
                    <a:pt x="990743" y="3682118"/>
                  </a:cubicBezTo>
                  <a:lnTo>
                    <a:pt x="990743" y="3925577"/>
                  </a:lnTo>
                  <a:cubicBezTo>
                    <a:pt x="990743" y="4027865"/>
                    <a:pt x="862727" y="4184618"/>
                    <a:pt x="704993" y="4184618"/>
                  </a:cubicBezTo>
                  <a:cubicBezTo>
                    <a:pt x="547259" y="4184618"/>
                    <a:pt x="419243" y="4027865"/>
                    <a:pt x="419243" y="3925577"/>
                  </a:cubicBezTo>
                  <a:lnTo>
                    <a:pt x="419243" y="3682118"/>
                  </a:lnTo>
                  <a:close/>
                  <a:moveTo>
                    <a:pt x="1267130" y="4733925"/>
                  </a:moveTo>
                  <a:lnTo>
                    <a:pt x="142875" y="4733925"/>
                  </a:lnTo>
                  <a:lnTo>
                    <a:pt x="142875" y="4663535"/>
                  </a:lnTo>
                  <a:cubicBezTo>
                    <a:pt x="148047" y="4491552"/>
                    <a:pt x="194739" y="4454405"/>
                    <a:pt x="391001" y="4370813"/>
                  </a:cubicBezTo>
                  <a:lnTo>
                    <a:pt x="559022" y="4299242"/>
                  </a:lnTo>
                  <a:cubicBezTo>
                    <a:pt x="604552" y="4317178"/>
                    <a:pt x="653691" y="4327484"/>
                    <a:pt x="705002" y="4327484"/>
                  </a:cubicBezTo>
                  <a:cubicBezTo>
                    <a:pt x="756314" y="4327484"/>
                    <a:pt x="805453" y="4317178"/>
                    <a:pt x="850983" y="4299242"/>
                  </a:cubicBezTo>
                  <a:lnTo>
                    <a:pt x="1019013" y="4370813"/>
                  </a:lnTo>
                  <a:cubicBezTo>
                    <a:pt x="1215276" y="4454405"/>
                    <a:pt x="1261958" y="4491543"/>
                    <a:pt x="1267130" y="4663535"/>
                  </a:cubicBezTo>
                  <a:close/>
                  <a:moveTo>
                    <a:pt x="1602143" y="4239378"/>
                  </a:moveTo>
                  <a:cubicBezTo>
                    <a:pt x="1480033" y="4291384"/>
                    <a:pt x="1393260" y="4336742"/>
                    <a:pt x="1338577" y="4409180"/>
                  </a:cubicBezTo>
                  <a:cubicBezTo>
                    <a:pt x="1283894" y="4336733"/>
                    <a:pt x="1197112" y="4291384"/>
                    <a:pt x="1075001" y="4239378"/>
                  </a:cubicBezTo>
                  <a:lnTo>
                    <a:pt x="996696" y="4206021"/>
                  </a:lnTo>
                  <a:cubicBezTo>
                    <a:pt x="1080983" y="4126906"/>
                    <a:pt x="1133637" y="4021065"/>
                    <a:pt x="1133637" y="3925577"/>
                  </a:cubicBezTo>
                  <a:lnTo>
                    <a:pt x="1133637" y="3682118"/>
                  </a:lnTo>
                  <a:cubicBezTo>
                    <a:pt x="1133637" y="3570189"/>
                    <a:pt x="1084402" y="3469586"/>
                    <a:pt x="1006526" y="3400663"/>
                  </a:cubicBezTo>
                  <a:cubicBezTo>
                    <a:pt x="1012365" y="3398130"/>
                    <a:pt x="1018280" y="3395577"/>
                    <a:pt x="1024576" y="3392891"/>
                  </a:cubicBezTo>
                  <a:lnTo>
                    <a:pt x="1192597" y="3321330"/>
                  </a:lnTo>
                  <a:cubicBezTo>
                    <a:pt x="1238126" y="3339265"/>
                    <a:pt x="1287266" y="3349581"/>
                    <a:pt x="1338586" y="3349581"/>
                  </a:cubicBezTo>
                  <a:cubicBezTo>
                    <a:pt x="1389907" y="3349581"/>
                    <a:pt x="1439037" y="3339274"/>
                    <a:pt x="1484576" y="3321330"/>
                  </a:cubicBezTo>
                  <a:lnTo>
                    <a:pt x="1652597" y="3392891"/>
                  </a:lnTo>
                  <a:cubicBezTo>
                    <a:pt x="1658884" y="3395567"/>
                    <a:pt x="1664799" y="3398130"/>
                    <a:pt x="1670637" y="3400663"/>
                  </a:cubicBezTo>
                  <a:cubicBezTo>
                    <a:pt x="1592742" y="3469586"/>
                    <a:pt x="1543507" y="3570189"/>
                    <a:pt x="1543507" y="3682118"/>
                  </a:cubicBezTo>
                  <a:lnTo>
                    <a:pt x="1543507" y="3925577"/>
                  </a:lnTo>
                  <a:cubicBezTo>
                    <a:pt x="1543507" y="4021065"/>
                    <a:pt x="1596161" y="4126906"/>
                    <a:pt x="1680448" y="4206021"/>
                  </a:cubicBezTo>
                  <a:close/>
                  <a:moveTo>
                    <a:pt x="1686382" y="3925577"/>
                  </a:moveTo>
                  <a:lnTo>
                    <a:pt x="1686382" y="3682118"/>
                  </a:lnTo>
                  <a:cubicBezTo>
                    <a:pt x="1686382" y="3553616"/>
                    <a:pt x="1790929" y="3449069"/>
                    <a:pt x="1919430" y="3449069"/>
                  </a:cubicBezTo>
                  <a:lnTo>
                    <a:pt x="2024834" y="3449069"/>
                  </a:lnTo>
                  <a:cubicBezTo>
                    <a:pt x="2153336" y="3449069"/>
                    <a:pt x="2257882" y="3553616"/>
                    <a:pt x="2257882" y="3682118"/>
                  </a:cubicBezTo>
                  <a:lnTo>
                    <a:pt x="2257882" y="3925577"/>
                  </a:lnTo>
                  <a:cubicBezTo>
                    <a:pt x="2257882" y="4027865"/>
                    <a:pt x="2129866" y="4184618"/>
                    <a:pt x="1972132" y="4184618"/>
                  </a:cubicBezTo>
                  <a:cubicBezTo>
                    <a:pt x="1814398" y="4184618"/>
                    <a:pt x="1686382" y="4027875"/>
                    <a:pt x="1686382" y="3925577"/>
                  </a:cubicBezTo>
                  <a:close/>
                  <a:moveTo>
                    <a:pt x="2342121" y="4239378"/>
                  </a:moveTo>
                  <a:lnTo>
                    <a:pt x="2263816" y="4206021"/>
                  </a:lnTo>
                  <a:cubicBezTo>
                    <a:pt x="2348103" y="4126906"/>
                    <a:pt x="2400757" y="4021065"/>
                    <a:pt x="2400757" y="3925577"/>
                  </a:cubicBezTo>
                  <a:lnTo>
                    <a:pt x="2400757" y="3682118"/>
                  </a:lnTo>
                  <a:cubicBezTo>
                    <a:pt x="2400757" y="3570189"/>
                    <a:pt x="2351523" y="3469586"/>
                    <a:pt x="2273646" y="3400663"/>
                  </a:cubicBezTo>
                  <a:cubicBezTo>
                    <a:pt x="2279485" y="3398130"/>
                    <a:pt x="2285400" y="3395577"/>
                    <a:pt x="2291696" y="3392891"/>
                  </a:cubicBezTo>
                  <a:lnTo>
                    <a:pt x="2459708" y="3321330"/>
                  </a:lnTo>
                  <a:cubicBezTo>
                    <a:pt x="2505237" y="3339265"/>
                    <a:pt x="2554376" y="3349581"/>
                    <a:pt x="2605688" y="3349581"/>
                  </a:cubicBezTo>
                  <a:cubicBezTo>
                    <a:pt x="2656999" y="3349581"/>
                    <a:pt x="2706138" y="3339274"/>
                    <a:pt x="2751668" y="3321330"/>
                  </a:cubicBezTo>
                  <a:lnTo>
                    <a:pt x="2919679" y="3392891"/>
                  </a:lnTo>
                  <a:cubicBezTo>
                    <a:pt x="2925975" y="3395567"/>
                    <a:pt x="2931881" y="3398130"/>
                    <a:pt x="2937729" y="3400663"/>
                  </a:cubicBezTo>
                  <a:cubicBezTo>
                    <a:pt x="2859853" y="3469586"/>
                    <a:pt x="2810618" y="3570189"/>
                    <a:pt x="2810618" y="3682118"/>
                  </a:cubicBezTo>
                  <a:lnTo>
                    <a:pt x="2810618" y="3925577"/>
                  </a:lnTo>
                  <a:cubicBezTo>
                    <a:pt x="2810618" y="4021065"/>
                    <a:pt x="2863282" y="4126906"/>
                    <a:pt x="2947559" y="4206021"/>
                  </a:cubicBezTo>
                  <a:lnTo>
                    <a:pt x="2869254" y="4239378"/>
                  </a:lnTo>
                  <a:cubicBezTo>
                    <a:pt x="2747143" y="4291384"/>
                    <a:pt x="2660361" y="4336742"/>
                    <a:pt x="2605678" y="4409180"/>
                  </a:cubicBezTo>
                  <a:cubicBezTo>
                    <a:pt x="2551014" y="4336733"/>
                    <a:pt x="2464232" y="4291384"/>
                    <a:pt x="2342121" y="4239378"/>
                  </a:cubicBezTo>
                  <a:close/>
                  <a:moveTo>
                    <a:pt x="3801390" y="4733925"/>
                  </a:moveTo>
                  <a:lnTo>
                    <a:pt x="2677135" y="4733925"/>
                  </a:lnTo>
                  <a:lnTo>
                    <a:pt x="2677135" y="4663535"/>
                  </a:lnTo>
                  <a:cubicBezTo>
                    <a:pt x="2682307" y="4491552"/>
                    <a:pt x="2728989" y="4454405"/>
                    <a:pt x="2925261" y="4370813"/>
                  </a:cubicBezTo>
                  <a:lnTo>
                    <a:pt x="3093292" y="4299242"/>
                  </a:lnTo>
                  <a:cubicBezTo>
                    <a:pt x="3138821" y="4317178"/>
                    <a:pt x="3187960" y="4327484"/>
                    <a:pt x="3239272" y="4327484"/>
                  </a:cubicBezTo>
                  <a:cubicBezTo>
                    <a:pt x="3290583" y="4327484"/>
                    <a:pt x="3339722" y="4317178"/>
                    <a:pt x="3385252" y="4299242"/>
                  </a:cubicBezTo>
                  <a:lnTo>
                    <a:pt x="3553282" y="4370813"/>
                  </a:lnTo>
                  <a:cubicBezTo>
                    <a:pt x="3749535" y="4454405"/>
                    <a:pt x="3796227" y="4491543"/>
                    <a:pt x="3801399" y="4663535"/>
                  </a:cubicBezTo>
                  <a:lnTo>
                    <a:pt x="3801399" y="4733925"/>
                  </a:lnTo>
                  <a:close/>
                </a:path>
              </a:pathLst>
            </a:custGeom>
            <a:grpFill/>
            <a:ln w="9525"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8B166318-B8E7-4202-AFF3-A1266CA4B534}"/>
                </a:ext>
              </a:extLst>
            </p:cNvPr>
            <p:cNvSpPr/>
            <p:nvPr/>
          </p:nvSpPr>
          <p:spPr>
            <a:xfrm>
              <a:off x="6024562" y="5724525"/>
              <a:ext cx="142875" cy="142875"/>
            </a:xfrm>
            <a:custGeom>
              <a:avLst/>
              <a:gdLst>
                <a:gd name="connsiteX0" fmla="*/ 0 w 142875"/>
                <a:gd name="connsiteY0" fmla="*/ 0 h 142875"/>
                <a:gd name="connsiteX1" fmla="*/ 142875 w 142875"/>
                <a:gd name="connsiteY1" fmla="*/ 0 h 142875"/>
                <a:gd name="connsiteX2" fmla="*/ 142875 w 142875"/>
                <a:gd name="connsiteY2" fmla="*/ 142875 h 142875"/>
                <a:gd name="connsiteX3" fmla="*/ 0 w 142875"/>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42875" h="142875">
                  <a:moveTo>
                    <a:pt x="0" y="0"/>
                  </a:moveTo>
                  <a:lnTo>
                    <a:pt x="142875" y="0"/>
                  </a:lnTo>
                  <a:lnTo>
                    <a:pt x="142875" y="142875"/>
                  </a:lnTo>
                  <a:lnTo>
                    <a:pt x="0" y="142875"/>
                  </a:lnTo>
                  <a:close/>
                </a:path>
              </a:pathLst>
            </a:custGeom>
            <a:grpFill/>
            <a:ln w="9525" cap="flat">
              <a:no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29BAE45F-04E2-43B5-B434-2849E5D9C18E}"/>
                </a:ext>
              </a:extLst>
            </p:cNvPr>
            <p:cNvSpPr/>
            <p:nvPr/>
          </p:nvSpPr>
          <p:spPr>
            <a:xfrm>
              <a:off x="6167437" y="3103083"/>
              <a:ext cx="142875" cy="142875"/>
            </a:xfrm>
            <a:custGeom>
              <a:avLst/>
              <a:gdLst>
                <a:gd name="connsiteX0" fmla="*/ 0 w 142875"/>
                <a:gd name="connsiteY0" fmla="*/ 0 h 142875"/>
                <a:gd name="connsiteX1" fmla="*/ 142875 w 142875"/>
                <a:gd name="connsiteY1" fmla="*/ 0 h 142875"/>
                <a:gd name="connsiteX2" fmla="*/ 142875 w 142875"/>
                <a:gd name="connsiteY2" fmla="*/ 142875 h 142875"/>
                <a:gd name="connsiteX3" fmla="*/ 0 w 142875"/>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42875" h="142875">
                  <a:moveTo>
                    <a:pt x="0" y="0"/>
                  </a:moveTo>
                  <a:lnTo>
                    <a:pt x="142875" y="0"/>
                  </a:lnTo>
                  <a:lnTo>
                    <a:pt x="142875" y="142875"/>
                  </a:lnTo>
                  <a:lnTo>
                    <a:pt x="0" y="142875"/>
                  </a:lnTo>
                  <a:close/>
                </a:path>
              </a:pathLst>
            </a:custGeom>
            <a:grpFill/>
            <a:ln w="9525" cap="flat">
              <a:no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E88D3A61-4530-4FD2-A3C4-49159CE70F0E}"/>
                </a:ext>
              </a:extLst>
            </p:cNvPr>
            <p:cNvSpPr/>
            <p:nvPr/>
          </p:nvSpPr>
          <p:spPr>
            <a:xfrm>
              <a:off x="5881687" y="3103083"/>
              <a:ext cx="142875" cy="142875"/>
            </a:xfrm>
            <a:custGeom>
              <a:avLst/>
              <a:gdLst>
                <a:gd name="connsiteX0" fmla="*/ 0 w 142875"/>
                <a:gd name="connsiteY0" fmla="*/ 0 h 142875"/>
                <a:gd name="connsiteX1" fmla="*/ 142875 w 142875"/>
                <a:gd name="connsiteY1" fmla="*/ 0 h 142875"/>
                <a:gd name="connsiteX2" fmla="*/ 142875 w 142875"/>
                <a:gd name="connsiteY2" fmla="*/ 142875 h 142875"/>
                <a:gd name="connsiteX3" fmla="*/ 0 w 142875"/>
                <a:gd name="connsiteY3" fmla="*/ 142875 h 142875"/>
              </a:gdLst>
              <a:ahLst/>
              <a:cxnLst>
                <a:cxn ang="0">
                  <a:pos x="connsiteX0" y="connsiteY0"/>
                </a:cxn>
                <a:cxn ang="0">
                  <a:pos x="connsiteX1" y="connsiteY1"/>
                </a:cxn>
                <a:cxn ang="0">
                  <a:pos x="connsiteX2" y="connsiteY2"/>
                </a:cxn>
                <a:cxn ang="0">
                  <a:pos x="connsiteX3" y="connsiteY3"/>
                </a:cxn>
              </a:cxnLst>
              <a:rect l="l" t="t" r="r" b="b"/>
              <a:pathLst>
                <a:path w="142875" h="142875">
                  <a:moveTo>
                    <a:pt x="0" y="0"/>
                  </a:moveTo>
                  <a:lnTo>
                    <a:pt x="142875" y="0"/>
                  </a:lnTo>
                  <a:lnTo>
                    <a:pt x="142875" y="142875"/>
                  </a:lnTo>
                  <a:lnTo>
                    <a:pt x="0" y="142875"/>
                  </a:lnTo>
                  <a:close/>
                </a:path>
              </a:pathLst>
            </a:custGeom>
            <a:grpFill/>
            <a:ln w="9525" cap="flat">
              <a:noFill/>
              <a:prstDash val="solid"/>
              <a:miter/>
            </a:ln>
          </p:spPr>
          <p:txBody>
            <a:bodyPr rtlCol="0" anchor="ctr"/>
            <a:lstStyle/>
            <a:p>
              <a:endParaRPr lang="pt-BR"/>
            </a:p>
          </p:txBody>
        </p:sp>
      </p:grpSp>
      <p:sp>
        <p:nvSpPr>
          <p:cNvPr id="16" name="Título 1">
            <a:extLst>
              <a:ext uri="{FF2B5EF4-FFF2-40B4-BE49-F238E27FC236}">
                <a16:creationId xmlns:a16="http://schemas.microsoft.com/office/drawing/2014/main" id="{39B82AD4-9E03-44D0-89D0-3AA7E3352D4D}"/>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políticos</a:t>
            </a:r>
          </a:p>
        </p:txBody>
      </p:sp>
      <p:pic>
        <p:nvPicPr>
          <p:cNvPr id="19" name="Imagem 18" descr="Uma imagem contendo Tabela&#10;&#10;Descrição gerada automaticamente">
            <a:extLst>
              <a:ext uri="{FF2B5EF4-FFF2-40B4-BE49-F238E27FC236}">
                <a16:creationId xmlns:a16="http://schemas.microsoft.com/office/drawing/2014/main" id="{C608643F-3C35-42EF-98B1-1CA5914D7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720" y="1219200"/>
            <a:ext cx="6252705" cy="5401273"/>
          </a:xfrm>
          <a:prstGeom prst="rect">
            <a:avLst/>
          </a:prstGeom>
        </p:spPr>
      </p:pic>
      <p:sp>
        <p:nvSpPr>
          <p:cNvPr id="20" name="Retângulo: Cantos Arredondados 19">
            <a:extLst>
              <a:ext uri="{FF2B5EF4-FFF2-40B4-BE49-F238E27FC236}">
                <a16:creationId xmlns:a16="http://schemas.microsoft.com/office/drawing/2014/main" id="{4E66E9D4-B486-4A4A-91BE-3C8E5CE52B76}"/>
              </a:ext>
            </a:extLst>
          </p:cNvPr>
          <p:cNvSpPr/>
          <p:nvPr/>
        </p:nvSpPr>
        <p:spPr>
          <a:xfrm>
            <a:off x="8228470" y="1300249"/>
            <a:ext cx="3302000" cy="2028083"/>
          </a:xfrm>
          <a:prstGeom prst="roundRect">
            <a:avLst>
              <a:gd name="adj" fmla="val 8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Dimensões de análise</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Orçamentária (custeio)</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Organizacional (logística e recursos)</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Oferta de cursos e vagas</a:t>
            </a:r>
            <a:endParaRPr lang="pt-BR" dirty="0">
              <a:solidFill>
                <a:schemeClr val="tx1"/>
              </a:solidFill>
              <a:latin typeface="Arial" panose="020B0604020202020204" pitchFamily="34" charset="0"/>
              <a:cs typeface="Arial" panose="020B0604020202020204" pitchFamily="34" charset="0"/>
            </a:endParaRPr>
          </a:p>
        </p:txBody>
      </p:sp>
      <p:sp>
        <p:nvSpPr>
          <p:cNvPr id="21" name="Retângulo: Cantos Arredondados 20">
            <a:extLst>
              <a:ext uri="{FF2B5EF4-FFF2-40B4-BE49-F238E27FC236}">
                <a16:creationId xmlns:a16="http://schemas.microsoft.com/office/drawing/2014/main" id="{58BD4578-6976-48F3-A4B4-DA08F4921D39}"/>
              </a:ext>
            </a:extLst>
          </p:cNvPr>
          <p:cNvSpPr/>
          <p:nvPr/>
        </p:nvSpPr>
        <p:spPr>
          <a:xfrm>
            <a:off x="8228470" y="3614539"/>
            <a:ext cx="3302000" cy="2832587"/>
          </a:xfrm>
          <a:prstGeom prst="roundRect">
            <a:avLst>
              <a:gd name="adj" fmla="val 8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Sobreposição de temas:</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24 emendas selecionadas</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7 possuem impacto nas 3 dimensões (12, 21, 30, 34, 39, 40 e 41)</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17 possuem impacto em 2 dimensões (Orçamento e Organizacional)</a:t>
            </a:r>
            <a:endParaRPr lang="pt-BR"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055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Padrão do plano de fundo&#10;&#10;Descrição gerada automaticamente">
            <a:extLst>
              <a:ext uri="{FF2B5EF4-FFF2-40B4-BE49-F238E27FC236}">
                <a16:creationId xmlns:a16="http://schemas.microsoft.com/office/drawing/2014/main" id="{3E6F4820-8407-46E8-824F-5D4CC8C1154B}"/>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6" name="Elipse 105">
            <a:extLst>
              <a:ext uri="{FF2B5EF4-FFF2-40B4-BE49-F238E27FC236}">
                <a16:creationId xmlns:a16="http://schemas.microsoft.com/office/drawing/2014/main" id="{C95C8972-2423-412F-A858-39E933F82C18}"/>
              </a:ext>
            </a:extLst>
          </p:cNvPr>
          <p:cNvSpPr/>
          <p:nvPr/>
        </p:nvSpPr>
        <p:spPr>
          <a:xfrm>
            <a:off x="3348683" y="2422614"/>
            <a:ext cx="1006386" cy="1006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7" name="Elipse 106">
            <a:extLst>
              <a:ext uri="{FF2B5EF4-FFF2-40B4-BE49-F238E27FC236}">
                <a16:creationId xmlns:a16="http://schemas.microsoft.com/office/drawing/2014/main" id="{FACCF5EC-F9CE-4709-BB80-116CF4E3929C}"/>
              </a:ext>
            </a:extLst>
          </p:cNvPr>
          <p:cNvSpPr/>
          <p:nvPr/>
        </p:nvSpPr>
        <p:spPr>
          <a:xfrm>
            <a:off x="6256085" y="2422614"/>
            <a:ext cx="1006386" cy="1006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8" name="Elipse 107">
            <a:extLst>
              <a:ext uri="{FF2B5EF4-FFF2-40B4-BE49-F238E27FC236}">
                <a16:creationId xmlns:a16="http://schemas.microsoft.com/office/drawing/2014/main" id="{5C562B79-88B0-41CB-8084-CD8EC253B760}"/>
              </a:ext>
            </a:extLst>
          </p:cNvPr>
          <p:cNvSpPr/>
          <p:nvPr/>
        </p:nvSpPr>
        <p:spPr>
          <a:xfrm>
            <a:off x="9447908" y="2422614"/>
            <a:ext cx="1006386" cy="1006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5" name="Elipse 104">
            <a:extLst>
              <a:ext uri="{FF2B5EF4-FFF2-40B4-BE49-F238E27FC236}">
                <a16:creationId xmlns:a16="http://schemas.microsoft.com/office/drawing/2014/main" id="{66B912BB-B1EA-4542-B49E-A121D58698DC}"/>
              </a:ext>
            </a:extLst>
          </p:cNvPr>
          <p:cNvSpPr/>
          <p:nvPr/>
        </p:nvSpPr>
        <p:spPr>
          <a:xfrm>
            <a:off x="762000" y="2422614"/>
            <a:ext cx="1006386" cy="1006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3" name="Retângulo: Cantos Arredondados 102">
            <a:extLst>
              <a:ext uri="{FF2B5EF4-FFF2-40B4-BE49-F238E27FC236}">
                <a16:creationId xmlns:a16="http://schemas.microsoft.com/office/drawing/2014/main" id="{1113D7F1-11E3-484F-958C-8422420680DB}"/>
              </a:ext>
            </a:extLst>
          </p:cNvPr>
          <p:cNvSpPr/>
          <p:nvPr/>
        </p:nvSpPr>
        <p:spPr>
          <a:xfrm>
            <a:off x="4610102" y="1170387"/>
            <a:ext cx="2971796" cy="808340"/>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Retângulo 8">
            <a:extLst>
              <a:ext uri="{FF2B5EF4-FFF2-40B4-BE49-F238E27FC236}">
                <a16:creationId xmlns:a16="http://schemas.microsoft.com/office/drawing/2014/main" id="{E5441E7D-BFD2-473B-9E27-E250EF72BA6F}"/>
              </a:ext>
            </a:extLst>
          </p:cNvPr>
          <p:cNvSpPr/>
          <p:nvPr/>
        </p:nvSpPr>
        <p:spPr>
          <a:xfrm>
            <a:off x="1" y="5994427"/>
            <a:ext cx="12192000" cy="863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Título 1">
            <a:extLst>
              <a:ext uri="{FF2B5EF4-FFF2-40B4-BE49-F238E27FC236}">
                <a16:creationId xmlns:a16="http://schemas.microsoft.com/office/drawing/2014/main" id="{2CC7E808-6671-439F-8ED0-068955B4F26C}"/>
              </a:ext>
            </a:extLst>
          </p:cNvPr>
          <p:cNvSpPr txBox="1">
            <a:spLocks/>
          </p:cNvSpPr>
          <p:nvPr/>
        </p:nvSpPr>
        <p:spPr>
          <a:xfrm>
            <a:off x="2768601" y="0"/>
            <a:ext cx="6654800" cy="1066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gn="ctr">
              <a:tabLst>
                <a:tab pos="2247900" algn="l"/>
              </a:tabLst>
            </a:pPr>
            <a:r>
              <a:rPr lang="pt-BR" sz="1800">
                <a:latin typeface="Arial" panose="020B0604020202020204" pitchFamily="34" charset="0"/>
                <a:ea typeface="Calibri" panose="020F0502020204030204" pitchFamily="34" charset="0"/>
                <a:cs typeface="Arial" panose="020B0604020202020204" pitchFamily="34" charset="0"/>
              </a:rPr>
              <a:t>|  Estudo de Viabilidade de uma Universidade Distrital  |</a:t>
            </a:r>
            <a:endParaRPr lang="pt-BR" sz="2400" dirty="0">
              <a:latin typeface="Arial" panose="020B0604020202020204" pitchFamily="34" charset="0"/>
              <a:cs typeface="Arial" panose="020B0604020202020204" pitchFamily="34" charset="0"/>
            </a:endParaRPr>
          </a:p>
        </p:txBody>
      </p:sp>
      <p:sp>
        <p:nvSpPr>
          <p:cNvPr id="15" name="CaixaDeTexto 14">
            <a:extLst>
              <a:ext uri="{FF2B5EF4-FFF2-40B4-BE49-F238E27FC236}">
                <a16:creationId xmlns:a16="http://schemas.microsoft.com/office/drawing/2014/main" id="{851F3C5C-FBF4-42B6-A604-02BEBEE1DF6F}"/>
              </a:ext>
            </a:extLst>
          </p:cNvPr>
          <p:cNvSpPr txBox="1"/>
          <p:nvPr/>
        </p:nvSpPr>
        <p:spPr>
          <a:xfrm>
            <a:off x="3924307" y="1298204"/>
            <a:ext cx="4343386" cy="523220"/>
          </a:xfrm>
          <a:prstGeom prst="rect">
            <a:avLst/>
          </a:prstGeom>
          <a:noFill/>
        </p:spPr>
        <p:txBody>
          <a:bodyPr wrap="square" rtlCol="0">
            <a:spAutoFit/>
          </a:bodyPr>
          <a:lstStyle/>
          <a:p>
            <a:pPr algn="ctr"/>
            <a:r>
              <a:rPr lang="pt-BR" sz="2800" b="1" dirty="0">
                <a:latin typeface="Arial" panose="020B0604020202020204" pitchFamily="34" charset="0"/>
                <a:cs typeface="Arial" panose="020B0604020202020204" pitchFamily="34" charset="0"/>
              </a:rPr>
              <a:t>4 </a:t>
            </a:r>
            <a:r>
              <a:rPr lang="pt-BR" sz="2800" b="1" dirty="0" err="1">
                <a:latin typeface="Arial" panose="020B0604020202020204" pitchFamily="34" charset="0"/>
                <a:cs typeface="Arial" panose="020B0604020202020204" pitchFamily="34" charset="0"/>
              </a:rPr>
              <a:t>Macroações</a:t>
            </a:r>
            <a:endParaRPr lang="pt-BR" sz="2800" b="1" i="1" dirty="0">
              <a:latin typeface="Arial" panose="020B0604020202020204" pitchFamily="34" charset="0"/>
              <a:cs typeface="Arial" panose="020B0604020202020204" pitchFamily="34" charset="0"/>
            </a:endParaRPr>
          </a:p>
        </p:txBody>
      </p:sp>
      <p:grpSp>
        <p:nvGrpSpPr>
          <p:cNvPr id="34" name="Agrupar 33">
            <a:extLst>
              <a:ext uri="{FF2B5EF4-FFF2-40B4-BE49-F238E27FC236}">
                <a16:creationId xmlns:a16="http://schemas.microsoft.com/office/drawing/2014/main" id="{985CD627-A7A1-496F-9FF0-8307F0035D88}"/>
              </a:ext>
            </a:extLst>
          </p:cNvPr>
          <p:cNvGrpSpPr/>
          <p:nvPr/>
        </p:nvGrpSpPr>
        <p:grpSpPr>
          <a:xfrm>
            <a:off x="9655328" y="3475662"/>
            <a:ext cx="1724982" cy="3145405"/>
            <a:chOff x="9655328" y="2318396"/>
            <a:chExt cx="1724982" cy="3145405"/>
          </a:xfrm>
        </p:grpSpPr>
        <p:sp>
          <p:nvSpPr>
            <p:cNvPr id="20" name="Retângulo 19">
              <a:extLst>
                <a:ext uri="{FF2B5EF4-FFF2-40B4-BE49-F238E27FC236}">
                  <a16:creationId xmlns:a16="http://schemas.microsoft.com/office/drawing/2014/main" id="{AC81F372-9260-4EBC-85D7-DBFAD86200F4}"/>
                </a:ext>
              </a:extLst>
            </p:cNvPr>
            <p:cNvSpPr/>
            <p:nvPr/>
          </p:nvSpPr>
          <p:spPr>
            <a:xfrm>
              <a:off x="9756928" y="2318396"/>
              <a:ext cx="1623382" cy="3145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pt-BR" sz="1400" b="1" dirty="0">
                  <a:solidFill>
                    <a:schemeClr val="tx1"/>
                  </a:solidFill>
                  <a:latin typeface="Arial" panose="020B0604020202020204" pitchFamily="34" charset="0"/>
                  <a:cs typeface="Arial" panose="020B0604020202020204" pitchFamily="34" charset="0"/>
                </a:rPr>
                <a:t>Pesquisa de </a:t>
              </a:r>
              <a:r>
                <a:rPr lang="pt-BR" sz="1400" dirty="0">
                  <a:solidFill>
                    <a:schemeClr val="tx1"/>
                  </a:solidFill>
                  <a:latin typeface="Arial" panose="020B0604020202020204" pitchFamily="34" charset="0"/>
                  <a:cs typeface="Arial" panose="020B0604020202020204" pitchFamily="34" charset="0"/>
                </a:rPr>
                <a:t>metodologias e/ou tecnologias inovadoras de ensino superior</a:t>
              </a:r>
              <a:r>
                <a:rPr lang="pt-BR" sz="1600" dirty="0">
                  <a:solidFill>
                    <a:schemeClr val="tx1"/>
                  </a:solidFill>
                  <a:latin typeface="Arial" panose="020B0604020202020204" pitchFamily="34" charset="0"/>
                  <a:cs typeface="Arial" panose="020B0604020202020204" pitchFamily="34" charset="0"/>
                </a:rPr>
                <a:t>.</a:t>
              </a:r>
            </a:p>
          </p:txBody>
        </p:sp>
        <p:cxnSp>
          <p:nvCxnSpPr>
            <p:cNvPr id="26" name="Conector reto 25">
              <a:extLst>
                <a:ext uri="{FF2B5EF4-FFF2-40B4-BE49-F238E27FC236}">
                  <a16:creationId xmlns:a16="http://schemas.microsoft.com/office/drawing/2014/main" id="{B6915DA1-F3D0-4068-8278-02F02BB906BC}"/>
                </a:ext>
              </a:extLst>
            </p:cNvPr>
            <p:cNvCxnSpPr>
              <a:cxnSpLocks/>
            </p:cNvCxnSpPr>
            <p:nvPr/>
          </p:nvCxnSpPr>
          <p:spPr>
            <a:xfrm>
              <a:off x="9655328" y="2318396"/>
              <a:ext cx="0" cy="27950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Agrupar 34">
            <a:extLst>
              <a:ext uri="{FF2B5EF4-FFF2-40B4-BE49-F238E27FC236}">
                <a16:creationId xmlns:a16="http://schemas.microsoft.com/office/drawing/2014/main" id="{CAB137C0-BECD-433B-AF0F-720D1FBCC97B}"/>
              </a:ext>
            </a:extLst>
          </p:cNvPr>
          <p:cNvGrpSpPr/>
          <p:nvPr/>
        </p:nvGrpSpPr>
        <p:grpSpPr>
          <a:xfrm>
            <a:off x="6504939" y="3475662"/>
            <a:ext cx="2214223" cy="3145405"/>
            <a:chOff x="6504939" y="2318396"/>
            <a:chExt cx="2214223" cy="3145405"/>
          </a:xfrm>
        </p:grpSpPr>
        <p:sp>
          <p:nvSpPr>
            <p:cNvPr id="19" name="Retângulo 18">
              <a:extLst>
                <a:ext uri="{FF2B5EF4-FFF2-40B4-BE49-F238E27FC236}">
                  <a16:creationId xmlns:a16="http://schemas.microsoft.com/office/drawing/2014/main" id="{0E3E8180-60BC-4395-A60B-6D496E29B74F}"/>
                </a:ext>
              </a:extLst>
            </p:cNvPr>
            <p:cNvSpPr/>
            <p:nvPr/>
          </p:nvSpPr>
          <p:spPr>
            <a:xfrm>
              <a:off x="6615911" y="2318396"/>
              <a:ext cx="2103251" cy="3145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pt-BR" sz="1600" b="1" dirty="0">
                  <a:solidFill>
                    <a:schemeClr val="tx1"/>
                  </a:solidFill>
                  <a:latin typeface="Arial" panose="020B0604020202020204" pitchFamily="34" charset="0"/>
                  <a:cs typeface="Arial" panose="020B0604020202020204" pitchFamily="34" charset="0"/>
                </a:rPr>
                <a:t>Pesquisa de </a:t>
              </a:r>
              <a:r>
                <a:rPr lang="pt-BR" sz="1400" dirty="0">
                  <a:solidFill>
                    <a:schemeClr val="tx1"/>
                  </a:solidFill>
                  <a:latin typeface="Arial" panose="020B0604020202020204" pitchFamily="34" charset="0"/>
                  <a:cs typeface="Arial" panose="020B0604020202020204" pitchFamily="34" charset="0"/>
                </a:rPr>
                <a:t>modelos inovadores de gestão universitária: proposta de modelagem para estruturação de uma </a:t>
              </a:r>
              <a:r>
                <a:rPr lang="pt-BR" sz="1600" dirty="0">
                  <a:solidFill>
                    <a:schemeClr val="tx1"/>
                  </a:solidFill>
                  <a:latin typeface="Arial" panose="020B0604020202020204" pitchFamily="34" charset="0"/>
                  <a:cs typeface="Arial" panose="020B0604020202020204" pitchFamily="34" charset="0"/>
                </a:rPr>
                <a:t>universidade distrital;</a:t>
              </a:r>
              <a:endParaRPr lang="pt-BR" sz="1200" dirty="0">
                <a:solidFill>
                  <a:schemeClr val="tx1"/>
                </a:solidFill>
                <a:latin typeface="Arial" panose="020B0604020202020204" pitchFamily="34" charset="0"/>
                <a:cs typeface="Arial" panose="020B0604020202020204" pitchFamily="34" charset="0"/>
              </a:endParaRPr>
            </a:p>
          </p:txBody>
        </p:sp>
        <p:cxnSp>
          <p:nvCxnSpPr>
            <p:cNvPr id="29" name="Conector reto 28">
              <a:extLst>
                <a:ext uri="{FF2B5EF4-FFF2-40B4-BE49-F238E27FC236}">
                  <a16:creationId xmlns:a16="http://schemas.microsoft.com/office/drawing/2014/main" id="{4086BEC8-019A-47AB-80E4-E63EB0B26AA7}"/>
                </a:ext>
              </a:extLst>
            </p:cNvPr>
            <p:cNvCxnSpPr>
              <a:cxnSpLocks/>
            </p:cNvCxnSpPr>
            <p:nvPr/>
          </p:nvCxnSpPr>
          <p:spPr>
            <a:xfrm>
              <a:off x="6504939" y="2318396"/>
              <a:ext cx="0" cy="30283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Agrupar 35">
            <a:extLst>
              <a:ext uri="{FF2B5EF4-FFF2-40B4-BE49-F238E27FC236}">
                <a16:creationId xmlns:a16="http://schemas.microsoft.com/office/drawing/2014/main" id="{B8B8FCB3-2337-4117-A886-04959FC6C3C3}"/>
              </a:ext>
            </a:extLst>
          </p:cNvPr>
          <p:cNvGrpSpPr/>
          <p:nvPr/>
        </p:nvGrpSpPr>
        <p:grpSpPr>
          <a:xfrm>
            <a:off x="3553134" y="3475662"/>
            <a:ext cx="2193584" cy="3145405"/>
            <a:chOff x="3553134" y="2318396"/>
            <a:chExt cx="2193584" cy="3145405"/>
          </a:xfrm>
        </p:grpSpPr>
        <p:sp>
          <p:nvSpPr>
            <p:cNvPr id="17" name="Retângulo 16">
              <a:extLst>
                <a:ext uri="{FF2B5EF4-FFF2-40B4-BE49-F238E27FC236}">
                  <a16:creationId xmlns:a16="http://schemas.microsoft.com/office/drawing/2014/main" id="{D225D581-9A3F-4DE9-B25B-3B957B5174DA}"/>
                </a:ext>
              </a:extLst>
            </p:cNvPr>
            <p:cNvSpPr/>
            <p:nvPr/>
          </p:nvSpPr>
          <p:spPr>
            <a:xfrm>
              <a:off x="3643467" y="2318396"/>
              <a:ext cx="2103251" cy="3145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pt-BR" sz="1600" b="1" dirty="0">
                  <a:solidFill>
                    <a:schemeClr val="tx1"/>
                  </a:solidFill>
                  <a:latin typeface="Arial" panose="020B0604020202020204" pitchFamily="34" charset="0"/>
                  <a:cs typeface="Arial" panose="020B0604020202020204" pitchFamily="34" charset="0"/>
                </a:rPr>
                <a:t>Pesquisa de </a:t>
              </a:r>
              <a:r>
                <a:rPr lang="pt-BR" sz="1400" dirty="0">
                  <a:solidFill>
                    <a:schemeClr val="tx1"/>
                  </a:solidFill>
                  <a:latin typeface="Arial" panose="020B0604020202020204" pitchFamily="34" charset="0"/>
                  <a:cs typeface="Arial" panose="020B0604020202020204" pitchFamily="34" charset="0"/>
                </a:rPr>
                <a:t>modelos inovadores de gestão universitária: realização de benchmarking nacional e</a:t>
              </a:r>
              <a:r>
                <a:rPr lang="pt-BR" sz="1600" dirty="0">
                  <a:solidFill>
                    <a:schemeClr val="tx1"/>
                  </a:solidFill>
                  <a:latin typeface="Arial" panose="020B0604020202020204" pitchFamily="34" charset="0"/>
                  <a:cs typeface="Arial" panose="020B0604020202020204" pitchFamily="34" charset="0"/>
                </a:rPr>
                <a:t> internacional; </a:t>
              </a:r>
              <a:endParaRPr lang="pt-BR" sz="1200" dirty="0">
                <a:solidFill>
                  <a:schemeClr val="tx1"/>
                </a:solidFill>
                <a:latin typeface="Arial" panose="020B0604020202020204" pitchFamily="34" charset="0"/>
                <a:cs typeface="Arial" panose="020B0604020202020204" pitchFamily="34" charset="0"/>
              </a:endParaRPr>
            </a:p>
          </p:txBody>
        </p:sp>
        <p:cxnSp>
          <p:nvCxnSpPr>
            <p:cNvPr id="31" name="Conector reto 30">
              <a:extLst>
                <a:ext uri="{FF2B5EF4-FFF2-40B4-BE49-F238E27FC236}">
                  <a16:creationId xmlns:a16="http://schemas.microsoft.com/office/drawing/2014/main" id="{89C0CF68-2F5E-4EB7-A8DF-F8BB5A891E32}"/>
                </a:ext>
              </a:extLst>
            </p:cNvPr>
            <p:cNvCxnSpPr>
              <a:cxnSpLocks/>
            </p:cNvCxnSpPr>
            <p:nvPr/>
          </p:nvCxnSpPr>
          <p:spPr>
            <a:xfrm>
              <a:off x="3553134" y="2318396"/>
              <a:ext cx="0" cy="30283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Agrupar 36">
            <a:extLst>
              <a:ext uri="{FF2B5EF4-FFF2-40B4-BE49-F238E27FC236}">
                <a16:creationId xmlns:a16="http://schemas.microsoft.com/office/drawing/2014/main" id="{F69BE9DE-D229-4A0E-BB07-CFA1C60316D5}"/>
              </a:ext>
            </a:extLst>
          </p:cNvPr>
          <p:cNvGrpSpPr/>
          <p:nvPr/>
        </p:nvGrpSpPr>
        <p:grpSpPr>
          <a:xfrm>
            <a:off x="1050170" y="3475662"/>
            <a:ext cx="1748090" cy="3145405"/>
            <a:chOff x="1050170" y="2318396"/>
            <a:chExt cx="1748090" cy="3145405"/>
          </a:xfrm>
        </p:grpSpPr>
        <p:sp>
          <p:nvSpPr>
            <p:cNvPr id="14" name="Retângulo 13">
              <a:extLst>
                <a:ext uri="{FF2B5EF4-FFF2-40B4-BE49-F238E27FC236}">
                  <a16:creationId xmlns:a16="http://schemas.microsoft.com/office/drawing/2014/main" id="{6AF92BEE-5E1D-4858-B700-42F26CBB8680}"/>
                </a:ext>
              </a:extLst>
            </p:cNvPr>
            <p:cNvSpPr/>
            <p:nvPr/>
          </p:nvSpPr>
          <p:spPr>
            <a:xfrm>
              <a:off x="1161142" y="2318396"/>
              <a:ext cx="1637118" cy="3145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pt-BR" sz="1600" b="1" dirty="0">
                  <a:solidFill>
                    <a:schemeClr val="tx1"/>
                  </a:solidFill>
                  <a:latin typeface="Arial" panose="020B0604020202020204" pitchFamily="34" charset="0"/>
                  <a:cs typeface="Arial" panose="020B0604020202020204" pitchFamily="34" charset="0"/>
                </a:rPr>
                <a:t>Estudos de </a:t>
              </a:r>
              <a:r>
                <a:rPr lang="pt-BR" sz="1400" dirty="0">
                  <a:solidFill>
                    <a:schemeClr val="tx1"/>
                  </a:solidFill>
                  <a:latin typeface="Arial" panose="020B0604020202020204" pitchFamily="34" charset="0"/>
                  <a:cs typeface="Arial" panose="020B0604020202020204" pitchFamily="34" charset="0"/>
                </a:rPr>
                <a:t>viabilidade de uma universidade distrital;</a:t>
              </a:r>
              <a:endParaRPr lang="pt-BR" sz="1200" dirty="0">
                <a:solidFill>
                  <a:schemeClr val="tx1"/>
                </a:solidFill>
                <a:latin typeface="Arial" panose="020B0604020202020204" pitchFamily="34" charset="0"/>
                <a:cs typeface="Arial" panose="020B0604020202020204" pitchFamily="34" charset="0"/>
              </a:endParaRPr>
            </a:p>
          </p:txBody>
        </p:sp>
        <p:cxnSp>
          <p:nvCxnSpPr>
            <p:cNvPr id="32" name="Conector reto 31">
              <a:extLst>
                <a:ext uri="{FF2B5EF4-FFF2-40B4-BE49-F238E27FC236}">
                  <a16:creationId xmlns:a16="http://schemas.microsoft.com/office/drawing/2014/main" id="{4FF8287E-EEFA-4797-B945-D4505AC22B70}"/>
                </a:ext>
              </a:extLst>
            </p:cNvPr>
            <p:cNvCxnSpPr>
              <a:cxnSpLocks/>
            </p:cNvCxnSpPr>
            <p:nvPr/>
          </p:nvCxnSpPr>
          <p:spPr>
            <a:xfrm>
              <a:off x="1050170" y="2318396"/>
              <a:ext cx="0" cy="28617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Gráfico 37">
            <a:extLst>
              <a:ext uri="{FF2B5EF4-FFF2-40B4-BE49-F238E27FC236}">
                <a16:creationId xmlns:a16="http://schemas.microsoft.com/office/drawing/2014/main" id="{0A5999C0-D786-4297-9D28-007D48EB27B6}"/>
              </a:ext>
            </a:extLst>
          </p:cNvPr>
          <p:cNvSpPr/>
          <p:nvPr/>
        </p:nvSpPr>
        <p:spPr>
          <a:xfrm>
            <a:off x="6499922" y="2610683"/>
            <a:ext cx="518712" cy="655386"/>
          </a:xfrm>
          <a:custGeom>
            <a:avLst/>
            <a:gdLst>
              <a:gd name="connsiteX0" fmla="*/ 1668850 w 1929898"/>
              <a:gd name="connsiteY0" fmla="*/ 1593060 h 2438403"/>
              <a:gd name="connsiteX1" fmla="*/ 1525784 w 1929898"/>
              <a:gd name="connsiteY1" fmla="*/ 1551042 h 2438403"/>
              <a:gd name="connsiteX2" fmla="*/ 1214387 w 1929898"/>
              <a:gd name="connsiteY2" fmla="*/ 1347664 h 2438403"/>
              <a:gd name="connsiteX3" fmla="*/ 1214387 w 1929898"/>
              <a:gd name="connsiteY3" fmla="*/ 1301087 h 2438403"/>
              <a:gd name="connsiteX4" fmla="*/ 1377957 w 1929898"/>
              <a:gd name="connsiteY4" fmla="*/ 1010029 h 2438403"/>
              <a:gd name="connsiteX5" fmla="*/ 1457776 w 1929898"/>
              <a:gd name="connsiteY5" fmla="*/ 916239 h 2438403"/>
              <a:gd name="connsiteX6" fmla="*/ 1457776 w 1929898"/>
              <a:gd name="connsiteY6" fmla="*/ 788096 h 2438403"/>
              <a:gd name="connsiteX7" fmla="*/ 1457712 w 1929898"/>
              <a:gd name="connsiteY7" fmla="*/ 786610 h 2438403"/>
              <a:gd name="connsiteX8" fmla="*/ 1457712 w 1929898"/>
              <a:gd name="connsiteY8" fmla="*/ 624311 h 2438403"/>
              <a:gd name="connsiteX9" fmla="*/ 1487176 w 1929898"/>
              <a:gd name="connsiteY9" fmla="*/ 566843 h 2438403"/>
              <a:gd name="connsiteX10" fmla="*/ 1487176 w 1929898"/>
              <a:gd name="connsiteY10" fmla="*/ 418285 h 2438403"/>
              <a:gd name="connsiteX11" fmla="*/ 1701997 w 1929898"/>
              <a:gd name="connsiteY11" fmla="*/ 381696 h 2438403"/>
              <a:gd name="connsiteX12" fmla="*/ 1765243 w 1929898"/>
              <a:gd name="connsiteY12" fmla="*/ 311897 h 2438403"/>
              <a:gd name="connsiteX13" fmla="*/ 1712347 w 1929898"/>
              <a:gd name="connsiteY13" fmla="*/ 234014 h 2438403"/>
              <a:gd name="connsiteX14" fmla="*/ 987971 w 1929898"/>
              <a:gd name="connsiteY14" fmla="*/ 3598 h 2438403"/>
              <a:gd name="connsiteX15" fmla="*/ 941788 w 1929898"/>
              <a:gd name="connsiteY15" fmla="*/ 3598 h 2438403"/>
              <a:gd name="connsiteX16" fmla="*/ 217411 w 1929898"/>
              <a:gd name="connsiteY16" fmla="*/ 234014 h 2438403"/>
              <a:gd name="connsiteX17" fmla="*/ 164503 w 1929898"/>
              <a:gd name="connsiteY17" fmla="*/ 311897 h 2438403"/>
              <a:gd name="connsiteX18" fmla="*/ 193701 w 1929898"/>
              <a:gd name="connsiteY18" fmla="*/ 366990 h 2438403"/>
              <a:gd name="connsiteX19" fmla="*/ 193701 w 1929898"/>
              <a:gd name="connsiteY19" fmla="*/ 561236 h 2438403"/>
              <a:gd name="connsiteX20" fmla="*/ 191916 w 1929898"/>
              <a:gd name="connsiteY20" fmla="*/ 561236 h 2438403"/>
              <a:gd name="connsiteX21" fmla="*/ 117945 w 1929898"/>
              <a:gd name="connsiteY21" fmla="*/ 635201 h 2438403"/>
              <a:gd name="connsiteX22" fmla="*/ 117945 w 1929898"/>
              <a:gd name="connsiteY22" fmla="*/ 731645 h 2438403"/>
              <a:gd name="connsiteX23" fmla="*/ 70199 w 1929898"/>
              <a:gd name="connsiteY23" fmla="*/ 1011908 h 2438403"/>
              <a:gd name="connsiteX24" fmla="*/ 148558 w 1929898"/>
              <a:gd name="connsiteY24" fmla="*/ 1104758 h 2438403"/>
              <a:gd name="connsiteX25" fmla="*/ 310255 w 1929898"/>
              <a:gd name="connsiteY25" fmla="*/ 1104758 h 2438403"/>
              <a:gd name="connsiteX26" fmla="*/ 388614 w 1929898"/>
              <a:gd name="connsiteY26" fmla="*/ 1011908 h 2438403"/>
              <a:gd name="connsiteX27" fmla="*/ 340868 w 1929898"/>
              <a:gd name="connsiteY27" fmla="*/ 731645 h 2438403"/>
              <a:gd name="connsiteX28" fmla="*/ 340868 w 1929898"/>
              <a:gd name="connsiteY28" fmla="*/ 635201 h 2438403"/>
              <a:gd name="connsiteX29" fmla="*/ 266897 w 1929898"/>
              <a:gd name="connsiteY29" fmla="*/ 561236 h 2438403"/>
              <a:gd name="connsiteX30" fmla="*/ 265138 w 1929898"/>
              <a:gd name="connsiteY30" fmla="*/ 561236 h 2438403"/>
              <a:gd name="connsiteX31" fmla="*/ 265138 w 1929898"/>
              <a:gd name="connsiteY31" fmla="*/ 388046 h 2438403"/>
              <a:gd name="connsiteX32" fmla="*/ 442741 w 1929898"/>
              <a:gd name="connsiteY32" fmla="*/ 418310 h 2438403"/>
              <a:gd name="connsiteX33" fmla="*/ 442741 w 1929898"/>
              <a:gd name="connsiteY33" fmla="*/ 566843 h 2438403"/>
              <a:gd name="connsiteX34" fmla="*/ 472034 w 1929898"/>
              <a:gd name="connsiteY34" fmla="*/ 624190 h 2438403"/>
              <a:gd name="connsiteX35" fmla="*/ 472110 w 1929898"/>
              <a:gd name="connsiteY35" fmla="*/ 788096 h 2438403"/>
              <a:gd name="connsiteX36" fmla="*/ 472110 w 1929898"/>
              <a:gd name="connsiteY36" fmla="*/ 916239 h 2438403"/>
              <a:gd name="connsiteX37" fmla="*/ 551955 w 1929898"/>
              <a:gd name="connsiteY37" fmla="*/ 1010029 h 2438403"/>
              <a:gd name="connsiteX38" fmla="*/ 715340 w 1929898"/>
              <a:gd name="connsiteY38" fmla="*/ 1300960 h 2438403"/>
              <a:gd name="connsiteX39" fmla="*/ 715340 w 1929898"/>
              <a:gd name="connsiteY39" fmla="*/ 1347792 h 2438403"/>
              <a:gd name="connsiteX40" fmla="*/ 404070 w 1929898"/>
              <a:gd name="connsiteY40" fmla="*/ 1551119 h 2438403"/>
              <a:gd name="connsiteX41" fmla="*/ 261067 w 1929898"/>
              <a:gd name="connsiteY41" fmla="*/ 1593086 h 2438403"/>
              <a:gd name="connsiteX42" fmla="*/ 26 w 1929898"/>
              <a:gd name="connsiteY42" fmla="*/ 1941764 h 2438403"/>
              <a:gd name="connsiteX43" fmla="*/ 26 w 1929898"/>
              <a:gd name="connsiteY43" fmla="*/ 2048228 h 2438403"/>
              <a:gd name="connsiteX44" fmla="*/ 35744 w 1929898"/>
              <a:gd name="connsiteY44" fmla="*/ 2083947 h 2438403"/>
              <a:gd name="connsiteX45" fmla="*/ 71463 w 1929898"/>
              <a:gd name="connsiteY45" fmla="*/ 2048228 h 2438403"/>
              <a:gd name="connsiteX46" fmla="*/ 71463 w 1929898"/>
              <a:gd name="connsiteY46" fmla="*/ 1941764 h 2438403"/>
              <a:gd name="connsiteX47" fmla="*/ 281184 w 1929898"/>
              <a:gd name="connsiteY47" fmla="*/ 1661621 h 2438403"/>
              <a:gd name="connsiteX48" fmla="*/ 414439 w 1929898"/>
              <a:gd name="connsiteY48" fmla="*/ 1622505 h 2438403"/>
              <a:gd name="connsiteX49" fmla="*/ 946722 w 1929898"/>
              <a:gd name="connsiteY49" fmla="*/ 1938811 h 2438403"/>
              <a:gd name="connsiteX50" fmla="*/ 983209 w 1929898"/>
              <a:gd name="connsiteY50" fmla="*/ 1938811 h 2438403"/>
              <a:gd name="connsiteX51" fmla="*/ 1515497 w 1929898"/>
              <a:gd name="connsiteY51" fmla="*/ 1622505 h 2438403"/>
              <a:gd name="connsiteX52" fmla="*/ 1648721 w 1929898"/>
              <a:gd name="connsiteY52" fmla="*/ 1661596 h 2438403"/>
              <a:gd name="connsiteX53" fmla="*/ 1858461 w 1929898"/>
              <a:gd name="connsiteY53" fmla="*/ 1941739 h 2438403"/>
              <a:gd name="connsiteX54" fmla="*/ 1858461 w 1929898"/>
              <a:gd name="connsiteY54" fmla="*/ 2286721 h 2438403"/>
              <a:gd name="connsiteX55" fmla="*/ 1778197 w 1929898"/>
              <a:gd name="connsiteY55" fmla="*/ 2366967 h 2438403"/>
              <a:gd name="connsiteX56" fmla="*/ 1620781 w 1929898"/>
              <a:gd name="connsiteY56" fmla="*/ 2366967 h 2438403"/>
              <a:gd name="connsiteX57" fmla="*/ 1620781 w 1929898"/>
              <a:gd name="connsiteY57" fmla="*/ 2213005 h 2438403"/>
              <a:gd name="connsiteX58" fmla="*/ 1585094 w 1929898"/>
              <a:gd name="connsiteY58" fmla="*/ 2177286 h 2438403"/>
              <a:gd name="connsiteX59" fmla="*/ 1549343 w 1929898"/>
              <a:gd name="connsiteY59" fmla="*/ 2213005 h 2438403"/>
              <a:gd name="connsiteX60" fmla="*/ 1549343 w 1929898"/>
              <a:gd name="connsiteY60" fmla="*/ 2366967 h 2438403"/>
              <a:gd name="connsiteX61" fmla="*/ 380403 w 1929898"/>
              <a:gd name="connsiteY61" fmla="*/ 2366967 h 2438403"/>
              <a:gd name="connsiteX62" fmla="*/ 380403 w 1929898"/>
              <a:gd name="connsiteY62" fmla="*/ 2213005 h 2438403"/>
              <a:gd name="connsiteX63" fmla="*/ 344684 w 1929898"/>
              <a:gd name="connsiteY63" fmla="*/ 2177286 h 2438403"/>
              <a:gd name="connsiteX64" fmla="*/ 308966 w 1929898"/>
              <a:gd name="connsiteY64" fmla="*/ 2213005 h 2438403"/>
              <a:gd name="connsiteX65" fmla="*/ 308966 w 1929898"/>
              <a:gd name="connsiteY65" fmla="*/ 2366967 h 2438403"/>
              <a:gd name="connsiteX66" fmla="*/ 151708 w 1929898"/>
              <a:gd name="connsiteY66" fmla="*/ 2366967 h 2438403"/>
              <a:gd name="connsiteX67" fmla="*/ 71438 w 1929898"/>
              <a:gd name="connsiteY67" fmla="*/ 2286721 h 2438403"/>
              <a:gd name="connsiteX68" fmla="*/ 71438 w 1929898"/>
              <a:gd name="connsiteY68" fmla="*/ 2215189 h 2438403"/>
              <a:gd name="connsiteX69" fmla="*/ 35719 w 1929898"/>
              <a:gd name="connsiteY69" fmla="*/ 2179470 h 2438403"/>
              <a:gd name="connsiteX70" fmla="*/ 0 w 1929898"/>
              <a:gd name="connsiteY70" fmla="*/ 2215189 h 2438403"/>
              <a:gd name="connsiteX71" fmla="*/ 0 w 1929898"/>
              <a:gd name="connsiteY71" fmla="*/ 2286721 h 2438403"/>
              <a:gd name="connsiteX72" fmla="*/ 151683 w 1929898"/>
              <a:gd name="connsiteY72" fmla="*/ 2438404 h 2438403"/>
              <a:gd name="connsiteX73" fmla="*/ 1778197 w 1929898"/>
              <a:gd name="connsiteY73" fmla="*/ 2438404 h 2438403"/>
              <a:gd name="connsiteX74" fmla="*/ 1929898 w 1929898"/>
              <a:gd name="connsiteY74" fmla="*/ 2286721 h 2438403"/>
              <a:gd name="connsiteX75" fmla="*/ 1929898 w 1929898"/>
              <a:gd name="connsiteY75" fmla="*/ 1941739 h 2438403"/>
              <a:gd name="connsiteX76" fmla="*/ 1668850 w 1929898"/>
              <a:gd name="connsiteY76" fmla="*/ 1593060 h 2438403"/>
              <a:gd name="connsiteX77" fmla="*/ 1668850 w 1929898"/>
              <a:gd name="connsiteY77" fmla="*/ 1593060 h 2438403"/>
              <a:gd name="connsiteX78" fmla="*/ 310236 w 1929898"/>
              <a:gd name="connsiteY78" fmla="*/ 1033320 h 2438403"/>
              <a:gd name="connsiteX79" fmla="*/ 148558 w 1929898"/>
              <a:gd name="connsiteY79" fmla="*/ 1033320 h 2438403"/>
              <a:gd name="connsiteX80" fmla="*/ 140621 w 1929898"/>
              <a:gd name="connsiteY80" fmla="*/ 1023916 h 2438403"/>
              <a:gd name="connsiteX81" fmla="*/ 183801 w 1929898"/>
              <a:gd name="connsiteY81" fmla="*/ 770361 h 2438403"/>
              <a:gd name="connsiteX82" fmla="*/ 275012 w 1929898"/>
              <a:gd name="connsiteY82" fmla="*/ 770361 h 2438403"/>
              <a:gd name="connsiteX83" fmla="*/ 318192 w 1929898"/>
              <a:gd name="connsiteY83" fmla="*/ 1023891 h 2438403"/>
              <a:gd name="connsiteX84" fmla="*/ 310236 w 1929898"/>
              <a:gd name="connsiteY84" fmla="*/ 1033320 h 2438403"/>
              <a:gd name="connsiteX85" fmla="*/ 310236 w 1929898"/>
              <a:gd name="connsiteY85" fmla="*/ 1033320 h 2438403"/>
              <a:gd name="connsiteX86" fmla="*/ 269430 w 1929898"/>
              <a:gd name="connsiteY86" fmla="*/ 635201 h 2438403"/>
              <a:gd name="connsiteX87" fmla="*/ 269430 w 1929898"/>
              <a:gd name="connsiteY87" fmla="*/ 698949 h 2438403"/>
              <a:gd name="connsiteX88" fmla="*/ 189357 w 1929898"/>
              <a:gd name="connsiteY88" fmla="*/ 698949 h 2438403"/>
              <a:gd name="connsiteX89" fmla="*/ 189357 w 1929898"/>
              <a:gd name="connsiteY89" fmla="*/ 635201 h 2438403"/>
              <a:gd name="connsiteX90" fmla="*/ 191916 w 1929898"/>
              <a:gd name="connsiteY90" fmla="*/ 632674 h 2438403"/>
              <a:gd name="connsiteX91" fmla="*/ 266871 w 1929898"/>
              <a:gd name="connsiteY91" fmla="*/ 632674 h 2438403"/>
              <a:gd name="connsiteX92" fmla="*/ 269430 w 1929898"/>
              <a:gd name="connsiteY92" fmla="*/ 635201 h 2438403"/>
              <a:gd name="connsiteX93" fmla="*/ 269430 w 1929898"/>
              <a:gd name="connsiteY93" fmla="*/ 635201 h 2438403"/>
              <a:gd name="connsiteX94" fmla="*/ 837209 w 1929898"/>
              <a:gd name="connsiteY94" fmla="*/ 1777236 h 2438403"/>
              <a:gd name="connsiteX95" fmla="*/ 851421 w 1929898"/>
              <a:gd name="connsiteY95" fmla="*/ 1799086 h 2438403"/>
              <a:gd name="connsiteX96" fmla="*/ 486766 w 1929898"/>
              <a:gd name="connsiteY96" fmla="*/ 1582392 h 2438403"/>
              <a:gd name="connsiteX97" fmla="*/ 718223 w 1929898"/>
              <a:gd name="connsiteY97" fmla="*/ 1431212 h 2438403"/>
              <a:gd name="connsiteX98" fmla="*/ 837209 w 1929898"/>
              <a:gd name="connsiteY98" fmla="*/ 1777236 h 2438403"/>
              <a:gd name="connsiteX99" fmla="*/ 837209 w 1929898"/>
              <a:gd name="connsiteY99" fmla="*/ 1777236 h 2438403"/>
              <a:gd name="connsiteX100" fmla="*/ 836962 w 1929898"/>
              <a:gd name="connsiteY100" fmla="*/ 1623051 h 2438403"/>
              <a:gd name="connsiteX101" fmla="*/ 1092943 w 1929898"/>
              <a:gd name="connsiteY101" fmla="*/ 1623051 h 2438403"/>
              <a:gd name="connsiteX102" fmla="*/ 1032821 w 1929898"/>
              <a:gd name="connsiteY102" fmla="*/ 1738266 h 2438403"/>
              <a:gd name="connsiteX103" fmla="*/ 964952 w 1929898"/>
              <a:gd name="connsiteY103" fmla="*/ 1842596 h 2438403"/>
              <a:gd name="connsiteX104" fmla="*/ 897084 w 1929898"/>
              <a:gd name="connsiteY104" fmla="*/ 1738266 h 2438403"/>
              <a:gd name="connsiteX105" fmla="*/ 836962 w 1929898"/>
              <a:gd name="connsiteY105" fmla="*/ 1623051 h 2438403"/>
              <a:gd name="connsiteX106" fmla="*/ 836962 w 1929898"/>
              <a:gd name="connsiteY106" fmla="*/ 1623051 h 2438403"/>
              <a:gd name="connsiteX107" fmla="*/ 1092695 w 1929898"/>
              <a:gd name="connsiteY107" fmla="*/ 1777236 h 2438403"/>
              <a:gd name="connsiteX108" fmla="*/ 1211682 w 1929898"/>
              <a:gd name="connsiteY108" fmla="*/ 1431212 h 2438403"/>
              <a:gd name="connsiteX109" fmla="*/ 1443171 w 1929898"/>
              <a:gd name="connsiteY109" fmla="*/ 1582392 h 2438403"/>
              <a:gd name="connsiteX110" fmla="*/ 1078484 w 1929898"/>
              <a:gd name="connsiteY110" fmla="*/ 1799086 h 2438403"/>
              <a:gd name="connsiteX111" fmla="*/ 1092695 w 1929898"/>
              <a:gd name="connsiteY111" fmla="*/ 1777236 h 2438403"/>
              <a:gd name="connsiteX112" fmla="*/ 1301630 w 1929898"/>
              <a:gd name="connsiteY112" fmla="*/ 637608 h 2438403"/>
              <a:gd name="connsiteX113" fmla="*/ 1386275 w 1929898"/>
              <a:gd name="connsiteY113" fmla="*/ 637608 h 2438403"/>
              <a:gd name="connsiteX114" fmla="*/ 1386275 w 1929898"/>
              <a:gd name="connsiteY114" fmla="*/ 752377 h 2438403"/>
              <a:gd name="connsiteX115" fmla="*/ 1344238 w 1929898"/>
              <a:gd name="connsiteY115" fmla="*/ 752377 h 2438403"/>
              <a:gd name="connsiteX116" fmla="*/ 1301630 w 1929898"/>
              <a:gd name="connsiteY116" fmla="*/ 709743 h 2438403"/>
              <a:gd name="connsiteX117" fmla="*/ 1301630 w 1929898"/>
              <a:gd name="connsiteY117" fmla="*/ 637608 h 2438403"/>
              <a:gd name="connsiteX118" fmla="*/ 239071 w 1929898"/>
              <a:gd name="connsiteY118" fmla="*/ 302074 h 2438403"/>
              <a:gd name="connsiteX119" fmla="*/ 963441 w 1929898"/>
              <a:gd name="connsiteY119" fmla="*/ 71664 h 2438403"/>
              <a:gd name="connsiteX120" fmla="*/ 966318 w 1929898"/>
              <a:gd name="connsiteY120" fmla="*/ 71689 h 2438403"/>
              <a:gd name="connsiteX121" fmla="*/ 1690694 w 1929898"/>
              <a:gd name="connsiteY121" fmla="*/ 302074 h 2438403"/>
              <a:gd name="connsiteX122" fmla="*/ 1693996 w 1929898"/>
              <a:gd name="connsiteY122" fmla="*/ 306938 h 2438403"/>
              <a:gd name="connsiteX123" fmla="*/ 1690059 w 1929898"/>
              <a:gd name="connsiteY123" fmla="*/ 311281 h 2438403"/>
              <a:gd name="connsiteX124" fmla="*/ 1450537 w 1929898"/>
              <a:gd name="connsiteY124" fmla="*/ 352054 h 2438403"/>
              <a:gd name="connsiteX125" fmla="*/ 1360621 w 1929898"/>
              <a:gd name="connsiteY125" fmla="*/ 340942 h 2438403"/>
              <a:gd name="connsiteX126" fmla="*/ 1320806 w 1929898"/>
              <a:gd name="connsiteY126" fmla="*/ 372000 h 2438403"/>
              <a:gd name="connsiteX127" fmla="*/ 1351858 w 1929898"/>
              <a:gd name="connsiteY127" fmla="*/ 411833 h 2438403"/>
              <a:gd name="connsiteX128" fmla="*/ 1415739 w 1929898"/>
              <a:gd name="connsiteY128" fmla="*/ 419726 h 2438403"/>
              <a:gd name="connsiteX129" fmla="*/ 1415739 w 1929898"/>
              <a:gd name="connsiteY129" fmla="*/ 566170 h 2438403"/>
              <a:gd name="connsiteX130" fmla="*/ 514179 w 1929898"/>
              <a:gd name="connsiteY130" fmla="*/ 566145 h 2438403"/>
              <a:gd name="connsiteX131" fmla="*/ 514179 w 1929898"/>
              <a:gd name="connsiteY131" fmla="*/ 419726 h 2438403"/>
              <a:gd name="connsiteX132" fmla="*/ 883768 w 1929898"/>
              <a:gd name="connsiteY132" fmla="*/ 373987 h 2438403"/>
              <a:gd name="connsiteX133" fmla="*/ 1045991 w 1929898"/>
              <a:gd name="connsiteY133" fmla="*/ 373987 h 2438403"/>
              <a:gd name="connsiteX134" fmla="*/ 1185863 w 1929898"/>
              <a:gd name="connsiteY134" fmla="*/ 391297 h 2438403"/>
              <a:gd name="connsiteX135" fmla="*/ 1225683 w 1929898"/>
              <a:gd name="connsiteY135" fmla="*/ 360240 h 2438403"/>
              <a:gd name="connsiteX136" fmla="*/ 1194645 w 1929898"/>
              <a:gd name="connsiteY136" fmla="*/ 320406 h 2438403"/>
              <a:gd name="connsiteX137" fmla="*/ 1054773 w 1929898"/>
              <a:gd name="connsiteY137" fmla="*/ 303090 h 2438403"/>
              <a:gd name="connsiteX138" fmla="*/ 875011 w 1929898"/>
              <a:gd name="connsiteY138" fmla="*/ 303090 h 2438403"/>
              <a:gd name="connsiteX139" fmla="*/ 479279 w 1929898"/>
              <a:gd name="connsiteY139" fmla="*/ 352054 h 2438403"/>
              <a:gd name="connsiteX140" fmla="*/ 239713 w 1929898"/>
              <a:gd name="connsiteY140" fmla="*/ 311281 h 2438403"/>
              <a:gd name="connsiteX141" fmla="*/ 235769 w 1929898"/>
              <a:gd name="connsiteY141" fmla="*/ 306938 h 2438403"/>
              <a:gd name="connsiteX142" fmla="*/ 239071 w 1929898"/>
              <a:gd name="connsiteY142" fmla="*/ 302074 h 2438403"/>
              <a:gd name="connsiteX143" fmla="*/ 239071 w 1929898"/>
              <a:gd name="connsiteY143" fmla="*/ 302074 h 2438403"/>
              <a:gd name="connsiteX144" fmla="*/ 543522 w 1929898"/>
              <a:gd name="connsiteY144" fmla="*/ 752377 h 2438403"/>
              <a:gd name="connsiteX145" fmla="*/ 543471 w 1929898"/>
              <a:gd name="connsiteY145" fmla="*/ 637608 h 2438403"/>
              <a:gd name="connsiteX146" fmla="*/ 628275 w 1929898"/>
              <a:gd name="connsiteY146" fmla="*/ 637608 h 2438403"/>
              <a:gd name="connsiteX147" fmla="*/ 628275 w 1929898"/>
              <a:gd name="connsiteY147" fmla="*/ 709743 h 2438403"/>
              <a:gd name="connsiteX148" fmla="*/ 585641 w 1929898"/>
              <a:gd name="connsiteY148" fmla="*/ 752377 h 2438403"/>
              <a:gd name="connsiteX149" fmla="*/ 543522 w 1929898"/>
              <a:gd name="connsiteY149" fmla="*/ 752377 h 2438403"/>
              <a:gd name="connsiteX150" fmla="*/ 622129 w 1929898"/>
              <a:gd name="connsiteY150" fmla="*/ 991645 h 2438403"/>
              <a:gd name="connsiteX151" fmla="*/ 567112 w 1929898"/>
              <a:gd name="connsiteY151" fmla="*/ 939779 h 2438403"/>
              <a:gd name="connsiteX152" fmla="*/ 543547 w 1929898"/>
              <a:gd name="connsiteY152" fmla="*/ 916214 h 2438403"/>
              <a:gd name="connsiteX153" fmla="*/ 543547 w 1929898"/>
              <a:gd name="connsiteY153" fmla="*/ 823815 h 2438403"/>
              <a:gd name="connsiteX154" fmla="*/ 585641 w 1929898"/>
              <a:gd name="connsiteY154" fmla="*/ 823815 h 2438403"/>
              <a:gd name="connsiteX155" fmla="*/ 699713 w 1929898"/>
              <a:gd name="connsiteY155" fmla="*/ 709743 h 2438403"/>
              <a:gd name="connsiteX156" fmla="*/ 699713 w 1929898"/>
              <a:gd name="connsiteY156" fmla="*/ 637608 h 2438403"/>
              <a:gd name="connsiteX157" fmla="*/ 1230192 w 1929898"/>
              <a:gd name="connsiteY157" fmla="*/ 637608 h 2438403"/>
              <a:gd name="connsiteX158" fmla="*/ 1230192 w 1929898"/>
              <a:gd name="connsiteY158" fmla="*/ 709743 h 2438403"/>
              <a:gd name="connsiteX159" fmla="*/ 1344238 w 1929898"/>
              <a:gd name="connsiteY159" fmla="*/ 823815 h 2438403"/>
              <a:gd name="connsiteX160" fmla="*/ 1386338 w 1929898"/>
              <a:gd name="connsiteY160" fmla="*/ 823815 h 2438403"/>
              <a:gd name="connsiteX161" fmla="*/ 1386338 w 1929898"/>
              <a:gd name="connsiteY161" fmla="*/ 916214 h 2438403"/>
              <a:gd name="connsiteX162" fmla="*/ 1362780 w 1929898"/>
              <a:gd name="connsiteY162" fmla="*/ 939779 h 2438403"/>
              <a:gd name="connsiteX163" fmla="*/ 1307725 w 1929898"/>
              <a:gd name="connsiteY163" fmla="*/ 991671 h 2438403"/>
              <a:gd name="connsiteX164" fmla="*/ 964952 w 1929898"/>
              <a:gd name="connsiteY164" fmla="*/ 1313285 h 2438403"/>
              <a:gd name="connsiteX165" fmla="*/ 622129 w 1929898"/>
              <a:gd name="connsiteY165" fmla="*/ 991645 h 2438403"/>
              <a:gd name="connsiteX166" fmla="*/ 622129 w 1929898"/>
              <a:gd name="connsiteY166" fmla="*/ 991645 h 2438403"/>
              <a:gd name="connsiteX167" fmla="*/ 964952 w 1929898"/>
              <a:gd name="connsiteY167" fmla="*/ 1384723 h 2438403"/>
              <a:gd name="connsiteX168" fmla="*/ 1142974 w 1929898"/>
              <a:gd name="connsiteY168" fmla="*/ 1344369 h 2438403"/>
              <a:gd name="connsiteX169" fmla="*/ 1142974 w 1929898"/>
              <a:gd name="connsiteY169" fmla="*/ 1367013 h 2438403"/>
              <a:gd name="connsiteX170" fmla="*/ 1118864 w 1929898"/>
              <a:gd name="connsiteY170" fmla="*/ 1546426 h 2438403"/>
              <a:gd name="connsiteX171" fmla="*/ 811041 w 1929898"/>
              <a:gd name="connsiteY171" fmla="*/ 1546426 h 2438403"/>
              <a:gd name="connsiteX172" fmla="*/ 786930 w 1929898"/>
              <a:gd name="connsiteY172" fmla="*/ 1367013 h 2438403"/>
              <a:gd name="connsiteX173" fmla="*/ 786778 w 1929898"/>
              <a:gd name="connsiteY173" fmla="*/ 1364759 h 2438403"/>
              <a:gd name="connsiteX174" fmla="*/ 786778 w 1929898"/>
              <a:gd name="connsiteY174" fmla="*/ 1364314 h 2438403"/>
              <a:gd name="connsiteX175" fmla="*/ 786778 w 1929898"/>
              <a:gd name="connsiteY175" fmla="*/ 1344293 h 2438403"/>
              <a:gd name="connsiteX176" fmla="*/ 964952 w 1929898"/>
              <a:gd name="connsiteY176" fmla="*/ 1384723 h 2438403"/>
              <a:gd name="connsiteX177" fmla="*/ 964952 w 1929898"/>
              <a:gd name="connsiteY177" fmla="*/ 1384723 h 243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929898" h="2438403">
                <a:moveTo>
                  <a:pt x="1668850" y="1593060"/>
                </a:moveTo>
                <a:lnTo>
                  <a:pt x="1525784" y="1551042"/>
                </a:lnTo>
                <a:lnTo>
                  <a:pt x="1214387" y="1347664"/>
                </a:lnTo>
                <a:lnTo>
                  <a:pt x="1214387" y="1301087"/>
                </a:lnTo>
                <a:cubicBezTo>
                  <a:pt x="1304550" y="1233073"/>
                  <a:pt x="1366463" y="1129135"/>
                  <a:pt x="1377957" y="1010029"/>
                </a:cubicBezTo>
                <a:cubicBezTo>
                  <a:pt x="1423169" y="1002733"/>
                  <a:pt x="1457776" y="963445"/>
                  <a:pt x="1457776" y="916239"/>
                </a:cubicBezTo>
                <a:lnTo>
                  <a:pt x="1457776" y="788096"/>
                </a:lnTo>
                <a:cubicBezTo>
                  <a:pt x="1457776" y="787601"/>
                  <a:pt x="1457712" y="787106"/>
                  <a:pt x="1457712" y="786610"/>
                </a:cubicBezTo>
                <a:lnTo>
                  <a:pt x="1457712" y="624311"/>
                </a:lnTo>
                <a:cubicBezTo>
                  <a:pt x="1475746" y="611414"/>
                  <a:pt x="1487176" y="590408"/>
                  <a:pt x="1487176" y="566843"/>
                </a:cubicBezTo>
                <a:lnTo>
                  <a:pt x="1487176" y="418285"/>
                </a:lnTo>
                <a:lnTo>
                  <a:pt x="1701997" y="381696"/>
                </a:lnTo>
                <a:cubicBezTo>
                  <a:pt x="1737366" y="375670"/>
                  <a:pt x="1762766" y="347616"/>
                  <a:pt x="1765243" y="311897"/>
                </a:cubicBezTo>
                <a:cubicBezTo>
                  <a:pt x="1767720" y="276153"/>
                  <a:pt x="1746447" y="244854"/>
                  <a:pt x="1712347" y="234014"/>
                </a:cubicBezTo>
                <a:lnTo>
                  <a:pt x="987971" y="3598"/>
                </a:lnTo>
                <a:cubicBezTo>
                  <a:pt x="972864" y="-1209"/>
                  <a:pt x="956888" y="-1190"/>
                  <a:pt x="941788" y="3598"/>
                </a:cubicBezTo>
                <a:lnTo>
                  <a:pt x="217411" y="234014"/>
                </a:lnTo>
                <a:cubicBezTo>
                  <a:pt x="183280" y="244854"/>
                  <a:pt x="162027" y="276153"/>
                  <a:pt x="164503" y="311897"/>
                </a:cubicBezTo>
                <a:cubicBezTo>
                  <a:pt x="166091" y="334592"/>
                  <a:pt x="176930" y="354163"/>
                  <a:pt x="193701" y="366990"/>
                </a:cubicBezTo>
                <a:lnTo>
                  <a:pt x="193701" y="561236"/>
                </a:lnTo>
                <a:lnTo>
                  <a:pt x="191916" y="561236"/>
                </a:lnTo>
                <a:cubicBezTo>
                  <a:pt x="151137" y="561236"/>
                  <a:pt x="117945" y="594421"/>
                  <a:pt x="117945" y="635201"/>
                </a:cubicBezTo>
                <a:lnTo>
                  <a:pt x="117945" y="731645"/>
                </a:lnTo>
                <a:lnTo>
                  <a:pt x="70199" y="1011908"/>
                </a:lnTo>
                <a:cubicBezTo>
                  <a:pt x="61938" y="1060403"/>
                  <a:pt x="99270" y="1104758"/>
                  <a:pt x="148558" y="1104758"/>
                </a:cubicBezTo>
                <a:lnTo>
                  <a:pt x="310255" y="1104758"/>
                </a:lnTo>
                <a:cubicBezTo>
                  <a:pt x="359423" y="1104758"/>
                  <a:pt x="396901" y="1060505"/>
                  <a:pt x="388614" y="1011908"/>
                </a:cubicBezTo>
                <a:lnTo>
                  <a:pt x="340868" y="731645"/>
                </a:lnTo>
                <a:lnTo>
                  <a:pt x="340868" y="635201"/>
                </a:lnTo>
                <a:cubicBezTo>
                  <a:pt x="340868" y="594421"/>
                  <a:pt x="307677" y="561236"/>
                  <a:pt x="266897" y="561236"/>
                </a:cubicBezTo>
                <a:lnTo>
                  <a:pt x="265138" y="561236"/>
                </a:lnTo>
                <a:lnTo>
                  <a:pt x="265138" y="388046"/>
                </a:lnTo>
                <a:lnTo>
                  <a:pt x="442741" y="418310"/>
                </a:lnTo>
                <a:lnTo>
                  <a:pt x="442741" y="566843"/>
                </a:lnTo>
                <a:cubicBezTo>
                  <a:pt x="442741" y="590306"/>
                  <a:pt x="454127" y="611268"/>
                  <a:pt x="472034" y="624190"/>
                </a:cubicBezTo>
                <a:lnTo>
                  <a:pt x="472110" y="788096"/>
                </a:lnTo>
                <a:lnTo>
                  <a:pt x="472110" y="916239"/>
                </a:lnTo>
                <a:cubicBezTo>
                  <a:pt x="472110" y="963470"/>
                  <a:pt x="506737" y="1002733"/>
                  <a:pt x="551955" y="1010029"/>
                </a:cubicBezTo>
                <a:cubicBezTo>
                  <a:pt x="563461" y="1129091"/>
                  <a:pt x="625304" y="1232971"/>
                  <a:pt x="715340" y="1300960"/>
                </a:cubicBezTo>
                <a:lnTo>
                  <a:pt x="715340" y="1347792"/>
                </a:lnTo>
                <a:lnTo>
                  <a:pt x="404070" y="1551119"/>
                </a:lnTo>
                <a:lnTo>
                  <a:pt x="261067" y="1593086"/>
                </a:lnTo>
                <a:cubicBezTo>
                  <a:pt x="108052" y="1637980"/>
                  <a:pt x="26" y="1778474"/>
                  <a:pt x="26" y="1941764"/>
                </a:cubicBezTo>
                <a:lnTo>
                  <a:pt x="26" y="2048228"/>
                </a:lnTo>
                <a:cubicBezTo>
                  <a:pt x="26" y="2067945"/>
                  <a:pt x="16002" y="2083947"/>
                  <a:pt x="35744" y="2083947"/>
                </a:cubicBezTo>
                <a:cubicBezTo>
                  <a:pt x="55461" y="2083947"/>
                  <a:pt x="71463" y="2067945"/>
                  <a:pt x="71463" y="2048228"/>
                </a:cubicBezTo>
                <a:lnTo>
                  <a:pt x="71463" y="1941764"/>
                </a:lnTo>
                <a:cubicBezTo>
                  <a:pt x="71463" y="1813056"/>
                  <a:pt x="157709" y="1697861"/>
                  <a:pt x="281184" y="1661621"/>
                </a:cubicBezTo>
                <a:lnTo>
                  <a:pt x="414439" y="1622505"/>
                </a:lnTo>
                <a:lnTo>
                  <a:pt x="946722" y="1938811"/>
                </a:lnTo>
                <a:cubicBezTo>
                  <a:pt x="957510" y="1945212"/>
                  <a:pt x="971823" y="1945562"/>
                  <a:pt x="983209" y="1938811"/>
                </a:cubicBezTo>
                <a:lnTo>
                  <a:pt x="1515497" y="1622505"/>
                </a:lnTo>
                <a:lnTo>
                  <a:pt x="1648721" y="1661596"/>
                </a:lnTo>
                <a:cubicBezTo>
                  <a:pt x="1772228" y="1697861"/>
                  <a:pt x="1858461" y="1813056"/>
                  <a:pt x="1858461" y="1941739"/>
                </a:cubicBezTo>
                <a:lnTo>
                  <a:pt x="1858461" y="2286721"/>
                </a:lnTo>
                <a:cubicBezTo>
                  <a:pt x="1858461" y="2330975"/>
                  <a:pt x="1822457" y="2366967"/>
                  <a:pt x="1778197" y="2366967"/>
                </a:cubicBezTo>
                <a:lnTo>
                  <a:pt x="1620781" y="2366967"/>
                </a:lnTo>
                <a:lnTo>
                  <a:pt x="1620781" y="2213005"/>
                </a:lnTo>
                <a:cubicBezTo>
                  <a:pt x="1620781" y="2193281"/>
                  <a:pt x="1604778" y="2177286"/>
                  <a:pt x="1585094" y="2177286"/>
                </a:cubicBezTo>
                <a:cubicBezTo>
                  <a:pt x="1565345" y="2177286"/>
                  <a:pt x="1549343" y="2193281"/>
                  <a:pt x="1549343" y="2213005"/>
                </a:cubicBezTo>
                <a:lnTo>
                  <a:pt x="1549343" y="2366967"/>
                </a:lnTo>
                <a:lnTo>
                  <a:pt x="380403" y="2366967"/>
                </a:lnTo>
                <a:lnTo>
                  <a:pt x="380403" y="2213005"/>
                </a:lnTo>
                <a:cubicBezTo>
                  <a:pt x="380403" y="2193281"/>
                  <a:pt x="364408" y="2177286"/>
                  <a:pt x="344684" y="2177286"/>
                </a:cubicBezTo>
                <a:cubicBezTo>
                  <a:pt x="324942" y="2177286"/>
                  <a:pt x="308966" y="2193281"/>
                  <a:pt x="308966" y="2213005"/>
                </a:cubicBezTo>
                <a:lnTo>
                  <a:pt x="308966" y="2366967"/>
                </a:lnTo>
                <a:lnTo>
                  <a:pt x="151708" y="2366967"/>
                </a:lnTo>
                <a:cubicBezTo>
                  <a:pt x="107455" y="2366967"/>
                  <a:pt x="71438" y="2330975"/>
                  <a:pt x="71438" y="2286721"/>
                </a:cubicBezTo>
                <a:lnTo>
                  <a:pt x="71438" y="2215189"/>
                </a:lnTo>
                <a:cubicBezTo>
                  <a:pt x="71438" y="2195466"/>
                  <a:pt x="55461" y="2179470"/>
                  <a:pt x="35719" y="2179470"/>
                </a:cubicBezTo>
                <a:cubicBezTo>
                  <a:pt x="16002" y="2179470"/>
                  <a:pt x="0" y="2195466"/>
                  <a:pt x="0" y="2215189"/>
                </a:cubicBezTo>
                <a:lnTo>
                  <a:pt x="0" y="2286721"/>
                </a:lnTo>
                <a:cubicBezTo>
                  <a:pt x="0" y="2370364"/>
                  <a:pt x="68040" y="2438404"/>
                  <a:pt x="151683" y="2438404"/>
                </a:cubicBezTo>
                <a:lnTo>
                  <a:pt x="1778197" y="2438404"/>
                </a:lnTo>
                <a:cubicBezTo>
                  <a:pt x="1861826" y="2438404"/>
                  <a:pt x="1929898" y="2370364"/>
                  <a:pt x="1929898" y="2286721"/>
                </a:cubicBezTo>
                <a:lnTo>
                  <a:pt x="1929898" y="1941739"/>
                </a:lnTo>
                <a:cubicBezTo>
                  <a:pt x="1929898" y="1782297"/>
                  <a:pt x="1825505" y="1639047"/>
                  <a:pt x="1668850" y="1593060"/>
                </a:cubicBezTo>
                <a:lnTo>
                  <a:pt x="1668850" y="1593060"/>
                </a:lnTo>
                <a:close/>
                <a:moveTo>
                  <a:pt x="310236" y="1033320"/>
                </a:moveTo>
                <a:lnTo>
                  <a:pt x="148558" y="1033320"/>
                </a:lnTo>
                <a:cubicBezTo>
                  <a:pt x="143567" y="1033320"/>
                  <a:pt x="139751" y="1028875"/>
                  <a:pt x="140621" y="1023916"/>
                </a:cubicBezTo>
                <a:lnTo>
                  <a:pt x="183801" y="770361"/>
                </a:lnTo>
                <a:lnTo>
                  <a:pt x="275012" y="770361"/>
                </a:lnTo>
                <a:lnTo>
                  <a:pt x="318192" y="1023891"/>
                </a:lnTo>
                <a:cubicBezTo>
                  <a:pt x="319037" y="1028850"/>
                  <a:pt x="315271" y="1033320"/>
                  <a:pt x="310236" y="1033320"/>
                </a:cubicBezTo>
                <a:lnTo>
                  <a:pt x="310236" y="1033320"/>
                </a:lnTo>
                <a:close/>
                <a:moveTo>
                  <a:pt x="269430" y="635201"/>
                </a:moveTo>
                <a:lnTo>
                  <a:pt x="269430" y="698949"/>
                </a:lnTo>
                <a:lnTo>
                  <a:pt x="189357" y="698949"/>
                </a:lnTo>
                <a:lnTo>
                  <a:pt x="189357" y="635201"/>
                </a:lnTo>
                <a:cubicBezTo>
                  <a:pt x="189357" y="633810"/>
                  <a:pt x="190500" y="632674"/>
                  <a:pt x="191916" y="632674"/>
                </a:cubicBezTo>
                <a:lnTo>
                  <a:pt x="266871" y="632674"/>
                </a:lnTo>
                <a:cubicBezTo>
                  <a:pt x="268288" y="632674"/>
                  <a:pt x="269430" y="633810"/>
                  <a:pt x="269430" y="635201"/>
                </a:cubicBezTo>
                <a:lnTo>
                  <a:pt x="269430" y="635201"/>
                </a:lnTo>
                <a:close/>
                <a:moveTo>
                  <a:pt x="837209" y="1777236"/>
                </a:moveTo>
                <a:lnTo>
                  <a:pt x="851421" y="1799086"/>
                </a:lnTo>
                <a:lnTo>
                  <a:pt x="486766" y="1582392"/>
                </a:lnTo>
                <a:lnTo>
                  <a:pt x="718223" y="1431212"/>
                </a:lnTo>
                <a:cubicBezTo>
                  <a:pt x="728713" y="1554363"/>
                  <a:pt x="769315" y="1672880"/>
                  <a:pt x="837209" y="1777236"/>
                </a:cubicBezTo>
                <a:lnTo>
                  <a:pt x="837209" y="1777236"/>
                </a:lnTo>
                <a:close/>
                <a:moveTo>
                  <a:pt x="836962" y="1623051"/>
                </a:moveTo>
                <a:cubicBezTo>
                  <a:pt x="921023" y="1634983"/>
                  <a:pt x="1008831" y="1635002"/>
                  <a:pt x="1092943" y="1623051"/>
                </a:cubicBezTo>
                <a:cubicBezTo>
                  <a:pt x="1076700" y="1663037"/>
                  <a:pt x="1056653" y="1701633"/>
                  <a:pt x="1032821" y="1738266"/>
                </a:cubicBezTo>
                <a:lnTo>
                  <a:pt x="964952" y="1842596"/>
                </a:lnTo>
                <a:lnTo>
                  <a:pt x="897084" y="1738266"/>
                </a:lnTo>
                <a:cubicBezTo>
                  <a:pt x="873252" y="1701633"/>
                  <a:pt x="853205" y="1663037"/>
                  <a:pt x="836962" y="1623051"/>
                </a:cubicBezTo>
                <a:lnTo>
                  <a:pt x="836962" y="1623051"/>
                </a:lnTo>
                <a:close/>
                <a:moveTo>
                  <a:pt x="1092695" y="1777236"/>
                </a:moveTo>
                <a:cubicBezTo>
                  <a:pt x="1160590" y="1672880"/>
                  <a:pt x="1201191" y="1554363"/>
                  <a:pt x="1211682" y="1431212"/>
                </a:cubicBezTo>
                <a:lnTo>
                  <a:pt x="1443171" y="1582392"/>
                </a:lnTo>
                <a:lnTo>
                  <a:pt x="1078484" y="1799086"/>
                </a:lnTo>
                <a:lnTo>
                  <a:pt x="1092695" y="1777236"/>
                </a:lnTo>
                <a:close/>
                <a:moveTo>
                  <a:pt x="1301630" y="637608"/>
                </a:moveTo>
                <a:lnTo>
                  <a:pt x="1386275" y="637608"/>
                </a:lnTo>
                <a:lnTo>
                  <a:pt x="1386275" y="752377"/>
                </a:lnTo>
                <a:lnTo>
                  <a:pt x="1344238" y="752377"/>
                </a:lnTo>
                <a:cubicBezTo>
                  <a:pt x="1320743" y="752377"/>
                  <a:pt x="1301630" y="733257"/>
                  <a:pt x="1301630" y="709743"/>
                </a:cubicBezTo>
                <a:lnTo>
                  <a:pt x="1301630" y="637608"/>
                </a:lnTo>
                <a:close/>
                <a:moveTo>
                  <a:pt x="239071" y="302074"/>
                </a:moveTo>
                <a:lnTo>
                  <a:pt x="963441" y="71664"/>
                </a:lnTo>
                <a:cubicBezTo>
                  <a:pt x="964381" y="71391"/>
                  <a:pt x="965371" y="71365"/>
                  <a:pt x="966318" y="71689"/>
                </a:cubicBezTo>
                <a:lnTo>
                  <a:pt x="1690694" y="302074"/>
                </a:lnTo>
                <a:cubicBezTo>
                  <a:pt x="1692218" y="302569"/>
                  <a:pt x="1694250" y="303216"/>
                  <a:pt x="1693996" y="306938"/>
                </a:cubicBezTo>
                <a:cubicBezTo>
                  <a:pt x="1693742" y="310633"/>
                  <a:pt x="1691583" y="311008"/>
                  <a:pt x="1690059" y="311281"/>
                </a:cubicBezTo>
                <a:lnTo>
                  <a:pt x="1450537" y="352054"/>
                </a:lnTo>
                <a:lnTo>
                  <a:pt x="1360621" y="340942"/>
                </a:lnTo>
                <a:cubicBezTo>
                  <a:pt x="1341063" y="338516"/>
                  <a:pt x="1323219" y="352429"/>
                  <a:pt x="1320806" y="372000"/>
                </a:cubicBezTo>
                <a:cubicBezTo>
                  <a:pt x="1318393" y="391570"/>
                  <a:pt x="1332300" y="409407"/>
                  <a:pt x="1351858" y="411833"/>
                </a:cubicBezTo>
                <a:lnTo>
                  <a:pt x="1415739" y="419726"/>
                </a:lnTo>
                <a:lnTo>
                  <a:pt x="1415739" y="566170"/>
                </a:lnTo>
                <a:lnTo>
                  <a:pt x="514179" y="566145"/>
                </a:lnTo>
                <a:lnTo>
                  <a:pt x="514179" y="419726"/>
                </a:lnTo>
                <a:lnTo>
                  <a:pt x="883768" y="373987"/>
                </a:lnTo>
                <a:cubicBezTo>
                  <a:pt x="937616" y="367339"/>
                  <a:pt x="992188" y="367339"/>
                  <a:pt x="1045991" y="373987"/>
                </a:cubicBezTo>
                <a:lnTo>
                  <a:pt x="1185863" y="391297"/>
                </a:lnTo>
                <a:cubicBezTo>
                  <a:pt x="1205459" y="393729"/>
                  <a:pt x="1223296" y="379810"/>
                  <a:pt x="1225683" y="360240"/>
                </a:cubicBezTo>
                <a:cubicBezTo>
                  <a:pt x="1228160" y="340650"/>
                  <a:pt x="1214215" y="322838"/>
                  <a:pt x="1194645" y="320406"/>
                </a:cubicBezTo>
                <a:lnTo>
                  <a:pt x="1054773" y="303090"/>
                </a:lnTo>
                <a:cubicBezTo>
                  <a:pt x="995140" y="295724"/>
                  <a:pt x="934663" y="295724"/>
                  <a:pt x="875011" y="303090"/>
                </a:cubicBezTo>
                <a:lnTo>
                  <a:pt x="479279" y="352054"/>
                </a:lnTo>
                <a:lnTo>
                  <a:pt x="239713" y="311281"/>
                </a:lnTo>
                <a:cubicBezTo>
                  <a:pt x="238151" y="311008"/>
                  <a:pt x="236042" y="310633"/>
                  <a:pt x="235769" y="306938"/>
                </a:cubicBezTo>
                <a:cubicBezTo>
                  <a:pt x="235522" y="303216"/>
                  <a:pt x="237553" y="302550"/>
                  <a:pt x="239071" y="302074"/>
                </a:cubicBezTo>
                <a:lnTo>
                  <a:pt x="239071" y="302074"/>
                </a:lnTo>
                <a:close/>
                <a:moveTo>
                  <a:pt x="543522" y="752377"/>
                </a:moveTo>
                <a:lnTo>
                  <a:pt x="543471" y="637608"/>
                </a:lnTo>
                <a:lnTo>
                  <a:pt x="628275" y="637608"/>
                </a:lnTo>
                <a:lnTo>
                  <a:pt x="628275" y="709743"/>
                </a:lnTo>
                <a:cubicBezTo>
                  <a:pt x="628275" y="733257"/>
                  <a:pt x="609155" y="752377"/>
                  <a:pt x="585641" y="752377"/>
                </a:cubicBezTo>
                <a:lnTo>
                  <a:pt x="543522" y="752377"/>
                </a:lnTo>
                <a:close/>
                <a:moveTo>
                  <a:pt x="622129" y="991645"/>
                </a:moveTo>
                <a:cubicBezTo>
                  <a:pt x="620294" y="962575"/>
                  <a:pt x="596132" y="939779"/>
                  <a:pt x="567112" y="939779"/>
                </a:cubicBezTo>
                <a:cubicBezTo>
                  <a:pt x="554114" y="939779"/>
                  <a:pt x="543547" y="929212"/>
                  <a:pt x="543547" y="916214"/>
                </a:cubicBezTo>
                <a:lnTo>
                  <a:pt x="543547" y="823815"/>
                </a:lnTo>
                <a:lnTo>
                  <a:pt x="585641" y="823815"/>
                </a:lnTo>
                <a:cubicBezTo>
                  <a:pt x="648519" y="823815"/>
                  <a:pt x="699713" y="772647"/>
                  <a:pt x="699713" y="709743"/>
                </a:cubicBezTo>
                <a:lnTo>
                  <a:pt x="699713" y="637608"/>
                </a:lnTo>
                <a:lnTo>
                  <a:pt x="1230192" y="637608"/>
                </a:lnTo>
                <a:lnTo>
                  <a:pt x="1230192" y="709743"/>
                </a:lnTo>
                <a:cubicBezTo>
                  <a:pt x="1230192" y="772647"/>
                  <a:pt x="1281373" y="823815"/>
                  <a:pt x="1344238" y="823815"/>
                </a:cubicBezTo>
                <a:lnTo>
                  <a:pt x="1386338" y="823815"/>
                </a:lnTo>
                <a:lnTo>
                  <a:pt x="1386338" y="916214"/>
                </a:lnTo>
                <a:cubicBezTo>
                  <a:pt x="1386338" y="929212"/>
                  <a:pt x="1375797" y="939779"/>
                  <a:pt x="1362780" y="939779"/>
                </a:cubicBezTo>
                <a:cubicBezTo>
                  <a:pt x="1333761" y="939779"/>
                  <a:pt x="1309567" y="962575"/>
                  <a:pt x="1307725" y="991671"/>
                </a:cubicBezTo>
                <a:cubicBezTo>
                  <a:pt x="1296422" y="1171998"/>
                  <a:pt x="1145800" y="1313285"/>
                  <a:pt x="964952" y="1313285"/>
                </a:cubicBezTo>
                <a:cubicBezTo>
                  <a:pt x="784104" y="1313285"/>
                  <a:pt x="633514" y="1171998"/>
                  <a:pt x="622129" y="991645"/>
                </a:cubicBezTo>
                <a:lnTo>
                  <a:pt x="622129" y="991645"/>
                </a:lnTo>
                <a:close/>
                <a:moveTo>
                  <a:pt x="964952" y="1384723"/>
                </a:moveTo>
                <a:cubicBezTo>
                  <a:pt x="1028478" y="1384723"/>
                  <a:pt x="1088854" y="1370188"/>
                  <a:pt x="1142974" y="1344369"/>
                </a:cubicBezTo>
                <a:lnTo>
                  <a:pt x="1142974" y="1367013"/>
                </a:lnTo>
                <a:cubicBezTo>
                  <a:pt x="1142974" y="1428087"/>
                  <a:pt x="1134713" y="1488311"/>
                  <a:pt x="1118864" y="1546426"/>
                </a:cubicBezTo>
                <a:cubicBezTo>
                  <a:pt x="1021804" y="1564930"/>
                  <a:pt x="912044" y="1565673"/>
                  <a:pt x="811041" y="1546426"/>
                </a:cubicBezTo>
                <a:cubicBezTo>
                  <a:pt x="795191" y="1488336"/>
                  <a:pt x="786930" y="1428087"/>
                  <a:pt x="786930" y="1367013"/>
                </a:cubicBezTo>
                <a:cubicBezTo>
                  <a:pt x="786930" y="1366245"/>
                  <a:pt x="786828" y="1365502"/>
                  <a:pt x="786778" y="1364759"/>
                </a:cubicBezTo>
                <a:cubicBezTo>
                  <a:pt x="786778" y="1364606"/>
                  <a:pt x="786778" y="1364460"/>
                  <a:pt x="786778" y="1364314"/>
                </a:cubicBezTo>
                <a:lnTo>
                  <a:pt x="786778" y="1344293"/>
                </a:lnTo>
                <a:cubicBezTo>
                  <a:pt x="840930" y="1370163"/>
                  <a:pt x="901351" y="1384723"/>
                  <a:pt x="964952" y="1384723"/>
                </a:cubicBezTo>
                <a:lnTo>
                  <a:pt x="964952" y="1384723"/>
                </a:lnTo>
                <a:close/>
              </a:path>
            </a:pathLst>
          </a:custGeom>
          <a:solidFill>
            <a:schemeClr val="tx1"/>
          </a:solidFill>
          <a:ln w="3175" cap="flat">
            <a:solidFill>
              <a:schemeClr val="tx1"/>
            </a:solidFill>
            <a:prstDash val="solid"/>
            <a:miter/>
          </a:ln>
        </p:spPr>
        <p:txBody>
          <a:bodyPr rtlCol="0" anchor="ctr"/>
          <a:lstStyle/>
          <a:p>
            <a:endParaRPr lang="pt-BR"/>
          </a:p>
        </p:txBody>
      </p:sp>
      <p:grpSp>
        <p:nvGrpSpPr>
          <p:cNvPr id="64" name="Gráfico 39">
            <a:extLst>
              <a:ext uri="{FF2B5EF4-FFF2-40B4-BE49-F238E27FC236}">
                <a16:creationId xmlns:a16="http://schemas.microsoft.com/office/drawing/2014/main" id="{6FD27223-996C-42EB-8E54-BD93F3BD013A}"/>
              </a:ext>
            </a:extLst>
          </p:cNvPr>
          <p:cNvGrpSpPr/>
          <p:nvPr/>
        </p:nvGrpSpPr>
        <p:grpSpPr>
          <a:xfrm>
            <a:off x="3552111" y="2610683"/>
            <a:ext cx="655387" cy="655387"/>
            <a:chOff x="3190875" y="2333625"/>
            <a:chExt cx="4876800" cy="4876799"/>
          </a:xfrm>
          <a:solidFill>
            <a:schemeClr val="tx1"/>
          </a:solidFill>
        </p:grpSpPr>
        <p:sp>
          <p:nvSpPr>
            <p:cNvPr id="65" name="Forma Livre: Forma 64">
              <a:extLst>
                <a:ext uri="{FF2B5EF4-FFF2-40B4-BE49-F238E27FC236}">
                  <a16:creationId xmlns:a16="http://schemas.microsoft.com/office/drawing/2014/main" id="{7E787441-7422-45C6-B49D-A65BDB26B23D}"/>
                </a:ext>
              </a:extLst>
            </p:cNvPr>
            <p:cNvSpPr/>
            <p:nvPr/>
          </p:nvSpPr>
          <p:spPr>
            <a:xfrm>
              <a:off x="3190875" y="3990974"/>
              <a:ext cx="3390901" cy="3219450"/>
            </a:xfrm>
            <a:custGeom>
              <a:avLst/>
              <a:gdLst>
                <a:gd name="connsiteX0" fmla="*/ 1695469 w 3390900"/>
                <a:gd name="connsiteY0" fmla="*/ 3219450 h 3219450"/>
                <a:gd name="connsiteX1" fmla="*/ 1628099 w 3390900"/>
                <a:gd name="connsiteY1" fmla="*/ 3191551 h 3219450"/>
                <a:gd name="connsiteX2" fmla="*/ 1236898 w 3390900"/>
                <a:gd name="connsiteY2" fmla="*/ 2800350 h 3219450"/>
                <a:gd name="connsiteX3" fmla="*/ 666750 w 3390900"/>
                <a:gd name="connsiteY3" fmla="*/ 2800350 h 3219450"/>
                <a:gd name="connsiteX4" fmla="*/ 0 w 3390900"/>
                <a:gd name="connsiteY4" fmla="*/ 2133600 h 3219450"/>
                <a:gd name="connsiteX5" fmla="*/ 0 w 3390900"/>
                <a:gd name="connsiteY5" fmla="*/ 666750 h 3219450"/>
                <a:gd name="connsiteX6" fmla="*/ 666750 w 3390900"/>
                <a:gd name="connsiteY6" fmla="*/ 0 h 3219450"/>
                <a:gd name="connsiteX7" fmla="*/ 1628775 w 3390900"/>
                <a:gd name="connsiteY7" fmla="*/ 0 h 3219450"/>
                <a:gd name="connsiteX8" fmla="*/ 1724025 w 3390900"/>
                <a:gd name="connsiteY8" fmla="*/ 95250 h 3219450"/>
                <a:gd name="connsiteX9" fmla="*/ 1628775 w 3390900"/>
                <a:gd name="connsiteY9" fmla="*/ 190500 h 3219450"/>
                <a:gd name="connsiteX10" fmla="*/ 666750 w 3390900"/>
                <a:gd name="connsiteY10" fmla="*/ 190500 h 3219450"/>
                <a:gd name="connsiteX11" fmla="*/ 190500 w 3390900"/>
                <a:gd name="connsiteY11" fmla="*/ 666750 h 3219450"/>
                <a:gd name="connsiteX12" fmla="*/ 190500 w 3390900"/>
                <a:gd name="connsiteY12" fmla="*/ 2133600 h 3219450"/>
                <a:gd name="connsiteX13" fmla="*/ 666750 w 3390900"/>
                <a:gd name="connsiteY13" fmla="*/ 2609850 h 3219450"/>
                <a:gd name="connsiteX14" fmla="*/ 1285675 w 3390900"/>
                <a:gd name="connsiteY14" fmla="*/ 2609850 h 3219450"/>
                <a:gd name="connsiteX15" fmla="*/ 1373029 w 3390900"/>
                <a:gd name="connsiteY15" fmla="*/ 2667076 h 3219450"/>
                <a:gd name="connsiteX16" fmla="*/ 1600371 w 3390900"/>
                <a:gd name="connsiteY16" fmla="*/ 2894410 h 3219450"/>
                <a:gd name="connsiteX17" fmla="*/ 1600505 w 3390900"/>
                <a:gd name="connsiteY17" fmla="*/ 2705033 h 3219450"/>
                <a:gd name="connsiteX18" fmla="*/ 1695755 w 3390900"/>
                <a:gd name="connsiteY18" fmla="*/ 2609850 h 3219450"/>
                <a:gd name="connsiteX19" fmla="*/ 2724150 w 3390900"/>
                <a:gd name="connsiteY19" fmla="*/ 2609850 h 3219450"/>
                <a:gd name="connsiteX20" fmla="*/ 3200400 w 3390900"/>
                <a:gd name="connsiteY20" fmla="*/ 2133600 h 3219450"/>
                <a:gd name="connsiteX21" fmla="*/ 3200400 w 3390900"/>
                <a:gd name="connsiteY21" fmla="*/ 1476375 h 3219450"/>
                <a:gd name="connsiteX22" fmla="*/ 3295650 w 3390900"/>
                <a:gd name="connsiteY22" fmla="*/ 1381125 h 3219450"/>
                <a:gd name="connsiteX23" fmla="*/ 3390900 w 3390900"/>
                <a:gd name="connsiteY23" fmla="*/ 1476375 h 3219450"/>
                <a:gd name="connsiteX24" fmla="*/ 3390900 w 3390900"/>
                <a:gd name="connsiteY24" fmla="*/ 2133600 h 3219450"/>
                <a:gd name="connsiteX25" fmla="*/ 2724150 w 3390900"/>
                <a:gd name="connsiteY25" fmla="*/ 2800350 h 3219450"/>
                <a:gd name="connsiteX26" fmla="*/ 1790929 w 3390900"/>
                <a:gd name="connsiteY26" fmla="*/ 2800350 h 3219450"/>
                <a:gd name="connsiteX27" fmla="*/ 1790700 w 3390900"/>
                <a:gd name="connsiteY27" fmla="*/ 3124267 h 3219450"/>
                <a:gd name="connsiteX28" fmla="*/ 1731864 w 3390900"/>
                <a:gd name="connsiteY28" fmla="*/ 3212211 h 3219450"/>
                <a:gd name="connsiteX29" fmla="*/ 1695469 w 3390900"/>
                <a:gd name="connsiteY29" fmla="*/ 3219450 h 321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90900" h="3219450">
                  <a:moveTo>
                    <a:pt x="1695469" y="3219450"/>
                  </a:moveTo>
                  <a:cubicBezTo>
                    <a:pt x="1670676" y="3219450"/>
                    <a:pt x="1646320" y="3209773"/>
                    <a:pt x="1628099" y="3191551"/>
                  </a:cubicBezTo>
                  <a:lnTo>
                    <a:pt x="1236898" y="2800350"/>
                  </a:lnTo>
                  <a:lnTo>
                    <a:pt x="666750" y="2800350"/>
                  </a:lnTo>
                  <a:cubicBezTo>
                    <a:pt x="299104" y="2800350"/>
                    <a:pt x="0" y="2501246"/>
                    <a:pt x="0" y="2133600"/>
                  </a:cubicBezTo>
                  <a:lnTo>
                    <a:pt x="0" y="666750"/>
                  </a:lnTo>
                  <a:cubicBezTo>
                    <a:pt x="0" y="299104"/>
                    <a:pt x="299104" y="0"/>
                    <a:pt x="666750" y="0"/>
                  </a:cubicBezTo>
                  <a:lnTo>
                    <a:pt x="1628775" y="0"/>
                  </a:lnTo>
                  <a:cubicBezTo>
                    <a:pt x="1681372" y="0"/>
                    <a:pt x="1724025" y="42643"/>
                    <a:pt x="1724025" y="95250"/>
                  </a:cubicBezTo>
                  <a:cubicBezTo>
                    <a:pt x="1724025" y="147857"/>
                    <a:pt x="1681372" y="190500"/>
                    <a:pt x="1628775" y="190500"/>
                  </a:cubicBezTo>
                  <a:lnTo>
                    <a:pt x="666750" y="190500"/>
                  </a:lnTo>
                  <a:cubicBezTo>
                    <a:pt x="404146" y="190500"/>
                    <a:pt x="190500" y="404146"/>
                    <a:pt x="190500" y="666750"/>
                  </a:cubicBezTo>
                  <a:lnTo>
                    <a:pt x="190500" y="2133600"/>
                  </a:lnTo>
                  <a:cubicBezTo>
                    <a:pt x="190500" y="2396204"/>
                    <a:pt x="404146" y="2609850"/>
                    <a:pt x="666750" y="2609850"/>
                  </a:cubicBezTo>
                  <a:lnTo>
                    <a:pt x="1285675" y="2609850"/>
                  </a:lnTo>
                  <a:cubicBezTo>
                    <a:pt x="1324632" y="2609850"/>
                    <a:pt x="1358313" y="2633291"/>
                    <a:pt x="1373029" y="2667076"/>
                  </a:cubicBezTo>
                  <a:lnTo>
                    <a:pt x="1600371" y="2894410"/>
                  </a:lnTo>
                  <a:lnTo>
                    <a:pt x="1600505" y="2705033"/>
                  </a:lnTo>
                  <a:cubicBezTo>
                    <a:pt x="1600543" y="2652456"/>
                    <a:pt x="1643167" y="2609850"/>
                    <a:pt x="1695755" y="2609850"/>
                  </a:cubicBezTo>
                  <a:lnTo>
                    <a:pt x="2724150" y="2609850"/>
                  </a:lnTo>
                  <a:cubicBezTo>
                    <a:pt x="2986754" y="2609850"/>
                    <a:pt x="3200400" y="2396204"/>
                    <a:pt x="3200400" y="2133600"/>
                  </a:cubicBezTo>
                  <a:lnTo>
                    <a:pt x="3200400" y="1476375"/>
                  </a:lnTo>
                  <a:cubicBezTo>
                    <a:pt x="3200400" y="1423768"/>
                    <a:pt x="3243053" y="1381125"/>
                    <a:pt x="3295650" y="1381125"/>
                  </a:cubicBezTo>
                  <a:cubicBezTo>
                    <a:pt x="3348247" y="1381125"/>
                    <a:pt x="3390900" y="1423768"/>
                    <a:pt x="3390900" y="1476375"/>
                  </a:cubicBezTo>
                  <a:lnTo>
                    <a:pt x="3390900" y="2133600"/>
                  </a:lnTo>
                  <a:cubicBezTo>
                    <a:pt x="3390900" y="2501246"/>
                    <a:pt x="3091796" y="2800350"/>
                    <a:pt x="2724150" y="2800350"/>
                  </a:cubicBezTo>
                  <a:lnTo>
                    <a:pt x="1790929" y="2800350"/>
                  </a:lnTo>
                  <a:lnTo>
                    <a:pt x="1790700" y="3124267"/>
                  </a:lnTo>
                  <a:cubicBezTo>
                    <a:pt x="1790671" y="3162776"/>
                    <a:pt x="1767459" y="3197485"/>
                    <a:pt x="1731864" y="3212211"/>
                  </a:cubicBezTo>
                  <a:cubicBezTo>
                    <a:pt x="1720101" y="3217078"/>
                    <a:pt x="1707728" y="3219450"/>
                    <a:pt x="1695469" y="3219450"/>
                  </a:cubicBezTo>
                  <a:close/>
                </a:path>
              </a:pathLst>
            </a:custGeom>
            <a:grpFill/>
            <a:ln w="9525" cap="flat">
              <a:noFill/>
              <a:prstDash val="solid"/>
              <a:miter/>
            </a:ln>
          </p:spPr>
          <p:txBody>
            <a:bodyPr rtlCol="0" anchor="ctr"/>
            <a:lstStyle/>
            <a:p>
              <a:endParaRPr lang="pt-BR"/>
            </a:p>
          </p:txBody>
        </p:sp>
        <p:sp>
          <p:nvSpPr>
            <p:cNvPr id="66" name="Forma Livre: Forma 65">
              <a:extLst>
                <a:ext uri="{FF2B5EF4-FFF2-40B4-BE49-F238E27FC236}">
                  <a16:creationId xmlns:a16="http://schemas.microsoft.com/office/drawing/2014/main" id="{781A76BF-042F-42E0-BA53-84B946814C6A}"/>
                </a:ext>
              </a:extLst>
            </p:cNvPr>
            <p:cNvSpPr/>
            <p:nvPr/>
          </p:nvSpPr>
          <p:spPr>
            <a:xfrm>
              <a:off x="5057775" y="2333625"/>
              <a:ext cx="3009900" cy="3107578"/>
            </a:xfrm>
            <a:custGeom>
              <a:avLst/>
              <a:gdLst>
                <a:gd name="connsiteX0" fmla="*/ 2400319 w 3009900"/>
                <a:gd name="connsiteY0" fmla="*/ 3107579 h 3107578"/>
                <a:gd name="connsiteX1" fmla="*/ 2332968 w 3009900"/>
                <a:gd name="connsiteY1" fmla="*/ 3079699 h 3107578"/>
                <a:gd name="connsiteX2" fmla="*/ 1976857 w 3009900"/>
                <a:gd name="connsiteY2" fmla="*/ 2723788 h 3107578"/>
                <a:gd name="connsiteX3" fmla="*/ 1625479 w 3009900"/>
                <a:gd name="connsiteY3" fmla="*/ 2768832 h 3107578"/>
                <a:gd name="connsiteX4" fmla="*/ 1384411 w 3009900"/>
                <a:gd name="connsiteY4" fmla="*/ 2768832 h 3107578"/>
                <a:gd name="connsiteX5" fmla="*/ 0 w 3009900"/>
                <a:gd name="connsiteY5" fmla="*/ 1384421 h 3107578"/>
                <a:gd name="connsiteX6" fmla="*/ 1384421 w 3009900"/>
                <a:gd name="connsiteY6" fmla="*/ 0 h 3107578"/>
                <a:gd name="connsiteX7" fmla="*/ 1625489 w 3009900"/>
                <a:gd name="connsiteY7" fmla="*/ 0 h 3107578"/>
                <a:gd name="connsiteX8" fmla="*/ 3009900 w 3009900"/>
                <a:gd name="connsiteY8" fmla="*/ 1384421 h 3107578"/>
                <a:gd name="connsiteX9" fmla="*/ 2859462 w 3009900"/>
                <a:gd name="connsiteY9" fmla="*/ 2012604 h 3107578"/>
                <a:gd name="connsiteX10" fmla="*/ 2495550 w 3009900"/>
                <a:gd name="connsiteY10" fmla="*/ 2461250 h 3107578"/>
                <a:gd name="connsiteX11" fmla="*/ 2495550 w 3009900"/>
                <a:gd name="connsiteY11" fmla="*/ 3012329 h 3107578"/>
                <a:gd name="connsiteX12" fmla="*/ 2436762 w 3009900"/>
                <a:gd name="connsiteY12" fmla="*/ 3100321 h 3107578"/>
                <a:gd name="connsiteX13" fmla="*/ 2400319 w 3009900"/>
                <a:gd name="connsiteY13" fmla="*/ 3107579 h 3107578"/>
                <a:gd name="connsiteX14" fmla="*/ 2004622 w 3009900"/>
                <a:gd name="connsiteY14" fmla="*/ 2521630 h 3107578"/>
                <a:gd name="connsiteX15" fmla="*/ 2071964 w 3009900"/>
                <a:gd name="connsiteY15" fmla="*/ 2549509 h 3107578"/>
                <a:gd name="connsiteX16" fmla="*/ 2305050 w 3009900"/>
                <a:gd name="connsiteY16" fmla="*/ 2782472 h 3107578"/>
                <a:gd name="connsiteX17" fmla="*/ 2305050 w 3009900"/>
                <a:gd name="connsiteY17" fmla="*/ 2414807 h 3107578"/>
                <a:gd name="connsiteX18" fmla="*/ 2342988 w 3009900"/>
                <a:gd name="connsiteY18" fmla="*/ 2338721 h 3107578"/>
                <a:gd name="connsiteX19" fmla="*/ 2819400 w 3009900"/>
                <a:gd name="connsiteY19" fmla="*/ 1384421 h 3107578"/>
                <a:gd name="connsiteX20" fmla="*/ 1625489 w 3009900"/>
                <a:gd name="connsiteY20" fmla="*/ 190500 h 3107578"/>
                <a:gd name="connsiteX21" fmla="*/ 1384421 w 3009900"/>
                <a:gd name="connsiteY21" fmla="*/ 190500 h 3107578"/>
                <a:gd name="connsiteX22" fmla="*/ 190500 w 3009900"/>
                <a:gd name="connsiteY22" fmla="*/ 1384421 h 3107578"/>
                <a:gd name="connsiteX23" fmla="*/ 1384421 w 3009900"/>
                <a:gd name="connsiteY23" fmla="*/ 2578341 h 3107578"/>
                <a:gd name="connsiteX24" fmla="*/ 1625489 w 3009900"/>
                <a:gd name="connsiteY24" fmla="*/ 2578341 h 3107578"/>
                <a:gd name="connsiteX25" fmla="*/ 1976657 w 3009900"/>
                <a:gd name="connsiteY25" fmla="*/ 2525840 h 3107578"/>
                <a:gd name="connsiteX26" fmla="*/ 2004622 w 3009900"/>
                <a:gd name="connsiteY26" fmla="*/ 2521630 h 310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09900" h="3107578">
                  <a:moveTo>
                    <a:pt x="2400319" y="3107579"/>
                  </a:moveTo>
                  <a:cubicBezTo>
                    <a:pt x="2375535" y="3107579"/>
                    <a:pt x="2351189" y="3097902"/>
                    <a:pt x="2332968" y="3079699"/>
                  </a:cubicBezTo>
                  <a:lnTo>
                    <a:pt x="1976857" y="2723788"/>
                  </a:lnTo>
                  <a:cubicBezTo>
                    <a:pt x="1862557" y="2753697"/>
                    <a:pt x="1744628" y="2768832"/>
                    <a:pt x="1625479" y="2768832"/>
                  </a:cubicBezTo>
                  <a:lnTo>
                    <a:pt x="1384411" y="2768832"/>
                  </a:lnTo>
                  <a:cubicBezTo>
                    <a:pt x="621049" y="2768832"/>
                    <a:pt x="0" y="2147792"/>
                    <a:pt x="0" y="1384421"/>
                  </a:cubicBezTo>
                  <a:cubicBezTo>
                    <a:pt x="0" y="621049"/>
                    <a:pt x="621049" y="0"/>
                    <a:pt x="1384421" y="0"/>
                  </a:cubicBezTo>
                  <a:lnTo>
                    <a:pt x="1625489" y="0"/>
                  </a:lnTo>
                  <a:cubicBezTo>
                    <a:pt x="2388851" y="0"/>
                    <a:pt x="3009900" y="621049"/>
                    <a:pt x="3009900" y="1384421"/>
                  </a:cubicBezTo>
                  <a:cubicBezTo>
                    <a:pt x="3009900" y="1605553"/>
                    <a:pt x="2959294" y="1816903"/>
                    <a:pt x="2859462" y="2012604"/>
                  </a:cubicBezTo>
                  <a:cubicBezTo>
                    <a:pt x="2771566" y="2184911"/>
                    <a:pt x="2646321" y="2339149"/>
                    <a:pt x="2495550" y="2461250"/>
                  </a:cubicBezTo>
                  <a:lnTo>
                    <a:pt x="2495550" y="3012329"/>
                  </a:lnTo>
                  <a:cubicBezTo>
                    <a:pt x="2495550" y="3050848"/>
                    <a:pt x="2472347" y="3085576"/>
                    <a:pt x="2436762" y="3100321"/>
                  </a:cubicBezTo>
                  <a:cubicBezTo>
                    <a:pt x="2424979" y="3105207"/>
                    <a:pt x="2412597" y="3107579"/>
                    <a:pt x="2400319" y="3107579"/>
                  </a:cubicBezTo>
                  <a:close/>
                  <a:moveTo>
                    <a:pt x="2004622" y="2521630"/>
                  </a:moveTo>
                  <a:cubicBezTo>
                    <a:pt x="2029501" y="2521630"/>
                    <a:pt x="2053828" y="2531393"/>
                    <a:pt x="2071964" y="2549509"/>
                  </a:cubicBezTo>
                  <a:lnTo>
                    <a:pt x="2305050" y="2782472"/>
                  </a:lnTo>
                  <a:lnTo>
                    <a:pt x="2305050" y="2414807"/>
                  </a:lnTo>
                  <a:cubicBezTo>
                    <a:pt x="2305050" y="2384889"/>
                    <a:pt x="2319109" y="2356714"/>
                    <a:pt x="2342988" y="2338721"/>
                  </a:cubicBezTo>
                  <a:cubicBezTo>
                    <a:pt x="2645759" y="2110693"/>
                    <a:pt x="2819400" y="1762858"/>
                    <a:pt x="2819400" y="1384421"/>
                  </a:cubicBezTo>
                  <a:cubicBezTo>
                    <a:pt x="2819400" y="726091"/>
                    <a:pt x="2283819" y="190500"/>
                    <a:pt x="1625489" y="190500"/>
                  </a:cubicBezTo>
                  <a:lnTo>
                    <a:pt x="1384421" y="190500"/>
                  </a:lnTo>
                  <a:cubicBezTo>
                    <a:pt x="726091" y="190500"/>
                    <a:pt x="190500" y="726091"/>
                    <a:pt x="190500" y="1384421"/>
                  </a:cubicBezTo>
                  <a:cubicBezTo>
                    <a:pt x="190500" y="2042751"/>
                    <a:pt x="726081" y="2578341"/>
                    <a:pt x="1384421" y="2578341"/>
                  </a:cubicBezTo>
                  <a:lnTo>
                    <a:pt x="1625489" y="2578341"/>
                  </a:lnTo>
                  <a:cubicBezTo>
                    <a:pt x="1745132" y="2578341"/>
                    <a:pt x="1863281" y="2560682"/>
                    <a:pt x="1976657" y="2525840"/>
                  </a:cubicBezTo>
                  <a:cubicBezTo>
                    <a:pt x="1985858" y="2523011"/>
                    <a:pt x="1995288" y="2521630"/>
                    <a:pt x="2004622" y="2521630"/>
                  </a:cubicBezTo>
                  <a:close/>
                </a:path>
              </a:pathLst>
            </a:custGeom>
            <a:grpFill/>
            <a:ln w="9525" cap="flat">
              <a:noFill/>
              <a:prstDash val="solid"/>
              <a:miter/>
            </a:ln>
          </p:spPr>
          <p:txBody>
            <a:bodyPr rtlCol="0" anchor="ctr"/>
            <a:lstStyle/>
            <a:p>
              <a:endParaRPr lang="pt-BR"/>
            </a:p>
          </p:txBody>
        </p:sp>
        <p:sp>
          <p:nvSpPr>
            <p:cNvPr id="67" name="Forma Livre: Forma 66">
              <a:extLst>
                <a:ext uri="{FF2B5EF4-FFF2-40B4-BE49-F238E27FC236}">
                  <a16:creationId xmlns:a16="http://schemas.microsoft.com/office/drawing/2014/main" id="{2FB22788-3928-414B-98F6-042311389D70}"/>
                </a:ext>
              </a:extLst>
            </p:cNvPr>
            <p:cNvSpPr/>
            <p:nvPr/>
          </p:nvSpPr>
          <p:spPr>
            <a:xfrm>
              <a:off x="6186125" y="3000976"/>
              <a:ext cx="806531" cy="1111670"/>
            </a:xfrm>
            <a:custGeom>
              <a:avLst/>
              <a:gdLst>
                <a:gd name="connsiteX0" fmla="*/ 403269 w 806531"/>
                <a:gd name="connsiteY0" fmla="*/ 1111671 h 1111670"/>
                <a:gd name="connsiteX1" fmla="*/ 308019 w 806531"/>
                <a:gd name="connsiteY1" fmla="*/ 1016421 h 1111670"/>
                <a:gd name="connsiteX2" fmla="*/ 308019 w 806531"/>
                <a:gd name="connsiteY2" fmla="*/ 787583 h 1111670"/>
                <a:gd name="connsiteX3" fmla="*/ 450018 w 806531"/>
                <a:gd name="connsiteY3" fmla="*/ 610904 h 1111670"/>
                <a:gd name="connsiteX4" fmla="*/ 615496 w 806531"/>
                <a:gd name="connsiteY4" fmla="*/ 387990 h 1111670"/>
                <a:gd name="connsiteX5" fmla="*/ 418547 w 806531"/>
                <a:gd name="connsiteY5" fmla="*/ 191051 h 1111670"/>
                <a:gd name="connsiteX6" fmla="*/ 258128 w 806531"/>
                <a:gd name="connsiteY6" fmla="*/ 247706 h 1111670"/>
                <a:gd name="connsiteX7" fmla="*/ 190500 w 806531"/>
                <a:gd name="connsiteY7" fmla="*/ 403277 h 1111670"/>
                <a:gd name="connsiteX8" fmla="*/ 95250 w 806531"/>
                <a:gd name="connsiteY8" fmla="*/ 498528 h 1111670"/>
                <a:gd name="connsiteX9" fmla="*/ 0 w 806531"/>
                <a:gd name="connsiteY9" fmla="*/ 403277 h 1111670"/>
                <a:gd name="connsiteX10" fmla="*/ 128140 w 806531"/>
                <a:gd name="connsiteY10" fmla="*/ 108441 h 1111670"/>
                <a:gd name="connsiteX11" fmla="*/ 431635 w 806531"/>
                <a:gd name="connsiteY11" fmla="*/ 989 h 1111670"/>
                <a:gd name="connsiteX12" fmla="*/ 805539 w 806531"/>
                <a:gd name="connsiteY12" fmla="*/ 374883 h 1111670"/>
                <a:gd name="connsiteX13" fmla="*/ 498510 w 806531"/>
                <a:gd name="connsiteY13" fmla="*/ 795193 h 1111670"/>
                <a:gd name="connsiteX14" fmla="*/ 498510 w 806531"/>
                <a:gd name="connsiteY14" fmla="*/ 1016421 h 1111670"/>
                <a:gd name="connsiteX15" fmla="*/ 403269 w 806531"/>
                <a:gd name="connsiteY15" fmla="*/ 1111671 h 111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6531" h="1111670">
                  <a:moveTo>
                    <a:pt x="403269" y="1111671"/>
                  </a:moveTo>
                  <a:cubicBezTo>
                    <a:pt x="350673" y="1111671"/>
                    <a:pt x="308019" y="1069027"/>
                    <a:pt x="308019" y="1016421"/>
                  </a:cubicBezTo>
                  <a:lnTo>
                    <a:pt x="308019" y="787583"/>
                  </a:lnTo>
                  <a:cubicBezTo>
                    <a:pt x="308019" y="702267"/>
                    <a:pt x="366408" y="629611"/>
                    <a:pt x="450018" y="610904"/>
                  </a:cubicBezTo>
                  <a:cubicBezTo>
                    <a:pt x="553212" y="587815"/>
                    <a:pt x="622811" y="494070"/>
                    <a:pt x="615496" y="387990"/>
                  </a:cubicBezTo>
                  <a:cubicBezTo>
                    <a:pt x="608257" y="282958"/>
                    <a:pt x="523589" y="198290"/>
                    <a:pt x="418547" y="191051"/>
                  </a:cubicBezTo>
                  <a:cubicBezTo>
                    <a:pt x="358635" y="186917"/>
                    <a:pt x="301695" y="207043"/>
                    <a:pt x="258128" y="247706"/>
                  </a:cubicBezTo>
                  <a:cubicBezTo>
                    <a:pt x="214522" y="288406"/>
                    <a:pt x="190500" y="343660"/>
                    <a:pt x="190500" y="403277"/>
                  </a:cubicBezTo>
                  <a:cubicBezTo>
                    <a:pt x="190500" y="455884"/>
                    <a:pt x="147847" y="498528"/>
                    <a:pt x="95250" y="498528"/>
                  </a:cubicBezTo>
                  <a:cubicBezTo>
                    <a:pt x="42653" y="498528"/>
                    <a:pt x="0" y="455884"/>
                    <a:pt x="0" y="403277"/>
                  </a:cubicBezTo>
                  <a:cubicBezTo>
                    <a:pt x="0" y="291921"/>
                    <a:pt x="46701" y="184460"/>
                    <a:pt x="128140" y="108441"/>
                  </a:cubicBezTo>
                  <a:cubicBezTo>
                    <a:pt x="210712" y="31355"/>
                    <a:pt x="318592" y="-6774"/>
                    <a:pt x="431635" y="989"/>
                  </a:cubicBezTo>
                  <a:cubicBezTo>
                    <a:pt x="631050" y="14734"/>
                    <a:pt x="791794" y="175477"/>
                    <a:pt x="805539" y="374883"/>
                  </a:cubicBezTo>
                  <a:cubicBezTo>
                    <a:pt x="819207" y="573203"/>
                    <a:pt x="690439" y="748825"/>
                    <a:pt x="498510" y="795193"/>
                  </a:cubicBezTo>
                  <a:lnTo>
                    <a:pt x="498510" y="1016421"/>
                  </a:lnTo>
                  <a:cubicBezTo>
                    <a:pt x="498519" y="1069027"/>
                    <a:pt x="455876" y="1111671"/>
                    <a:pt x="403269" y="1111671"/>
                  </a:cubicBezTo>
                  <a:close/>
                </a:path>
              </a:pathLst>
            </a:custGeom>
            <a:grpFill/>
            <a:ln w="9525" cap="flat">
              <a:noFill/>
              <a:prstDash val="solid"/>
              <a:miter/>
            </a:ln>
          </p:spPr>
          <p:txBody>
            <a:bodyPr rtlCol="0" anchor="ctr"/>
            <a:lstStyle/>
            <a:p>
              <a:endParaRPr lang="pt-BR"/>
            </a:p>
          </p:txBody>
        </p:sp>
        <p:sp>
          <p:nvSpPr>
            <p:cNvPr id="68" name="Forma Livre: Forma 67">
              <a:extLst>
                <a:ext uri="{FF2B5EF4-FFF2-40B4-BE49-F238E27FC236}">
                  <a16:creationId xmlns:a16="http://schemas.microsoft.com/office/drawing/2014/main" id="{E9CB6BE4-061A-4A8A-A83F-C838C81E5469}"/>
                </a:ext>
              </a:extLst>
            </p:cNvPr>
            <p:cNvSpPr/>
            <p:nvPr/>
          </p:nvSpPr>
          <p:spPr>
            <a:xfrm>
              <a:off x="6494144" y="4298918"/>
              <a:ext cx="190500" cy="190500"/>
            </a:xfrm>
            <a:custGeom>
              <a:avLst/>
              <a:gdLst>
                <a:gd name="connsiteX0" fmla="*/ 95250 w 190500"/>
                <a:gd name="connsiteY0" fmla="*/ 190500 h 190500"/>
                <a:gd name="connsiteX1" fmla="*/ 27908 w 190500"/>
                <a:gd name="connsiteY1" fmla="*/ 162687 h 190500"/>
                <a:gd name="connsiteX2" fmla="*/ 0 w 190500"/>
                <a:gd name="connsiteY2" fmla="*/ 95250 h 190500"/>
                <a:gd name="connsiteX3" fmla="*/ 27908 w 190500"/>
                <a:gd name="connsiteY3" fmla="*/ 27908 h 190500"/>
                <a:gd name="connsiteX4" fmla="*/ 95250 w 190500"/>
                <a:gd name="connsiteY4" fmla="*/ 0 h 190500"/>
                <a:gd name="connsiteX5" fmla="*/ 162592 w 190500"/>
                <a:gd name="connsiteY5" fmla="*/ 27908 h 190500"/>
                <a:gd name="connsiteX6" fmla="*/ 190500 w 190500"/>
                <a:gd name="connsiteY6" fmla="*/ 95250 h 190500"/>
                <a:gd name="connsiteX7" fmla="*/ 162592 w 190500"/>
                <a:gd name="connsiteY7" fmla="*/ 162687 h 190500"/>
                <a:gd name="connsiteX8" fmla="*/ 95250 w 190500"/>
                <a:gd name="connsiteY8"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190500"/>
                  </a:moveTo>
                  <a:cubicBezTo>
                    <a:pt x="70199" y="190500"/>
                    <a:pt x="45625" y="180404"/>
                    <a:pt x="27908" y="162687"/>
                  </a:cubicBezTo>
                  <a:cubicBezTo>
                    <a:pt x="10201" y="144971"/>
                    <a:pt x="0" y="120396"/>
                    <a:pt x="0" y="95250"/>
                  </a:cubicBezTo>
                  <a:cubicBezTo>
                    <a:pt x="0" y="70199"/>
                    <a:pt x="10192" y="45625"/>
                    <a:pt x="27908" y="27908"/>
                  </a:cubicBezTo>
                  <a:cubicBezTo>
                    <a:pt x="45625" y="10192"/>
                    <a:pt x="70199" y="0"/>
                    <a:pt x="95250" y="0"/>
                  </a:cubicBezTo>
                  <a:cubicBezTo>
                    <a:pt x="120301" y="0"/>
                    <a:pt x="144875" y="10192"/>
                    <a:pt x="162592" y="27908"/>
                  </a:cubicBezTo>
                  <a:cubicBezTo>
                    <a:pt x="180299" y="45625"/>
                    <a:pt x="190500" y="70199"/>
                    <a:pt x="190500" y="95250"/>
                  </a:cubicBezTo>
                  <a:cubicBezTo>
                    <a:pt x="190500" y="120396"/>
                    <a:pt x="180308" y="144875"/>
                    <a:pt x="162592" y="162687"/>
                  </a:cubicBezTo>
                  <a:cubicBezTo>
                    <a:pt x="144875" y="180404"/>
                    <a:pt x="120301" y="190500"/>
                    <a:pt x="95250" y="190500"/>
                  </a:cubicBezTo>
                  <a:close/>
                </a:path>
              </a:pathLst>
            </a:custGeom>
            <a:grpFill/>
            <a:ln w="9525" cap="flat">
              <a:noFill/>
              <a:prstDash val="solid"/>
              <a:miter/>
            </a:ln>
          </p:spPr>
          <p:txBody>
            <a:bodyPr rtlCol="0" anchor="ctr"/>
            <a:lstStyle/>
            <a:p>
              <a:endParaRPr lang="pt-BR"/>
            </a:p>
          </p:txBody>
        </p:sp>
        <p:sp>
          <p:nvSpPr>
            <p:cNvPr id="69" name="Forma Livre: Forma 68">
              <a:extLst>
                <a:ext uri="{FF2B5EF4-FFF2-40B4-BE49-F238E27FC236}">
                  <a16:creationId xmlns:a16="http://schemas.microsoft.com/office/drawing/2014/main" id="{3E15B13E-1B44-4AB1-850A-254437143F78}"/>
                </a:ext>
              </a:extLst>
            </p:cNvPr>
            <p:cNvSpPr/>
            <p:nvPr/>
          </p:nvSpPr>
          <p:spPr>
            <a:xfrm>
              <a:off x="3705225" y="5286375"/>
              <a:ext cx="2200275" cy="190500"/>
            </a:xfrm>
            <a:custGeom>
              <a:avLst/>
              <a:gdLst>
                <a:gd name="connsiteX0" fmla="*/ 2105025 w 2200275"/>
                <a:gd name="connsiteY0" fmla="*/ 190500 h 190500"/>
                <a:gd name="connsiteX1" fmla="*/ 95250 w 2200275"/>
                <a:gd name="connsiteY1" fmla="*/ 190500 h 190500"/>
                <a:gd name="connsiteX2" fmla="*/ 0 w 2200275"/>
                <a:gd name="connsiteY2" fmla="*/ 95250 h 190500"/>
                <a:gd name="connsiteX3" fmla="*/ 95250 w 2200275"/>
                <a:gd name="connsiteY3" fmla="*/ 0 h 190500"/>
                <a:gd name="connsiteX4" fmla="*/ 2105025 w 2200275"/>
                <a:gd name="connsiteY4" fmla="*/ 0 h 190500"/>
                <a:gd name="connsiteX5" fmla="*/ 2200275 w 2200275"/>
                <a:gd name="connsiteY5" fmla="*/ 95250 h 190500"/>
                <a:gd name="connsiteX6" fmla="*/ 2105025 w 2200275"/>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0275" h="190500">
                  <a:moveTo>
                    <a:pt x="2105025" y="190500"/>
                  </a:moveTo>
                  <a:lnTo>
                    <a:pt x="95250" y="190500"/>
                  </a:lnTo>
                  <a:cubicBezTo>
                    <a:pt x="42653" y="190500"/>
                    <a:pt x="0" y="147857"/>
                    <a:pt x="0" y="95250"/>
                  </a:cubicBezTo>
                  <a:cubicBezTo>
                    <a:pt x="0" y="42643"/>
                    <a:pt x="42653" y="0"/>
                    <a:pt x="95250" y="0"/>
                  </a:cubicBezTo>
                  <a:lnTo>
                    <a:pt x="2105025" y="0"/>
                  </a:lnTo>
                  <a:cubicBezTo>
                    <a:pt x="2157622" y="0"/>
                    <a:pt x="2200275" y="42643"/>
                    <a:pt x="2200275" y="95250"/>
                  </a:cubicBezTo>
                  <a:cubicBezTo>
                    <a:pt x="2200275" y="147857"/>
                    <a:pt x="2157632" y="190500"/>
                    <a:pt x="2105025" y="190500"/>
                  </a:cubicBezTo>
                  <a:close/>
                </a:path>
              </a:pathLst>
            </a:custGeom>
            <a:grpFill/>
            <a:ln w="9525" cap="flat">
              <a:noFill/>
              <a:prstDash val="solid"/>
              <a:miter/>
            </a:ln>
          </p:spPr>
          <p:txBody>
            <a:bodyPr rtlCol="0" anchor="ctr"/>
            <a:lstStyle/>
            <a:p>
              <a:endParaRPr lang="pt-BR"/>
            </a:p>
          </p:txBody>
        </p:sp>
        <p:sp>
          <p:nvSpPr>
            <p:cNvPr id="70" name="Forma Livre: Forma 69">
              <a:extLst>
                <a:ext uri="{FF2B5EF4-FFF2-40B4-BE49-F238E27FC236}">
                  <a16:creationId xmlns:a16="http://schemas.microsoft.com/office/drawing/2014/main" id="{C514211C-AC04-4CF4-9366-99E67B336397}"/>
                </a:ext>
              </a:extLst>
            </p:cNvPr>
            <p:cNvSpPr/>
            <p:nvPr/>
          </p:nvSpPr>
          <p:spPr>
            <a:xfrm>
              <a:off x="5715000" y="5819775"/>
              <a:ext cx="190500" cy="190500"/>
            </a:xfrm>
            <a:custGeom>
              <a:avLst/>
              <a:gdLst>
                <a:gd name="connsiteX0" fmla="*/ 95250 w 190500"/>
                <a:gd name="connsiteY0" fmla="*/ 190500 h 190500"/>
                <a:gd name="connsiteX1" fmla="*/ 27908 w 190500"/>
                <a:gd name="connsiteY1" fmla="*/ 162592 h 190500"/>
                <a:gd name="connsiteX2" fmla="*/ 0 w 190500"/>
                <a:gd name="connsiteY2" fmla="*/ 95250 h 190500"/>
                <a:gd name="connsiteX3" fmla="*/ 27908 w 190500"/>
                <a:gd name="connsiteY3" fmla="*/ 27908 h 190500"/>
                <a:gd name="connsiteX4" fmla="*/ 95250 w 190500"/>
                <a:gd name="connsiteY4" fmla="*/ 0 h 190500"/>
                <a:gd name="connsiteX5" fmla="*/ 162582 w 190500"/>
                <a:gd name="connsiteY5" fmla="*/ 27908 h 190500"/>
                <a:gd name="connsiteX6" fmla="*/ 190500 w 190500"/>
                <a:gd name="connsiteY6" fmla="*/ 95250 h 190500"/>
                <a:gd name="connsiteX7" fmla="*/ 162582 w 190500"/>
                <a:gd name="connsiteY7" fmla="*/ 162592 h 190500"/>
                <a:gd name="connsiteX8" fmla="*/ 95250 w 190500"/>
                <a:gd name="connsiteY8"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250" y="190500"/>
                  </a:moveTo>
                  <a:cubicBezTo>
                    <a:pt x="70199" y="190500"/>
                    <a:pt x="45625" y="180308"/>
                    <a:pt x="27908" y="162592"/>
                  </a:cubicBezTo>
                  <a:cubicBezTo>
                    <a:pt x="10192" y="144875"/>
                    <a:pt x="0" y="120301"/>
                    <a:pt x="0" y="95250"/>
                  </a:cubicBezTo>
                  <a:cubicBezTo>
                    <a:pt x="0" y="70199"/>
                    <a:pt x="10182" y="45625"/>
                    <a:pt x="27908" y="27908"/>
                  </a:cubicBezTo>
                  <a:cubicBezTo>
                    <a:pt x="45625" y="10192"/>
                    <a:pt x="70199" y="0"/>
                    <a:pt x="95250" y="0"/>
                  </a:cubicBezTo>
                  <a:cubicBezTo>
                    <a:pt x="120301" y="0"/>
                    <a:pt x="144875" y="10192"/>
                    <a:pt x="162582" y="27908"/>
                  </a:cubicBezTo>
                  <a:cubicBezTo>
                    <a:pt x="180299" y="45625"/>
                    <a:pt x="190500" y="70199"/>
                    <a:pt x="190500" y="95250"/>
                  </a:cubicBezTo>
                  <a:cubicBezTo>
                    <a:pt x="190500" y="120396"/>
                    <a:pt x="180308" y="144875"/>
                    <a:pt x="162582" y="162592"/>
                  </a:cubicBezTo>
                  <a:cubicBezTo>
                    <a:pt x="144875" y="180308"/>
                    <a:pt x="120301" y="190500"/>
                    <a:pt x="95250" y="190500"/>
                  </a:cubicBezTo>
                  <a:close/>
                </a:path>
              </a:pathLst>
            </a:custGeom>
            <a:grpFill/>
            <a:ln w="9525" cap="flat">
              <a:noFill/>
              <a:prstDash val="solid"/>
              <a:miter/>
            </a:ln>
          </p:spPr>
          <p:txBody>
            <a:bodyPr rtlCol="0" anchor="ctr"/>
            <a:lstStyle/>
            <a:p>
              <a:endParaRPr lang="pt-BR"/>
            </a:p>
          </p:txBody>
        </p:sp>
        <p:sp>
          <p:nvSpPr>
            <p:cNvPr id="71" name="Forma Livre: Forma 70">
              <a:extLst>
                <a:ext uri="{FF2B5EF4-FFF2-40B4-BE49-F238E27FC236}">
                  <a16:creationId xmlns:a16="http://schemas.microsoft.com/office/drawing/2014/main" id="{49AE41FB-1784-427F-97F4-E54B1717E9D3}"/>
                </a:ext>
              </a:extLst>
            </p:cNvPr>
            <p:cNvSpPr/>
            <p:nvPr/>
          </p:nvSpPr>
          <p:spPr>
            <a:xfrm>
              <a:off x="3705225" y="5819775"/>
              <a:ext cx="1825628" cy="190500"/>
            </a:xfrm>
            <a:custGeom>
              <a:avLst/>
              <a:gdLst>
                <a:gd name="connsiteX0" fmla="*/ 1730378 w 1825628"/>
                <a:gd name="connsiteY0" fmla="*/ 190500 h 190500"/>
                <a:gd name="connsiteX1" fmla="*/ 95250 w 1825628"/>
                <a:gd name="connsiteY1" fmla="*/ 190500 h 190500"/>
                <a:gd name="connsiteX2" fmla="*/ 0 w 1825628"/>
                <a:gd name="connsiteY2" fmla="*/ 95250 h 190500"/>
                <a:gd name="connsiteX3" fmla="*/ 95250 w 1825628"/>
                <a:gd name="connsiteY3" fmla="*/ 0 h 190500"/>
                <a:gd name="connsiteX4" fmla="*/ 1730378 w 1825628"/>
                <a:gd name="connsiteY4" fmla="*/ 0 h 190500"/>
                <a:gd name="connsiteX5" fmla="*/ 1825628 w 1825628"/>
                <a:gd name="connsiteY5" fmla="*/ 95250 h 190500"/>
                <a:gd name="connsiteX6" fmla="*/ 1730378 w 1825628"/>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628" h="190500">
                  <a:moveTo>
                    <a:pt x="1730378" y="190500"/>
                  </a:moveTo>
                  <a:lnTo>
                    <a:pt x="95250" y="190500"/>
                  </a:lnTo>
                  <a:cubicBezTo>
                    <a:pt x="42653" y="190500"/>
                    <a:pt x="0" y="147857"/>
                    <a:pt x="0" y="95250"/>
                  </a:cubicBezTo>
                  <a:cubicBezTo>
                    <a:pt x="0" y="42643"/>
                    <a:pt x="42653" y="0"/>
                    <a:pt x="95250" y="0"/>
                  </a:cubicBezTo>
                  <a:lnTo>
                    <a:pt x="1730378" y="0"/>
                  </a:lnTo>
                  <a:cubicBezTo>
                    <a:pt x="1782975" y="0"/>
                    <a:pt x="1825628" y="42643"/>
                    <a:pt x="1825628" y="95250"/>
                  </a:cubicBezTo>
                  <a:cubicBezTo>
                    <a:pt x="1825628" y="147857"/>
                    <a:pt x="1782985" y="190500"/>
                    <a:pt x="1730378" y="190500"/>
                  </a:cubicBezTo>
                  <a:close/>
                </a:path>
              </a:pathLst>
            </a:custGeom>
            <a:grpFill/>
            <a:ln w="9525" cap="flat">
              <a:noFill/>
              <a:prstDash val="solid"/>
              <a:miter/>
            </a:ln>
          </p:spPr>
          <p:txBody>
            <a:bodyPr rtlCol="0" anchor="ctr"/>
            <a:lstStyle/>
            <a:p>
              <a:endParaRPr lang="pt-BR"/>
            </a:p>
          </p:txBody>
        </p:sp>
        <p:sp>
          <p:nvSpPr>
            <p:cNvPr id="72" name="Forma Livre: Forma 71">
              <a:extLst>
                <a:ext uri="{FF2B5EF4-FFF2-40B4-BE49-F238E27FC236}">
                  <a16:creationId xmlns:a16="http://schemas.microsoft.com/office/drawing/2014/main" id="{0A1DE39A-5666-46DA-9091-337E5AA4A2AF}"/>
                </a:ext>
              </a:extLst>
            </p:cNvPr>
            <p:cNvSpPr/>
            <p:nvPr/>
          </p:nvSpPr>
          <p:spPr>
            <a:xfrm>
              <a:off x="3705225" y="4752975"/>
              <a:ext cx="1581150" cy="190500"/>
            </a:xfrm>
            <a:custGeom>
              <a:avLst/>
              <a:gdLst>
                <a:gd name="connsiteX0" fmla="*/ 1485900 w 1581150"/>
                <a:gd name="connsiteY0" fmla="*/ 190500 h 190500"/>
                <a:gd name="connsiteX1" fmla="*/ 95250 w 1581150"/>
                <a:gd name="connsiteY1" fmla="*/ 190500 h 190500"/>
                <a:gd name="connsiteX2" fmla="*/ 0 w 1581150"/>
                <a:gd name="connsiteY2" fmla="*/ 95250 h 190500"/>
                <a:gd name="connsiteX3" fmla="*/ 95250 w 1581150"/>
                <a:gd name="connsiteY3" fmla="*/ 0 h 190500"/>
                <a:gd name="connsiteX4" fmla="*/ 1485900 w 1581150"/>
                <a:gd name="connsiteY4" fmla="*/ 0 h 190500"/>
                <a:gd name="connsiteX5" fmla="*/ 1581150 w 1581150"/>
                <a:gd name="connsiteY5" fmla="*/ 95250 h 190500"/>
                <a:gd name="connsiteX6" fmla="*/ 1485900 w 1581150"/>
                <a:gd name="connsiteY6"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150" h="190500">
                  <a:moveTo>
                    <a:pt x="1485900" y="190500"/>
                  </a:moveTo>
                  <a:lnTo>
                    <a:pt x="95250" y="190500"/>
                  </a:lnTo>
                  <a:cubicBezTo>
                    <a:pt x="42653" y="190500"/>
                    <a:pt x="0" y="147857"/>
                    <a:pt x="0" y="95250"/>
                  </a:cubicBezTo>
                  <a:cubicBezTo>
                    <a:pt x="0" y="42643"/>
                    <a:pt x="42653" y="0"/>
                    <a:pt x="95250" y="0"/>
                  </a:cubicBezTo>
                  <a:lnTo>
                    <a:pt x="1485900" y="0"/>
                  </a:lnTo>
                  <a:cubicBezTo>
                    <a:pt x="1538497" y="0"/>
                    <a:pt x="1581150" y="42643"/>
                    <a:pt x="1581150" y="95250"/>
                  </a:cubicBezTo>
                  <a:cubicBezTo>
                    <a:pt x="1581150" y="147857"/>
                    <a:pt x="1538507" y="190500"/>
                    <a:pt x="1485900" y="190500"/>
                  </a:cubicBezTo>
                  <a:close/>
                </a:path>
              </a:pathLst>
            </a:custGeom>
            <a:grpFill/>
            <a:ln w="9525" cap="flat">
              <a:noFill/>
              <a:prstDash val="solid"/>
              <a:miter/>
            </a:ln>
          </p:spPr>
          <p:txBody>
            <a:bodyPr rtlCol="0" anchor="ctr"/>
            <a:lstStyle/>
            <a:p>
              <a:endParaRPr lang="pt-BR"/>
            </a:p>
          </p:txBody>
        </p:sp>
      </p:grpSp>
      <p:grpSp>
        <p:nvGrpSpPr>
          <p:cNvPr id="73" name="Gráfico 41">
            <a:extLst>
              <a:ext uri="{FF2B5EF4-FFF2-40B4-BE49-F238E27FC236}">
                <a16:creationId xmlns:a16="http://schemas.microsoft.com/office/drawing/2014/main" id="{DAC00240-75B4-4F5F-830F-21475A447848}"/>
              </a:ext>
            </a:extLst>
          </p:cNvPr>
          <p:cNvGrpSpPr/>
          <p:nvPr/>
        </p:nvGrpSpPr>
        <p:grpSpPr>
          <a:xfrm>
            <a:off x="1050170" y="2631232"/>
            <a:ext cx="542746" cy="614288"/>
            <a:chOff x="5086350" y="2286000"/>
            <a:chExt cx="2019323" cy="2285499"/>
          </a:xfrm>
          <a:solidFill>
            <a:schemeClr val="tx1"/>
          </a:solidFill>
        </p:grpSpPr>
        <p:sp>
          <p:nvSpPr>
            <p:cNvPr id="74" name="Forma Livre: Forma 73">
              <a:extLst>
                <a:ext uri="{FF2B5EF4-FFF2-40B4-BE49-F238E27FC236}">
                  <a16:creationId xmlns:a16="http://schemas.microsoft.com/office/drawing/2014/main" id="{FDA6838C-689B-40A4-B032-C245162424C2}"/>
                </a:ext>
              </a:extLst>
            </p:cNvPr>
            <p:cNvSpPr/>
            <p:nvPr/>
          </p:nvSpPr>
          <p:spPr>
            <a:xfrm>
              <a:off x="5505450" y="2705100"/>
              <a:ext cx="914400" cy="76200"/>
            </a:xfrm>
            <a:custGeom>
              <a:avLst/>
              <a:gdLst>
                <a:gd name="connsiteX0" fmla="*/ 38100 w 914400"/>
                <a:gd name="connsiteY0" fmla="*/ 76200 h 76200"/>
                <a:gd name="connsiteX1" fmla="*/ 876300 w 914400"/>
                <a:gd name="connsiteY1" fmla="*/ 76200 h 76200"/>
                <a:gd name="connsiteX2" fmla="*/ 914400 w 914400"/>
                <a:gd name="connsiteY2" fmla="*/ 38100 h 76200"/>
                <a:gd name="connsiteX3" fmla="*/ 876300 w 914400"/>
                <a:gd name="connsiteY3" fmla="*/ 0 h 76200"/>
                <a:gd name="connsiteX4" fmla="*/ 38100 w 914400"/>
                <a:gd name="connsiteY4" fmla="*/ 0 h 76200"/>
                <a:gd name="connsiteX5" fmla="*/ 0 w 914400"/>
                <a:gd name="connsiteY5" fmla="*/ 38100 h 76200"/>
                <a:gd name="connsiteX6" fmla="*/ 38100 w 914400"/>
                <a:gd name="connsiteY6" fmla="*/ 76200 h 76200"/>
                <a:gd name="connsiteX7" fmla="*/ 38100 w 914400"/>
                <a:gd name="connsiteY7"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76200">
                  <a:moveTo>
                    <a:pt x="38100" y="76200"/>
                  </a:moveTo>
                  <a:lnTo>
                    <a:pt x="876300" y="76200"/>
                  </a:lnTo>
                  <a:cubicBezTo>
                    <a:pt x="897255" y="76200"/>
                    <a:pt x="914400" y="59055"/>
                    <a:pt x="914400" y="38100"/>
                  </a:cubicBezTo>
                  <a:cubicBezTo>
                    <a:pt x="914400" y="17145"/>
                    <a:pt x="897255" y="0"/>
                    <a:pt x="876300" y="0"/>
                  </a:cubicBezTo>
                  <a:lnTo>
                    <a:pt x="38100" y="0"/>
                  </a:lnTo>
                  <a:cubicBezTo>
                    <a:pt x="17145" y="0"/>
                    <a:pt x="0" y="17145"/>
                    <a:pt x="0" y="38100"/>
                  </a:cubicBezTo>
                  <a:cubicBezTo>
                    <a:pt x="0" y="59055"/>
                    <a:pt x="17145" y="76200"/>
                    <a:pt x="38100" y="76200"/>
                  </a:cubicBezTo>
                  <a:lnTo>
                    <a:pt x="38100" y="76200"/>
                  </a:lnTo>
                  <a:close/>
                </a:path>
              </a:pathLst>
            </a:custGeom>
            <a:grpFill/>
            <a:ln w="6350" cap="flat">
              <a:noFill/>
              <a:prstDash val="solid"/>
              <a:miter/>
            </a:ln>
          </p:spPr>
          <p:txBody>
            <a:bodyPr rtlCol="0" anchor="ctr"/>
            <a:lstStyle/>
            <a:p>
              <a:endParaRPr lang="pt-BR"/>
            </a:p>
          </p:txBody>
        </p:sp>
        <p:sp>
          <p:nvSpPr>
            <p:cNvPr id="75" name="Forma Livre: Forma 74">
              <a:extLst>
                <a:ext uri="{FF2B5EF4-FFF2-40B4-BE49-F238E27FC236}">
                  <a16:creationId xmlns:a16="http://schemas.microsoft.com/office/drawing/2014/main" id="{B70562EC-8FF4-4654-8911-9B0A37E9099B}"/>
                </a:ext>
              </a:extLst>
            </p:cNvPr>
            <p:cNvSpPr/>
            <p:nvPr/>
          </p:nvSpPr>
          <p:spPr>
            <a:xfrm>
              <a:off x="5505450" y="2933700"/>
              <a:ext cx="914400" cy="76200"/>
            </a:xfrm>
            <a:custGeom>
              <a:avLst/>
              <a:gdLst>
                <a:gd name="connsiteX0" fmla="*/ 38100 w 914400"/>
                <a:gd name="connsiteY0" fmla="*/ 76200 h 76200"/>
                <a:gd name="connsiteX1" fmla="*/ 876300 w 914400"/>
                <a:gd name="connsiteY1" fmla="*/ 76200 h 76200"/>
                <a:gd name="connsiteX2" fmla="*/ 914400 w 914400"/>
                <a:gd name="connsiteY2" fmla="*/ 38100 h 76200"/>
                <a:gd name="connsiteX3" fmla="*/ 876300 w 914400"/>
                <a:gd name="connsiteY3" fmla="*/ 0 h 76200"/>
                <a:gd name="connsiteX4" fmla="*/ 38100 w 914400"/>
                <a:gd name="connsiteY4" fmla="*/ 0 h 76200"/>
                <a:gd name="connsiteX5" fmla="*/ 0 w 914400"/>
                <a:gd name="connsiteY5" fmla="*/ 38100 h 76200"/>
                <a:gd name="connsiteX6" fmla="*/ 38100 w 914400"/>
                <a:gd name="connsiteY6" fmla="*/ 76200 h 76200"/>
                <a:gd name="connsiteX7" fmla="*/ 38100 w 914400"/>
                <a:gd name="connsiteY7"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76200">
                  <a:moveTo>
                    <a:pt x="38100" y="76200"/>
                  </a:moveTo>
                  <a:lnTo>
                    <a:pt x="876300" y="76200"/>
                  </a:lnTo>
                  <a:cubicBezTo>
                    <a:pt x="897255" y="76200"/>
                    <a:pt x="914400" y="59055"/>
                    <a:pt x="914400" y="38100"/>
                  </a:cubicBezTo>
                  <a:cubicBezTo>
                    <a:pt x="914400" y="17145"/>
                    <a:pt x="897255" y="0"/>
                    <a:pt x="876300" y="0"/>
                  </a:cubicBezTo>
                  <a:lnTo>
                    <a:pt x="38100" y="0"/>
                  </a:lnTo>
                  <a:cubicBezTo>
                    <a:pt x="17145" y="0"/>
                    <a:pt x="0" y="17145"/>
                    <a:pt x="0" y="38100"/>
                  </a:cubicBezTo>
                  <a:cubicBezTo>
                    <a:pt x="0" y="59055"/>
                    <a:pt x="17145" y="76200"/>
                    <a:pt x="38100" y="76200"/>
                  </a:cubicBezTo>
                  <a:lnTo>
                    <a:pt x="38100" y="76200"/>
                  </a:lnTo>
                  <a:close/>
                </a:path>
              </a:pathLst>
            </a:custGeom>
            <a:grpFill/>
            <a:ln w="6350" cap="flat">
              <a:noFill/>
              <a:prstDash val="solid"/>
              <a:miter/>
            </a:ln>
          </p:spPr>
          <p:txBody>
            <a:bodyPr rtlCol="0" anchor="ctr"/>
            <a:lstStyle/>
            <a:p>
              <a:endParaRPr lang="pt-BR"/>
            </a:p>
          </p:txBody>
        </p:sp>
        <p:sp>
          <p:nvSpPr>
            <p:cNvPr id="76" name="Forma Livre: Forma 75">
              <a:extLst>
                <a:ext uri="{FF2B5EF4-FFF2-40B4-BE49-F238E27FC236}">
                  <a16:creationId xmlns:a16="http://schemas.microsoft.com/office/drawing/2014/main" id="{AEAEBA37-DBA7-4219-A9B4-D7DEABC779BF}"/>
                </a:ext>
              </a:extLst>
            </p:cNvPr>
            <p:cNvSpPr/>
            <p:nvPr/>
          </p:nvSpPr>
          <p:spPr>
            <a:xfrm>
              <a:off x="5505450" y="3162300"/>
              <a:ext cx="914400" cy="76200"/>
            </a:xfrm>
            <a:custGeom>
              <a:avLst/>
              <a:gdLst>
                <a:gd name="connsiteX0" fmla="*/ 38100 w 914400"/>
                <a:gd name="connsiteY0" fmla="*/ 76200 h 76200"/>
                <a:gd name="connsiteX1" fmla="*/ 876300 w 914400"/>
                <a:gd name="connsiteY1" fmla="*/ 76200 h 76200"/>
                <a:gd name="connsiteX2" fmla="*/ 914400 w 914400"/>
                <a:gd name="connsiteY2" fmla="*/ 38100 h 76200"/>
                <a:gd name="connsiteX3" fmla="*/ 876300 w 914400"/>
                <a:gd name="connsiteY3" fmla="*/ 0 h 76200"/>
                <a:gd name="connsiteX4" fmla="*/ 38100 w 914400"/>
                <a:gd name="connsiteY4" fmla="*/ 0 h 76200"/>
                <a:gd name="connsiteX5" fmla="*/ 0 w 914400"/>
                <a:gd name="connsiteY5" fmla="*/ 38100 h 76200"/>
                <a:gd name="connsiteX6" fmla="*/ 38100 w 914400"/>
                <a:gd name="connsiteY6" fmla="*/ 76200 h 76200"/>
                <a:gd name="connsiteX7" fmla="*/ 38100 w 914400"/>
                <a:gd name="connsiteY7"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76200">
                  <a:moveTo>
                    <a:pt x="38100" y="76200"/>
                  </a:moveTo>
                  <a:lnTo>
                    <a:pt x="876300" y="76200"/>
                  </a:lnTo>
                  <a:cubicBezTo>
                    <a:pt x="897255" y="76200"/>
                    <a:pt x="914400" y="59055"/>
                    <a:pt x="914400" y="38100"/>
                  </a:cubicBezTo>
                  <a:cubicBezTo>
                    <a:pt x="914400" y="17145"/>
                    <a:pt x="897255" y="0"/>
                    <a:pt x="876300" y="0"/>
                  </a:cubicBezTo>
                  <a:lnTo>
                    <a:pt x="38100" y="0"/>
                  </a:lnTo>
                  <a:cubicBezTo>
                    <a:pt x="17145" y="0"/>
                    <a:pt x="0" y="17145"/>
                    <a:pt x="0" y="38100"/>
                  </a:cubicBezTo>
                  <a:cubicBezTo>
                    <a:pt x="0" y="59055"/>
                    <a:pt x="17145" y="76200"/>
                    <a:pt x="38100" y="76200"/>
                  </a:cubicBezTo>
                  <a:lnTo>
                    <a:pt x="38100" y="76200"/>
                  </a:lnTo>
                  <a:close/>
                </a:path>
              </a:pathLst>
            </a:custGeom>
            <a:grpFill/>
            <a:ln w="6350" cap="flat">
              <a:noFill/>
              <a:prstDash val="solid"/>
              <a:miter/>
            </a:ln>
          </p:spPr>
          <p:txBody>
            <a:bodyPr rtlCol="0" anchor="ctr"/>
            <a:lstStyle/>
            <a:p>
              <a:endParaRPr lang="pt-BR"/>
            </a:p>
          </p:txBody>
        </p:sp>
        <p:sp>
          <p:nvSpPr>
            <p:cNvPr id="77" name="Forma Livre: Forma 76">
              <a:extLst>
                <a:ext uri="{FF2B5EF4-FFF2-40B4-BE49-F238E27FC236}">
                  <a16:creationId xmlns:a16="http://schemas.microsoft.com/office/drawing/2014/main" id="{36D24103-17F9-473C-A5B4-748A5C73A1FC}"/>
                </a:ext>
              </a:extLst>
            </p:cNvPr>
            <p:cNvSpPr/>
            <p:nvPr/>
          </p:nvSpPr>
          <p:spPr>
            <a:xfrm>
              <a:off x="5505450" y="3390900"/>
              <a:ext cx="914400" cy="76200"/>
            </a:xfrm>
            <a:custGeom>
              <a:avLst/>
              <a:gdLst>
                <a:gd name="connsiteX0" fmla="*/ 38100 w 914400"/>
                <a:gd name="connsiteY0" fmla="*/ 76200 h 76200"/>
                <a:gd name="connsiteX1" fmla="*/ 876300 w 914400"/>
                <a:gd name="connsiteY1" fmla="*/ 76200 h 76200"/>
                <a:gd name="connsiteX2" fmla="*/ 914400 w 914400"/>
                <a:gd name="connsiteY2" fmla="*/ 38100 h 76200"/>
                <a:gd name="connsiteX3" fmla="*/ 876300 w 914400"/>
                <a:gd name="connsiteY3" fmla="*/ 0 h 76200"/>
                <a:gd name="connsiteX4" fmla="*/ 38100 w 914400"/>
                <a:gd name="connsiteY4" fmla="*/ 0 h 76200"/>
                <a:gd name="connsiteX5" fmla="*/ 0 w 914400"/>
                <a:gd name="connsiteY5" fmla="*/ 38100 h 76200"/>
                <a:gd name="connsiteX6" fmla="*/ 38100 w 914400"/>
                <a:gd name="connsiteY6" fmla="*/ 76200 h 76200"/>
                <a:gd name="connsiteX7" fmla="*/ 38100 w 914400"/>
                <a:gd name="connsiteY7"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 h="76200">
                  <a:moveTo>
                    <a:pt x="38100" y="76200"/>
                  </a:moveTo>
                  <a:lnTo>
                    <a:pt x="876300" y="76200"/>
                  </a:lnTo>
                  <a:cubicBezTo>
                    <a:pt x="897255" y="76200"/>
                    <a:pt x="914400" y="59055"/>
                    <a:pt x="914400" y="38100"/>
                  </a:cubicBezTo>
                  <a:cubicBezTo>
                    <a:pt x="914400" y="17145"/>
                    <a:pt x="897255" y="0"/>
                    <a:pt x="876300" y="0"/>
                  </a:cubicBezTo>
                  <a:lnTo>
                    <a:pt x="38100" y="0"/>
                  </a:lnTo>
                  <a:cubicBezTo>
                    <a:pt x="17145" y="0"/>
                    <a:pt x="0" y="17145"/>
                    <a:pt x="0" y="38100"/>
                  </a:cubicBezTo>
                  <a:cubicBezTo>
                    <a:pt x="0" y="59055"/>
                    <a:pt x="17145" y="76200"/>
                    <a:pt x="38100" y="76200"/>
                  </a:cubicBezTo>
                  <a:lnTo>
                    <a:pt x="38100" y="76200"/>
                  </a:lnTo>
                  <a:close/>
                </a:path>
              </a:pathLst>
            </a:custGeom>
            <a:grpFill/>
            <a:ln w="6350" cap="flat">
              <a:noFill/>
              <a:prstDash val="solid"/>
              <a:miter/>
            </a:ln>
          </p:spPr>
          <p:txBody>
            <a:bodyPr rtlCol="0" anchor="ctr"/>
            <a:lstStyle/>
            <a:p>
              <a:endParaRPr lang="pt-BR"/>
            </a:p>
          </p:txBody>
        </p:sp>
        <p:grpSp>
          <p:nvGrpSpPr>
            <p:cNvPr id="78" name="Gráfico 41">
              <a:extLst>
                <a:ext uri="{FF2B5EF4-FFF2-40B4-BE49-F238E27FC236}">
                  <a16:creationId xmlns:a16="http://schemas.microsoft.com/office/drawing/2014/main" id="{DAC00240-75B4-4F5F-830F-21475A447848}"/>
                </a:ext>
              </a:extLst>
            </p:cNvPr>
            <p:cNvGrpSpPr/>
            <p:nvPr/>
          </p:nvGrpSpPr>
          <p:grpSpPr>
            <a:xfrm>
              <a:off x="5086350" y="2286000"/>
              <a:ext cx="2019323" cy="2285499"/>
              <a:chOff x="5086350" y="2286000"/>
              <a:chExt cx="2019323" cy="2285499"/>
            </a:xfrm>
            <a:grpFill/>
          </p:grpSpPr>
          <p:sp>
            <p:nvSpPr>
              <p:cNvPr id="79" name="Forma Livre: Forma 78">
                <a:extLst>
                  <a:ext uri="{FF2B5EF4-FFF2-40B4-BE49-F238E27FC236}">
                    <a16:creationId xmlns:a16="http://schemas.microsoft.com/office/drawing/2014/main" id="{5DAB7505-DD33-4626-AF82-8B74845A913F}"/>
                  </a:ext>
                </a:extLst>
              </p:cNvPr>
              <p:cNvSpPr/>
              <p:nvPr/>
            </p:nvSpPr>
            <p:spPr>
              <a:xfrm>
                <a:off x="5505450" y="3619500"/>
                <a:ext cx="381000" cy="76200"/>
              </a:xfrm>
              <a:custGeom>
                <a:avLst/>
                <a:gdLst>
                  <a:gd name="connsiteX0" fmla="*/ 38100 w 381000"/>
                  <a:gd name="connsiteY0" fmla="*/ 76200 h 76200"/>
                  <a:gd name="connsiteX1" fmla="*/ 342900 w 381000"/>
                  <a:gd name="connsiteY1" fmla="*/ 76200 h 76200"/>
                  <a:gd name="connsiteX2" fmla="*/ 381000 w 381000"/>
                  <a:gd name="connsiteY2" fmla="*/ 38100 h 76200"/>
                  <a:gd name="connsiteX3" fmla="*/ 342900 w 381000"/>
                  <a:gd name="connsiteY3" fmla="*/ 0 h 76200"/>
                  <a:gd name="connsiteX4" fmla="*/ 38100 w 381000"/>
                  <a:gd name="connsiteY4" fmla="*/ 0 h 76200"/>
                  <a:gd name="connsiteX5" fmla="*/ 0 w 381000"/>
                  <a:gd name="connsiteY5" fmla="*/ 38100 h 76200"/>
                  <a:gd name="connsiteX6" fmla="*/ 38100 w 381000"/>
                  <a:gd name="connsiteY6" fmla="*/ 76200 h 76200"/>
                  <a:gd name="connsiteX7" fmla="*/ 38100 w 381000"/>
                  <a:gd name="connsiteY7"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0" h="76200">
                    <a:moveTo>
                      <a:pt x="38100" y="76200"/>
                    </a:moveTo>
                    <a:lnTo>
                      <a:pt x="342900" y="76200"/>
                    </a:lnTo>
                    <a:cubicBezTo>
                      <a:pt x="363855" y="76200"/>
                      <a:pt x="381000" y="59055"/>
                      <a:pt x="381000" y="38100"/>
                    </a:cubicBezTo>
                    <a:cubicBezTo>
                      <a:pt x="381000" y="17145"/>
                      <a:pt x="363855" y="0"/>
                      <a:pt x="342900" y="0"/>
                    </a:cubicBezTo>
                    <a:lnTo>
                      <a:pt x="38100" y="0"/>
                    </a:lnTo>
                    <a:cubicBezTo>
                      <a:pt x="17145" y="0"/>
                      <a:pt x="0" y="17145"/>
                      <a:pt x="0" y="38100"/>
                    </a:cubicBezTo>
                    <a:cubicBezTo>
                      <a:pt x="0" y="59055"/>
                      <a:pt x="17145" y="76200"/>
                      <a:pt x="38100" y="76200"/>
                    </a:cubicBezTo>
                    <a:lnTo>
                      <a:pt x="38100" y="76200"/>
                    </a:lnTo>
                    <a:close/>
                  </a:path>
                </a:pathLst>
              </a:custGeom>
              <a:grpFill/>
              <a:ln w="6350" cap="flat">
                <a:noFill/>
                <a:prstDash val="solid"/>
                <a:miter/>
              </a:ln>
            </p:spPr>
            <p:txBody>
              <a:bodyPr rtlCol="0" anchor="ctr"/>
              <a:lstStyle/>
              <a:p>
                <a:endParaRPr lang="pt-BR"/>
              </a:p>
            </p:txBody>
          </p:sp>
          <p:sp>
            <p:nvSpPr>
              <p:cNvPr id="80" name="Forma Livre: Forma 79">
                <a:extLst>
                  <a:ext uri="{FF2B5EF4-FFF2-40B4-BE49-F238E27FC236}">
                    <a16:creationId xmlns:a16="http://schemas.microsoft.com/office/drawing/2014/main" id="{A6C7721E-7A88-48A9-862B-68D3372A2478}"/>
                  </a:ext>
                </a:extLst>
              </p:cNvPr>
              <p:cNvSpPr/>
              <p:nvPr/>
            </p:nvSpPr>
            <p:spPr>
              <a:xfrm>
                <a:off x="5086350" y="2286000"/>
                <a:ext cx="2019323" cy="2285499"/>
              </a:xfrm>
              <a:custGeom>
                <a:avLst/>
                <a:gdLst>
                  <a:gd name="connsiteX0" fmla="*/ 1962785 w 2019323"/>
                  <a:gd name="connsiteY0" fmla="*/ 900430 h 2285499"/>
                  <a:gd name="connsiteX1" fmla="*/ 1806575 w 2019323"/>
                  <a:gd name="connsiteY1" fmla="*/ 941070 h 2285499"/>
                  <a:gd name="connsiteX2" fmla="*/ 1714500 w 2019323"/>
                  <a:gd name="connsiteY2" fmla="*/ 1097915 h 2285499"/>
                  <a:gd name="connsiteX3" fmla="*/ 1714500 w 2019323"/>
                  <a:gd name="connsiteY3" fmla="*/ 152400 h 2285499"/>
                  <a:gd name="connsiteX4" fmla="*/ 1676400 w 2019323"/>
                  <a:gd name="connsiteY4" fmla="*/ 114300 h 2285499"/>
                  <a:gd name="connsiteX5" fmla="*/ 1387475 w 2019323"/>
                  <a:gd name="connsiteY5" fmla="*/ 114300 h 2285499"/>
                  <a:gd name="connsiteX6" fmla="*/ 1268095 w 2019323"/>
                  <a:gd name="connsiteY6" fmla="*/ 1905 h 2285499"/>
                  <a:gd name="connsiteX7" fmla="*/ 1257300 w 2019323"/>
                  <a:gd name="connsiteY7" fmla="*/ 0 h 2285499"/>
                  <a:gd name="connsiteX8" fmla="*/ 152400 w 2019323"/>
                  <a:gd name="connsiteY8" fmla="*/ 0 h 2285499"/>
                  <a:gd name="connsiteX9" fmla="*/ 114300 w 2019323"/>
                  <a:gd name="connsiteY9" fmla="*/ 38100 h 2285499"/>
                  <a:gd name="connsiteX10" fmla="*/ 114300 w 2019323"/>
                  <a:gd name="connsiteY10" fmla="*/ 157480 h 2285499"/>
                  <a:gd name="connsiteX11" fmla="*/ 0 w 2019323"/>
                  <a:gd name="connsiteY11" fmla="*/ 304800 h 2285499"/>
                  <a:gd name="connsiteX12" fmla="*/ 114300 w 2019323"/>
                  <a:gd name="connsiteY12" fmla="*/ 452120 h 2285499"/>
                  <a:gd name="connsiteX13" fmla="*/ 114300 w 2019323"/>
                  <a:gd name="connsiteY13" fmla="*/ 537845 h 2285499"/>
                  <a:gd name="connsiteX14" fmla="*/ 0 w 2019323"/>
                  <a:gd name="connsiteY14" fmla="*/ 685165 h 2285499"/>
                  <a:gd name="connsiteX15" fmla="*/ 114300 w 2019323"/>
                  <a:gd name="connsiteY15" fmla="*/ 832485 h 2285499"/>
                  <a:gd name="connsiteX16" fmla="*/ 114300 w 2019323"/>
                  <a:gd name="connsiteY16" fmla="*/ 918210 h 2285499"/>
                  <a:gd name="connsiteX17" fmla="*/ 0 w 2019323"/>
                  <a:gd name="connsiteY17" fmla="*/ 1065530 h 2285499"/>
                  <a:gd name="connsiteX18" fmla="*/ 114300 w 2019323"/>
                  <a:gd name="connsiteY18" fmla="*/ 1212850 h 2285499"/>
                  <a:gd name="connsiteX19" fmla="*/ 114300 w 2019323"/>
                  <a:gd name="connsiteY19" fmla="*/ 1260475 h 2285499"/>
                  <a:gd name="connsiteX20" fmla="*/ 0 w 2019323"/>
                  <a:gd name="connsiteY20" fmla="*/ 1407795 h 2285499"/>
                  <a:gd name="connsiteX21" fmla="*/ 114300 w 2019323"/>
                  <a:gd name="connsiteY21" fmla="*/ 1555115 h 2285499"/>
                  <a:gd name="connsiteX22" fmla="*/ 114300 w 2019323"/>
                  <a:gd name="connsiteY22" fmla="*/ 1790700 h 2285499"/>
                  <a:gd name="connsiteX23" fmla="*/ 152400 w 2019323"/>
                  <a:gd name="connsiteY23" fmla="*/ 1828800 h 2285499"/>
                  <a:gd name="connsiteX24" fmla="*/ 190500 w 2019323"/>
                  <a:gd name="connsiteY24" fmla="*/ 1828800 h 2285499"/>
                  <a:gd name="connsiteX25" fmla="*/ 190500 w 2019323"/>
                  <a:gd name="connsiteY25" fmla="*/ 1943100 h 2285499"/>
                  <a:gd name="connsiteX26" fmla="*/ 228600 w 2019323"/>
                  <a:gd name="connsiteY26" fmla="*/ 1981200 h 2285499"/>
                  <a:gd name="connsiteX27" fmla="*/ 1196975 w 2019323"/>
                  <a:gd name="connsiteY27" fmla="*/ 1981200 h 2285499"/>
                  <a:gd name="connsiteX28" fmla="*/ 1170940 w 2019323"/>
                  <a:gd name="connsiteY28" fmla="*/ 2025650 h 2285499"/>
                  <a:gd name="connsiteX29" fmla="*/ 1166495 w 2019323"/>
                  <a:gd name="connsiteY29" fmla="*/ 2038350 h 2285499"/>
                  <a:gd name="connsiteX30" fmla="*/ 1166495 w 2019323"/>
                  <a:gd name="connsiteY30" fmla="*/ 2038985 h 2285499"/>
                  <a:gd name="connsiteX31" fmla="*/ 1166495 w 2019323"/>
                  <a:gd name="connsiteY31" fmla="*/ 2039620 h 2285499"/>
                  <a:gd name="connsiteX32" fmla="*/ 1166495 w 2019323"/>
                  <a:gd name="connsiteY32" fmla="*/ 2039620 h 2285499"/>
                  <a:gd name="connsiteX33" fmla="*/ 1136015 w 2019323"/>
                  <a:gd name="connsiteY33" fmla="*/ 2241550 h 2285499"/>
                  <a:gd name="connsiteX34" fmla="*/ 1154430 w 2019323"/>
                  <a:gd name="connsiteY34" fmla="*/ 2280285 h 2285499"/>
                  <a:gd name="connsiteX35" fmla="*/ 1196975 w 2019323"/>
                  <a:gd name="connsiteY35" fmla="*/ 2277745 h 2285499"/>
                  <a:gd name="connsiteX36" fmla="*/ 1358900 w 2019323"/>
                  <a:gd name="connsiteY36" fmla="*/ 2152015 h 2285499"/>
                  <a:gd name="connsiteX37" fmla="*/ 1373505 w 2019323"/>
                  <a:gd name="connsiteY37" fmla="*/ 2132330 h 2285499"/>
                  <a:gd name="connsiteX38" fmla="*/ 1462405 w 2019323"/>
                  <a:gd name="connsiteY38" fmla="*/ 1981200 h 2285499"/>
                  <a:gd name="connsiteX39" fmla="*/ 1677035 w 2019323"/>
                  <a:gd name="connsiteY39" fmla="*/ 1981200 h 2285499"/>
                  <a:gd name="connsiteX40" fmla="*/ 1715135 w 2019323"/>
                  <a:gd name="connsiteY40" fmla="*/ 1943100 h 2285499"/>
                  <a:gd name="connsiteX41" fmla="*/ 1715135 w 2019323"/>
                  <a:gd name="connsiteY41" fmla="*/ 1550035 h 2285499"/>
                  <a:gd name="connsiteX42" fmla="*/ 2004060 w 2019323"/>
                  <a:gd name="connsiteY42" fmla="*/ 1056640 h 2285499"/>
                  <a:gd name="connsiteX43" fmla="*/ 1962785 w 2019323"/>
                  <a:gd name="connsiteY43" fmla="*/ 900430 h 2285499"/>
                  <a:gd name="connsiteX44" fmla="*/ 1962785 w 2019323"/>
                  <a:gd name="connsiteY44" fmla="*/ 900430 h 2285499"/>
                  <a:gd name="connsiteX45" fmla="*/ 1895475 w 2019323"/>
                  <a:gd name="connsiteY45" fmla="*/ 962025 h 2285499"/>
                  <a:gd name="connsiteX46" fmla="*/ 1935480 w 2019323"/>
                  <a:gd name="connsiteY46" fmla="*/ 975995 h 2285499"/>
                  <a:gd name="connsiteX47" fmla="*/ 1938020 w 2019323"/>
                  <a:gd name="connsiteY47" fmla="*/ 1018540 h 2285499"/>
                  <a:gd name="connsiteX48" fmla="*/ 1918970 w 2019323"/>
                  <a:gd name="connsiteY48" fmla="*/ 1051560 h 2285499"/>
                  <a:gd name="connsiteX49" fmla="*/ 1852930 w 2019323"/>
                  <a:gd name="connsiteY49" fmla="*/ 1012825 h 2285499"/>
                  <a:gd name="connsiteX50" fmla="*/ 1871980 w 2019323"/>
                  <a:gd name="connsiteY50" fmla="*/ 979805 h 2285499"/>
                  <a:gd name="connsiteX51" fmla="*/ 1895475 w 2019323"/>
                  <a:gd name="connsiteY51" fmla="*/ 962025 h 2285499"/>
                  <a:gd name="connsiteX52" fmla="*/ 1895475 w 2019323"/>
                  <a:gd name="connsiteY52" fmla="*/ 962025 h 2285499"/>
                  <a:gd name="connsiteX53" fmla="*/ 1321435 w 2019323"/>
                  <a:gd name="connsiteY53" fmla="*/ 2070100 h 2285499"/>
                  <a:gd name="connsiteX54" fmla="*/ 1255395 w 2019323"/>
                  <a:gd name="connsiteY54" fmla="*/ 2031365 h 2285499"/>
                  <a:gd name="connsiteX55" fmla="*/ 1756410 w 2019323"/>
                  <a:gd name="connsiteY55" fmla="*/ 1176655 h 2285499"/>
                  <a:gd name="connsiteX56" fmla="*/ 1821815 w 2019323"/>
                  <a:gd name="connsiteY56" fmla="*/ 1215390 h 2285499"/>
                  <a:gd name="connsiteX57" fmla="*/ 1321435 w 2019323"/>
                  <a:gd name="connsiteY57" fmla="*/ 2070100 h 2285499"/>
                  <a:gd name="connsiteX58" fmla="*/ 1295400 w 2019323"/>
                  <a:gd name="connsiteY58" fmla="*/ 130175 h 2285499"/>
                  <a:gd name="connsiteX59" fmla="*/ 1431925 w 2019323"/>
                  <a:gd name="connsiteY59" fmla="*/ 266700 h 2285499"/>
                  <a:gd name="connsiteX60" fmla="*/ 1295400 w 2019323"/>
                  <a:gd name="connsiteY60" fmla="*/ 266700 h 2285499"/>
                  <a:gd name="connsiteX61" fmla="*/ 1295400 w 2019323"/>
                  <a:gd name="connsiteY61" fmla="*/ 130175 h 2285499"/>
                  <a:gd name="connsiteX62" fmla="*/ 1795145 w 2019323"/>
                  <a:gd name="connsiteY62" fmla="*/ 1111250 h 2285499"/>
                  <a:gd name="connsiteX63" fmla="*/ 1814195 w 2019323"/>
                  <a:gd name="connsiteY63" fmla="*/ 1078230 h 2285499"/>
                  <a:gd name="connsiteX64" fmla="*/ 1880235 w 2019323"/>
                  <a:gd name="connsiteY64" fmla="*/ 1116965 h 2285499"/>
                  <a:gd name="connsiteX65" fmla="*/ 1861185 w 2019323"/>
                  <a:gd name="connsiteY65" fmla="*/ 1149985 h 2285499"/>
                  <a:gd name="connsiteX66" fmla="*/ 1795145 w 2019323"/>
                  <a:gd name="connsiteY66" fmla="*/ 1111250 h 2285499"/>
                  <a:gd name="connsiteX67" fmla="*/ 1638300 w 2019323"/>
                  <a:gd name="connsiteY67" fmla="*/ 190500 h 2285499"/>
                  <a:gd name="connsiteX68" fmla="*/ 1638300 w 2019323"/>
                  <a:gd name="connsiteY68" fmla="*/ 1219200 h 2285499"/>
                  <a:gd name="connsiteX69" fmla="*/ 1638935 w 2019323"/>
                  <a:gd name="connsiteY69" fmla="*/ 1226820 h 2285499"/>
                  <a:gd name="connsiteX70" fmla="*/ 1562100 w 2019323"/>
                  <a:gd name="connsiteY70" fmla="*/ 1358265 h 2285499"/>
                  <a:gd name="connsiteX71" fmla="*/ 1562100 w 2019323"/>
                  <a:gd name="connsiteY71" fmla="*/ 304800 h 2285499"/>
                  <a:gd name="connsiteX72" fmla="*/ 1550670 w 2019323"/>
                  <a:gd name="connsiteY72" fmla="*/ 278130 h 2285499"/>
                  <a:gd name="connsiteX73" fmla="*/ 1463040 w 2019323"/>
                  <a:gd name="connsiteY73" fmla="*/ 190500 h 2285499"/>
                  <a:gd name="connsiteX74" fmla="*/ 1638300 w 2019323"/>
                  <a:gd name="connsiteY74" fmla="*/ 190500 h 2285499"/>
                  <a:gd name="connsiteX75" fmla="*/ 190500 w 2019323"/>
                  <a:gd name="connsiteY75" fmla="*/ 76200 h 2285499"/>
                  <a:gd name="connsiteX76" fmla="*/ 1219200 w 2019323"/>
                  <a:gd name="connsiteY76" fmla="*/ 76200 h 2285499"/>
                  <a:gd name="connsiteX77" fmla="*/ 1219200 w 2019323"/>
                  <a:gd name="connsiteY77" fmla="*/ 304800 h 2285499"/>
                  <a:gd name="connsiteX78" fmla="*/ 1257300 w 2019323"/>
                  <a:gd name="connsiteY78" fmla="*/ 342900 h 2285499"/>
                  <a:gd name="connsiteX79" fmla="*/ 1485900 w 2019323"/>
                  <a:gd name="connsiteY79" fmla="*/ 342900 h 2285499"/>
                  <a:gd name="connsiteX80" fmla="*/ 1485900 w 2019323"/>
                  <a:gd name="connsiteY80" fmla="*/ 1487805 h 2285499"/>
                  <a:gd name="connsiteX81" fmla="*/ 1330960 w 2019323"/>
                  <a:gd name="connsiteY81" fmla="*/ 1752600 h 2285499"/>
                  <a:gd name="connsiteX82" fmla="*/ 190500 w 2019323"/>
                  <a:gd name="connsiteY82" fmla="*/ 1752600 h 2285499"/>
                  <a:gd name="connsiteX83" fmla="*/ 190500 w 2019323"/>
                  <a:gd name="connsiteY83" fmla="*/ 1557020 h 2285499"/>
                  <a:gd name="connsiteX84" fmla="*/ 299720 w 2019323"/>
                  <a:gd name="connsiteY84" fmla="*/ 1447800 h 2285499"/>
                  <a:gd name="connsiteX85" fmla="*/ 272415 w 2019323"/>
                  <a:gd name="connsiteY85" fmla="*/ 1401445 h 2285499"/>
                  <a:gd name="connsiteX86" fmla="*/ 226060 w 2019323"/>
                  <a:gd name="connsiteY86" fmla="*/ 1428750 h 2285499"/>
                  <a:gd name="connsiteX87" fmla="*/ 190500 w 2019323"/>
                  <a:gd name="connsiteY87" fmla="*/ 1475740 h 2285499"/>
                  <a:gd name="connsiteX88" fmla="*/ 190500 w 2019323"/>
                  <a:gd name="connsiteY88" fmla="*/ 1214755 h 2285499"/>
                  <a:gd name="connsiteX89" fmla="*/ 299720 w 2019323"/>
                  <a:gd name="connsiteY89" fmla="*/ 1105535 h 2285499"/>
                  <a:gd name="connsiteX90" fmla="*/ 272415 w 2019323"/>
                  <a:gd name="connsiteY90" fmla="*/ 1059180 h 2285499"/>
                  <a:gd name="connsiteX91" fmla="*/ 226060 w 2019323"/>
                  <a:gd name="connsiteY91" fmla="*/ 1086485 h 2285499"/>
                  <a:gd name="connsiteX92" fmla="*/ 190500 w 2019323"/>
                  <a:gd name="connsiteY92" fmla="*/ 1133475 h 2285499"/>
                  <a:gd name="connsiteX93" fmla="*/ 190500 w 2019323"/>
                  <a:gd name="connsiteY93" fmla="*/ 834390 h 2285499"/>
                  <a:gd name="connsiteX94" fmla="*/ 299720 w 2019323"/>
                  <a:gd name="connsiteY94" fmla="*/ 725170 h 2285499"/>
                  <a:gd name="connsiteX95" fmla="*/ 272415 w 2019323"/>
                  <a:gd name="connsiteY95" fmla="*/ 678815 h 2285499"/>
                  <a:gd name="connsiteX96" fmla="*/ 226060 w 2019323"/>
                  <a:gd name="connsiteY96" fmla="*/ 706120 h 2285499"/>
                  <a:gd name="connsiteX97" fmla="*/ 190500 w 2019323"/>
                  <a:gd name="connsiteY97" fmla="*/ 753110 h 2285499"/>
                  <a:gd name="connsiteX98" fmla="*/ 190500 w 2019323"/>
                  <a:gd name="connsiteY98" fmla="*/ 454025 h 2285499"/>
                  <a:gd name="connsiteX99" fmla="*/ 299720 w 2019323"/>
                  <a:gd name="connsiteY99" fmla="*/ 344805 h 2285499"/>
                  <a:gd name="connsiteX100" fmla="*/ 272415 w 2019323"/>
                  <a:gd name="connsiteY100" fmla="*/ 298450 h 2285499"/>
                  <a:gd name="connsiteX101" fmla="*/ 226060 w 2019323"/>
                  <a:gd name="connsiteY101" fmla="*/ 325755 h 2285499"/>
                  <a:gd name="connsiteX102" fmla="*/ 190500 w 2019323"/>
                  <a:gd name="connsiteY102" fmla="*/ 372745 h 2285499"/>
                  <a:gd name="connsiteX103" fmla="*/ 190500 w 2019323"/>
                  <a:gd name="connsiteY103" fmla="*/ 76200 h 2285499"/>
                  <a:gd name="connsiteX104" fmla="*/ 76200 w 2019323"/>
                  <a:gd name="connsiteY104" fmla="*/ 304800 h 2285499"/>
                  <a:gd name="connsiteX105" fmla="*/ 114300 w 2019323"/>
                  <a:gd name="connsiteY105" fmla="*/ 238760 h 2285499"/>
                  <a:gd name="connsiteX106" fmla="*/ 114300 w 2019323"/>
                  <a:gd name="connsiteY106" fmla="*/ 370840 h 2285499"/>
                  <a:gd name="connsiteX107" fmla="*/ 76200 w 2019323"/>
                  <a:gd name="connsiteY107" fmla="*/ 304800 h 2285499"/>
                  <a:gd name="connsiteX108" fmla="*/ 76200 w 2019323"/>
                  <a:gd name="connsiteY108" fmla="*/ 304800 h 2285499"/>
                  <a:gd name="connsiteX109" fmla="*/ 76200 w 2019323"/>
                  <a:gd name="connsiteY109" fmla="*/ 685800 h 2285499"/>
                  <a:gd name="connsiteX110" fmla="*/ 114300 w 2019323"/>
                  <a:gd name="connsiteY110" fmla="*/ 619760 h 2285499"/>
                  <a:gd name="connsiteX111" fmla="*/ 114300 w 2019323"/>
                  <a:gd name="connsiteY111" fmla="*/ 751840 h 2285499"/>
                  <a:gd name="connsiteX112" fmla="*/ 76200 w 2019323"/>
                  <a:gd name="connsiteY112" fmla="*/ 685800 h 2285499"/>
                  <a:gd name="connsiteX113" fmla="*/ 76200 w 2019323"/>
                  <a:gd name="connsiteY113" fmla="*/ 685800 h 2285499"/>
                  <a:gd name="connsiteX114" fmla="*/ 76200 w 2019323"/>
                  <a:gd name="connsiteY114" fmla="*/ 1066800 h 2285499"/>
                  <a:gd name="connsiteX115" fmla="*/ 114300 w 2019323"/>
                  <a:gd name="connsiteY115" fmla="*/ 1000760 h 2285499"/>
                  <a:gd name="connsiteX116" fmla="*/ 114300 w 2019323"/>
                  <a:gd name="connsiteY116" fmla="*/ 1132840 h 2285499"/>
                  <a:gd name="connsiteX117" fmla="*/ 76200 w 2019323"/>
                  <a:gd name="connsiteY117" fmla="*/ 1066800 h 2285499"/>
                  <a:gd name="connsiteX118" fmla="*/ 76200 w 2019323"/>
                  <a:gd name="connsiteY118" fmla="*/ 1066800 h 2285499"/>
                  <a:gd name="connsiteX119" fmla="*/ 76200 w 2019323"/>
                  <a:gd name="connsiteY119" fmla="*/ 1409700 h 2285499"/>
                  <a:gd name="connsiteX120" fmla="*/ 114300 w 2019323"/>
                  <a:gd name="connsiteY120" fmla="*/ 1343660 h 2285499"/>
                  <a:gd name="connsiteX121" fmla="*/ 114300 w 2019323"/>
                  <a:gd name="connsiteY121" fmla="*/ 1475740 h 2285499"/>
                  <a:gd name="connsiteX122" fmla="*/ 76200 w 2019323"/>
                  <a:gd name="connsiteY122" fmla="*/ 1409700 h 2285499"/>
                  <a:gd name="connsiteX123" fmla="*/ 76200 w 2019323"/>
                  <a:gd name="connsiteY123" fmla="*/ 1409700 h 2285499"/>
                  <a:gd name="connsiteX124" fmla="*/ 266700 w 2019323"/>
                  <a:gd name="connsiteY124" fmla="*/ 1905000 h 2285499"/>
                  <a:gd name="connsiteX125" fmla="*/ 266700 w 2019323"/>
                  <a:gd name="connsiteY125" fmla="*/ 1828800 h 2285499"/>
                  <a:gd name="connsiteX126" fmla="*/ 1285875 w 2019323"/>
                  <a:gd name="connsiteY126" fmla="*/ 1828800 h 2285499"/>
                  <a:gd name="connsiteX127" fmla="*/ 1241425 w 2019323"/>
                  <a:gd name="connsiteY127" fmla="*/ 1905000 h 2285499"/>
                  <a:gd name="connsiteX128" fmla="*/ 266700 w 2019323"/>
                  <a:gd name="connsiteY128" fmla="*/ 1905000 h 2285499"/>
                  <a:gd name="connsiteX129" fmla="*/ 1232535 w 2019323"/>
                  <a:gd name="connsiteY129" fmla="*/ 2106295 h 2285499"/>
                  <a:gd name="connsiteX130" fmla="*/ 1266825 w 2019323"/>
                  <a:gd name="connsiteY130" fmla="*/ 2126615 h 2285499"/>
                  <a:gd name="connsiteX131" fmla="*/ 1224280 w 2019323"/>
                  <a:gd name="connsiteY131" fmla="*/ 2159635 h 2285499"/>
                  <a:gd name="connsiteX132" fmla="*/ 1232535 w 2019323"/>
                  <a:gd name="connsiteY132" fmla="*/ 2106295 h 2285499"/>
                  <a:gd name="connsiteX133" fmla="*/ 1638300 w 2019323"/>
                  <a:gd name="connsiteY133" fmla="*/ 1905000 h 2285499"/>
                  <a:gd name="connsiteX134" fmla="*/ 1506220 w 2019323"/>
                  <a:gd name="connsiteY134" fmla="*/ 1905000 h 2285499"/>
                  <a:gd name="connsiteX135" fmla="*/ 1638300 w 2019323"/>
                  <a:gd name="connsiteY135" fmla="*/ 1680210 h 2285499"/>
                  <a:gd name="connsiteX136" fmla="*/ 1638300 w 2019323"/>
                  <a:gd name="connsiteY136" fmla="*/ 1905000 h 2285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019323" h="2285499">
                    <a:moveTo>
                      <a:pt x="1962785" y="900430"/>
                    </a:moveTo>
                    <a:cubicBezTo>
                      <a:pt x="1908175" y="868680"/>
                      <a:pt x="1838325" y="887095"/>
                      <a:pt x="1806575" y="941070"/>
                    </a:cubicBezTo>
                    <a:lnTo>
                      <a:pt x="1714500" y="1097915"/>
                    </a:lnTo>
                    <a:lnTo>
                      <a:pt x="1714500" y="152400"/>
                    </a:lnTo>
                    <a:cubicBezTo>
                      <a:pt x="1714500" y="131445"/>
                      <a:pt x="1697355" y="114300"/>
                      <a:pt x="1676400" y="114300"/>
                    </a:cubicBezTo>
                    <a:lnTo>
                      <a:pt x="1387475" y="114300"/>
                    </a:lnTo>
                    <a:cubicBezTo>
                      <a:pt x="1387475" y="114300"/>
                      <a:pt x="1273175" y="-2540"/>
                      <a:pt x="1268095" y="1905"/>
                    </a:cubicBezTo>
                    <a:cubicBezTo>
                      <a:pt x="1264285" y="635"/>
                      <a:pt x="1261110" y="0"/>
                      <a:pt x="1257300" y="0"/>
                    </a:cubicBezTo>
                    <a:lnTo>
                      <a:pt x="152400" y="0"/>
                    </a:lnTo>
                    <a:cubicBezTo>
                      <a:pt x="131445" y="0"/>
                      <a:pt x="114300" y="17145"/>
                      <a:pt x="114300" y="38100"/>
                    </a:cubicBezTo>
                    <a:lnTo>
                      <a:pt x="114300" y="157480"/>
                    </a:lnTo>
                    <a:cubicBezTo>
                      <a:pt x="46990" y="174625"/>
                      <a:pt x="0" y="235585"/>
                      <a:pt x="0" y="304800"/>
                    </a:cubicBezTo>
                    <a:cubicBezTo>
                      <a:pt x="0" y="374015"/>
                      <a:pt x="46990" y="434975"/>
                      <a:pt x="114300" y="452120"/>
                    </a:cubicBezTo>
                    <a:lnTo>
                      <a:pt x="114300" y="537845"/>
                    </a:lnTo>
                    <a:cubicBezTo>
                      <a:pt x="46990" y="554990"/>
                      <a:pt x="0" y="615950"/>
                      <a:pt x="0" y="685165"/>
                    </a:cubicBezTo>
                    <a:cubicBezTo>
                      <a:pt x="0" y="754380"/>
                      <a:pt x="46990" y="815340"/>
                      <a:pt x="114300" y="832485"/>
                    </a:cubicBezTo>
                    <a:lnTo>
                      <a:pt x="114300" y="918210"/>
                    </a:lnTo>
                    <a:cubicBezTo>
                      <a:pt x="46990" y="935355"/>
                      <a:pt x="0" y="996315"/>
                      <a:pt x="0" y="1065530"/>
                    </a:cubicBezTo>
                    <a:cubicBezTo>
                      <a:pt x="0" y="1134745"/>
                      <a:pt x="46990" y="1195705"/>
                      <a:pt x="114300" y="1212850"/>
                    </a:cubicBezTo>
                    <a:lnTo>
                      <a:pt x="114300" y="1260475"/>
                    </a:lnTo>
                    <a:cubicBezTo>
                      <a:pt x="46990" y="1277620"/>
                      <a:pt x="0" y="1338580"/>
                      <a:pt x="0" y="1407795"/>
                    </a:cubicBezTo>
                    <a:cubicBezTo>
                      <a:pt x="0" y="1477010"/>
                      <a:pt x="46990" y="1537970"/>
                      <a:pt x="114300" y="1555115"/>
                    </a:cubicBezTo>
                    <a:lnTo>
                      <a:pt x="114300" y="1790700"/>
                    </a:lnTo>
                    <a:cubicBezTo>
                      <a:pt x="114300" y="1811655"/>
                      <a:pt x="131445" y="1828800"/>
                      <a:pt x="152400" y="1828800"/>
                    </a:cubicBezTo>
                    <a:lnTo>
                      <a:pt x="190500" y="1828800"/>
                    </a:lnTo>
                    <a:lnTo>
                      <a:pt x="190500" y="1943100"/>
                    </a:lnTo>
                    <a:cubicBezTo>
                      <a:pt x="190500" y="1964055"/>
                      <a:pt x="207645" y="1981200"/>
                      <a:pt x="228600" y="1981200"/>
                    </a:cubicBezTo>
                    <a:lnTo>
                      <a:pt x="1196975" y="1981200"/>
                    </a:lnTo>
                    <a:lnTo>
                      <a:pt x="1170940" y="2025650"/>
                    </a:lnTo>
                    <a:cubicBezTo>
                      <a:pt x="1168400" y="2029460"/>
                      <a:pt x="1167130" y="2033905"/>
                      <a:pt x="1166495" y="2038350"/>
                    </a:cubicBezTo>
                    <a:cubicBezTo>
                      <a:pt x="1166495" y="2038350"/>
                      <a:pt x="1166495" y="2038985"/>
                      <a:pt x="1166495" y="2038985"/>
                    </a:cubicBezTo>
                    <a:lnTo>
                      <a:pt x="1166495" y="2039620"/>
                    </a:lnTo>
                    <a:lnTo>
                      <a:pt x="1166495" y="2039620"/>
                    </a:lnTo>
                    <a:lnTo>
                      <a:pt x="1136015" y="2241550"/>
                    </a:lnTo>
                    <a:cubicBezTo>
                      <a:pt x="1133475" y="2256790"/>
                      <a:pt x="1141095" y="2272030"/>
                      <a:pt x="1154430" y="2280285"/>
                    </a:cubicBezTo>
                    <a:cubicBezTo>
                      <a:pt x="1167765" y="2287905"/>
                      <a:pt x="1184910" y="2287270"/>
                      <a:pt x="1196975" y="2277745"/>
                    </a:cubicBezTo>
                    <a:lnTo>
                      <a:pt x="1358900" y="2152015"/>
                    </a:lnTo>
                    <a:cubicBezTo>
                      <a:pt x="1369060" y="2143760"/>
                      <a:pt x="1374140" y="2139315"/>
                      <a:pt x="1373505" y="2132330"/>
                    </a:cubicBezTo>
                    <a:lnTo>
                      <a:pt x="1462405" y="1981200"/>
                    </a:lnTo>
                    <a:lnTo>
                      <a:pt x="1677035" y="1981200"/>
                    </a:lnTo>
                    <a:cubicBezTo>
                      <a:pt x="1697990" y="1981200"/>
                      <a:pt x="1715135" y="1964055"/>
                      <a:pt x="1715135" y="1943100"/>
                    </a:cubicBezTo>
                    <a:lnTo>
                      <a:pt x="1715135" y="1550035"/>
                    </a:lnTo>
                    <a:lnTo>
                      <a:pt x="2004060" y="1056640"/>
                    </a:lnTo>
                    <a:cubicBezTo>
                      <a:pt x="2035175" y="1002030"/>
                      <a:pt x="2017395" y="932180"/>
                      <a:pt x="1962785" y="900430"/>
                    </a:cubicBezTo>
                    <a:lnTo>
                      <a:pt x="1962785" y="900430"/>
                    </a:lnTo>
                    <a:close/>
                    <a:moveTo>
                      <a:pt x="1895475" y="962025"/>
                    </a:moveTo>
                    <a:cubicBezTo>
                      <a:pt x="1910080" y="958215"/>
                      <a:pt x="1925955" y="963295"/>
                      <a:pt x="1935480" y="975995"/>
                    </a:cubicBezTo>
                    <a:cubicBezTo>
                      <a:pt x="1945005" y="988060"/>
                      <a:pt x="1945640" y="1005205"/>
                      <a:pt x="1938020" y="1018540"/>
                    </a:cubicBezTo>
                    <a:lnTo>
                      <a:pt x="1918970" y="1051560"/>
                    </a:lnTo>
                    <a:lnTo>
                      <a:pt x="1852930" y="1012825"/>
                    </a:lnTo>
                    <a:lnTo>
                      <a:pt x="1871980" y="979805"/>
                    </a:lnTo>
                    <a:cubicBezTo>
                      <a:pt x="1877060" y="970915"/>
                      <a:pt x="1885315" y="964565"/>
                      <a:pt x="1895475" y="962025"/>
                    </a:cubicBezTo>
                    <a:lnTo>
                      <a:pt x="1895475" y="962025"/>
                    </a:lnTo>
                    <a:close/>
                    <a:moveTo>
                      <a:pt x="1321435" y="2070100"/>
                    </a:moveTo>
                    <a:lnTo>
                      <a:pt x="1255395" y="2031365"/>
                    </a:lnTo>
                    <a:lnTo>
                      <a:pt x="1756410" y="1176655"/>
                    </a:lnTo>
                    <a:lnTo>
                      <a:pt x="1821815" y="1215390"/>
                    </a:lnTo>
                    <a:lnTo>
                      <a:pt x="1321435" y="2070100"/>
                    </a:lnTo>
                    <a:close/>
                    <a:moveTo>
                      <a:pt x="1295400" y="130175"/>
                    </a:moveTo>
                    <a:lnTo>
                      <a:pt x="1431925" y="266700"/>
                    </a:lnTo>
                    <a:lnTo>
                      <a:pt x="1295400" y="266700"/>
                    </a:lnTo>
                    <a:lnTo>
                      <a:pt x="1295400" y="130175"/>
                    </a:lnTo>
                    <a:close/>
                    <a:moveTo>
                      <a:pt x="1795145" y="1111250"/>
                    </a:moveTo>
                    <a:lnTo>
                      <a:pt x="1814195" y="1078230"/>
                    </a:lnTo>
                    <a:lnTo>
                      <a:pt x="1880235" y="1116965"/>
                    </a:lnTo>
                    <a:lnTo>
                      <a:pt x="1861185" y="1149985"/>
                    </a:lnTo>
                    <a:lnTo>
                      <a:pt x="1795145" y="1111250"/>
                    </a:lnTo>
                    <a:close/>
                    <a:moveTo>
                      <a:pt x="1638300" y="190500"/>
                    </a:moveTo>
                    <a:lnTo>
                      <a:pt x="1638300" y="1219200"/>
                    </a:lnTo>
                    <a:cubicBezTo>
                      <a:pt x="1638300" y="1221740"/>
                      <a:pt x="1638300" y="1224280"/>
                      <a:pt x="1638935" y="1226820"/>
                    </a:cubicBezTo>
                    <a:lnTo>
                      <a:pt x="1562100" y="1358265"/>
                    </a:lnTo>
                    <a:lnTo>
                      <a:pt x="1562100" y="304800"/>
                    </a:lnTo>
                    <a:cubicBezTo>
                      <a:pt x="1562100" y="294640"/>
                      <a:pt x="1558290" y="285115"/>
                      <a:pt x="1550670" y="278130"/>
                    </a:cubicBezTo>
                    <a:lnTo>
                      <a:pt x="1463040" y="190500"/>
                    </a:lnTo>
                    <a:lnTo>
                      <a:pt x="1638300" y="190500"/>
                    </a:lnTo>
                    <a:close/>
                    <a:moveTo>
                      <a:pt x="190500" y="76200"/>
                    </a:moveTo>
                    <a:lnTo>
                      <a:pt x="1219200" y="76200"/>
                    </a:lnTo>
                    <a:lnTo>
                      <a:pt x="1219200" y="304800"/>
                    </a:lnTo>
                    <a:cubicBezTo>
                      <a:pt x="1219200" y="325755"/>
                      <a:pt x="1236345" y="342900"/>
                      <a:pt x="1257300" y="342900"/>
                    </a:cubicBezTo>
                    <a:lnTo>
                      <a:pt x="1485900" y="342900"/>
                    </a:lnTo>
                    <a:lnTo>
                      <a:pt x="1485900" y="1487805"/>
                    </a:lnTo>
                    <a:lnTo>
                      <a:pt x="1330960" y="1752600"/>
                    </a:lnTo>
                    <a:lnTo>
                      <a:pt x="190500" y="1752600"/>
                    </a:lnTo>
                    <a:lnTo>
                      <a:pt x="190500" y="1557020"/>
                    </a:lnTo>
                    <a:cubicBezTo>
                      <a:pt x="244475" y="1543050"/>
                      <a:pt x="286385" y="1501140"/>
                      <a:pt x="299720" y="1447800"/>
                    </a:cubicBezTo>
                    <a:cubicBezTo>
                      <a:pt x="304800" y="1427480"/>
                      <a:pt x="292735" y="1406525"/>
                      <a:pt x="272415" y="1401445"/>
                    </a:cubicBezTo>
                    <a:cubicBezTo>
                      <a:pt x="252095" y="1396365"/>
                      <a:pt x="231140" y="1408430"/>
                      <a:pt x="226060" y="1428750"/>
                    </a:cubicBezTo>
                    <a:cubicBezTo>
                      <a:pt x="220980" y="1448435"/>
                      <a:pt x="208280" y="1465580"/>
                      <a:pt x="190500" y="1475740"/>
                    </a:cubicBezTo>
                    <a:lnTo>
                      <a:pt x="190500" y="1214755"/>
                    </a:lnTo>
                    <a:cubicBezTo>
                      <a:pt x="244475" y="1200785"/>
                      <a:pt x="286385" y="1158875"/>
                      <a:pt x="299720" y="1105535"/>
                    </a:cubicBezTo>
                    <a:cubicBezTo>
                      <a:pt x="304800" y="1085215"/>
                      <a:pt x="292735" y="1064260"/>
                      <a:pt x="272415" y="1059180"/>
                    </a:cubicBezTo>
                    <a:cubicBezTo>
                      <a:pt x="252095" y="1054100"/>
                      <a:pt x="231140" y="1066165"/>
                      <a:pt x="226060" y="1086485"/>
                    </a:cubicBezTo>
                    <a:cubicBezTo>
                      <a:pt x="220980" y="1106170"/>
                      <a:pt x="208280" y="1123315"/>
                      <a:pt x="190500" y="1133475"/>
                    </a:cubicBezTo>
                    <a:lnTo>
                      <a:pt x="190500" y="834390"/>
                    </a:lnTo>
                    <a:cubicBezTo>
                      <a:pt x="244475" y="820420"/>
                      <a:pt x="286385" y="778510"/>
                      <a:pt x="299720" y="725170"/>
                    </a:cubicBezTo>
                    <a:cubicBezTo>
                      <a:pt x="304800" y="704850"/>
                      <a:pt x="292735" y="683895"/>
                      <a:pt x="272415" y="678815"/>
                    </a:cubicBezTo>
                    <a:cubicBezTo>
                      <a:pt x="252095" y="673735"/>
                      <a:pt x="231140" y="685800"/>
                      <a:pt x="226060" y="706120"/>
                    </a:cubicBezTo>
                    <a:cubicBezTo>
                      <a:pt x="220980" y="725805"/>
                      <a:pt x="208280" y="742950"/>
                      <a:pt x="190500" y="753110"/>
                    </a:cubicBezTo>
                    <a:lnTo>
                      <a:pt x="190500" y="454025"/>
                    </a:lnTo>
                    <a:cubicBezTo>
                      <a:pt x="244475" y="440055"/>
                      <a:pt x="286385" y="398145"/>
                      <a:pt x="299720" y="344805"/>
                    </a:cubicBezTo>
                    <a:cubicBezTo>
                      <a:pt x="304800" y="324485"/>
                      <a:pt x="292735" y="303530"/>
                      <a:pt x="272415" y="298450"/>
                    </a:cubicBezTo>
                    <a:cubicBezTo>
                      <a:pt x="252095" y="293370"/>
                      <a:pt x="231140" y="305435"/>
                      <a:pt x="226060" y="325755"/>
                    </a:cubicBezTo>
                    <a:cubicBezTo>
                      <a:pt x="220980" y="345440"/>
                      <a:pt x="208280" y="362585"/>
                      <a:pt x="190500" y="372745"/>
                    </a:cubicBezTo>
                    <a:lnTo>
                      <a:pt x="190500" y="76200"/>
                    </a:lnTo>
                    <a:close/>
                    <a:moveTo>
                      <a:pt x="76200" y="304800"/>
                    </a:moveTo>
                    <a:cubicBezTo>
                      <a:pt x="76200" y="277495"/>
                      <a:pt x="90805" y="252730"/>
                      <a:pt x="114300" y="238760"/>
                    </a:cubicBezTo>
                    <a:lnTo>
                      <a:pt x="114300" y="370840"/>
                    </a:lnTo>
                    <a:cubicBezTo>
                      <a:pt x="90805" y="356870"/>
                      <a:pt x="76200" y="332105"/>
                      <a:pt x="76200" y="304800"/>
                    </a:cubicBezTo>
                    <a:lnTo>
                      <a:pt x="76200" y="304800"/>
                    </a:lnTo>
                    <a:close/>
                    <a:moveTo>
                      <a:pt x="76200" y="685800"/>
                    </a:moveTo>
                    <a:cubicBezTo>
                      <a:pt x="76200" y="658495"/>
                      <a:pt x="90805" y="633730"/>
                      <a:pt x="114300" y="619760"/>
                    </a:cubicBezTo>
                    <a:lnTo>
                      <a:pt x="114300" y="751840"/>
                    </a:lnTo>
                    <a:cubicBezTo>
                      <a:pt x="90805" y="737870"/>
                      <a:pt x="76200" y="713105"/>
                      <a:pt x="76200" y="685800"/>
                    </a:cubicBezTo>
                    <a:lnTo>
                      <a:pt x="76200" y="685800"/>
                    </a:lnTo>
                    <a:close/>
                    <a:moveTo>
                      <a:pt x="76200" y="1066800"/>
                    </a:moveTo>
                    <a:cubicBezTo>
                      <a:pt x="76200" y="1039495"/>
                      <a:pt x="90805" y="1014730"/>
                      <a:pt x="114300" y="1000760"/>
                    </a:cubicBezTo>
                    <a:lnTo>
                      <a:pt x="114300" y="1132840"/>
                    </a:lnTo>
                    <a:cubicBezTo>
                      <a:pt x="90805" y="1118870"/>
                      <a:pt x="76200" y="1094105"/>
                      <a:pt x="76200" y="1066800"/>
                    </a:cubicBezTo>
                    <a:lnTo>
                      <a:pt x="76200" y="1066800"/>
                    </a:lnTo>
                    <a:close/>
                    <a:moveTo>
                      <a:pt x="76200" y="1409700"/>
                    </a:moveTo>
                    <a:cubicBezTo>
                      <a:pt x="76200" y="1382395"/>
                      <a:pt x="90805" y="1357630"/>
                      <a:pt x="114300" y="1343660"/>
                    </a:cubicBezTo>
                    <a:lnTo>
                      <a:pt x="114300" y="1475740"/>
                    </a:lnTo>
                    <a:cubicBezTo>
                      <a:pt x="90805" y="1461770"/>
                      <a:pt x="76200" y="1437005"/>
                      <a:pt x="76200" y="1409700"/>
                    </a:cubicBezTo>
                    <a:lnTo>
                      <a:pt x="76200" y="1409700"/>
                    </a:lnTo>
                    <a:close/>
                    <a:moveTo>
                      <a:pt x="266700" y="1905000"/>
                    </a:moveTo>
                    <a:lnTo>
                      <a:pt x="266700" y="1828800"/>
                    </a:lnTo>
                    <a:lnTo>
                      <a:pt x="1285875" y="1828800"/>
                    </a:lnTo>
                    <a:lnTo>
                      <a:pt x="1241425" y="1905000"/>
                    </a:lnTo>
                    <a:lnTo>
                      <a:pt x="266700" y="1905000"/>
                    </a:lnTo>
                    <a:close/>
                    <a:moveTo>
                      <a:pt x="1232535" y="2106295"/>
                    </a:moveTo>
                    <a:lnTo>
                      <a:pt x="1266825" y="2126615"/>
                    </a:lnTo>
                    <a:lnTo>
                      <a:pt x="1224280" y="2159635"/>
                    </a:lnTo>
                    <a:lnTo>
                      <a:pt x="1232535" y="2106295"/>
                    </a:lnTo>
                    <a:close/>
                    <a:moveTo>
                      <a:pt x="1638300" y="1905000"/>
                    </a:moveTo>
                    <a:lnTo>
                      <a:pt x="1506220" y="1905000"/>
                    </a:lnTo>
                    <a:lnTo>
                      <a:pt x="1638300" y="1680210"/>
                    </a:lnTo>
                    <a:lnTo>
                      <a:pt x="1638300" y="1905000"/>
                    </a:lnTo>
                    <a:close/>
                  </a:path>
                </a:pathLst>
              </a:custGeom>
              <a:grpFill/>
              <a:ln w="6350" cap="flat">
                <a:noFill/>
                <a:prstDash val="solid"/>
                <a:miter/>
              </a:ln>
            </p:spPr>
            <p:txBody>
              <a:bodyPr rtlCol="0" anchor="ctr"/>
              <a:lstStyle/>
              <a:p>
                <a:endParaRPr lang="pt-BR"/>
              </a:p>
            </p:txBody>
          </p:sp>
        </p:grpSp>
      </p:grpSp>
      <p:grpSp>
        <p:nvGrpSpPr>
          <p:cNvPr id="81" name="Gráfico 43">
            <a:extLst>
              <a:ext uri="{FF2B5EF4-FFF2-40B4-BE49-F238E27FC236}">
                <a16:creationId xmlns:a16="http://schemas.microsoft.com/office/drawing/2014/main" id="{C4628A90-DA20-48A0-8BE4-26F43958D438}"/>
              </a:ext>
            </a:extLst>
          </p:cNvPr>
          <p:cNvGrpSpPr/>
          <p:nvPr/>
        </p:nvGrpSpPr>
        <p:grpSpPr>
          <a:xfrm>
            <a:off x="9655328" y="2642603"/>
            <a:ext cx="591432" cy="591546"/>
            <a:chOff x="4470400" y="1803400"/>
            <a:chExt cx="3250567" cy="3251200"/>
          </a:xfrm>
          <a:solidFill>
            <a:schemeClr val="tx1"/>
          </a:solidFill>
        </p:grpSpPr>
        <p:sp>
          <p:nvSpPr>
            <p:cNvPr id="82" name="Forma Livre: Forma 81">
              <a:extLst>
                <a:ext uri="{FF2B5EF4-FFF2-40B4-BE49-F238E27FC236}">
                  <a16:creationId xmlns:a16="http://schemas.microsoft.com/office/drawing/2014/main" id="{6090D32F-4CA6-47F0-B8E0-BD35435B45C5}"/>
                </a:ext>
              </a:extLst>
            </p:cNvPr>
            <p:cNvSpPr/>
            <p:nvPr/>
          </p:nvSpPr>
          <p:spPr>
            <a:xfrm>
              <a:off x="4470400" y="1803400"/>
              <a:ext cx="2000263" cy="3048000"/>
            </a:xfrm>
            <a:custGeom>
              <a:avLst/>
              <a:gdLst>
                <a:gd name="connsiteX0" fmla="*/ 572135 w 2000263"/>
                <a:gd name="connsiteY0" fmla="*/ 2513965 h 3048000"/>
                <a:gd name="connsiteX1" fmla="*/ 443865 w 2000263"/>
                <a:gd name="connsiteY1" fmla="*/ 2546350 h 3048000"/>
                <a:gd name="connsiteX2" fmla="*/ 127000 w 2000263"/>
                <a:gd name="connsiteY2" fmla="*/ 1625600 h 3048000"/>
                <a:gd name="connsiteX3" fmla="*/ 1625600 w 2000263"/>
                <a:gd name="connsiteY3" fmla="*/ 127000 h 3048000"/>
                <a:gd name="connsiteX4" fmla="*/ 1924050 w 2000263"/>
                <a:gd name="connsiteY4" fmla="*/ 156845 h 3048000"/>
                <a:gd name="connsiteX5" fmla="*/ 1998980 w 2000263"/>
                <a:gd name="connsiteY5" fmla="*/ 107315 h 3048000"/>
                <a:gd name="connsiteX6" fmla="*/ 1949450 w 2000263"/>
                <a:gd name="connsiteY6" fmla="*/ 32385 h 3048000"/>
                <a:gd name="connsiteX7" fmla="*/ 1625600 w 2000263"/>
                <a:gd name="connsiteY7" fmla="*/ 0 h 3048000"/>
                <a:gd name="connsiteX8" fmla="*/ 476250 w 2000263"/>
                <a:gd name="connsiteY8" fmla="*/ 476250 h 3048000"/>
                <a:gd name="connsiteX9" fmla="*/ 0 w 2000263"/>
                <a:gd name="connsiteY9" fmla="*/ 1625600 h 3048000"/>
                <a:gd name="connsiteX10" fmla="*/ 349885 w 2000263"/>
                <a:gd name="connsiteY10" fmla="*/ 2633345 h 3048000"/>
                <a:gd name="connsiteX11" fmla="*/ 305435 w 2000263"/>
                <a:gd name="connsiteY11" fmla="*/ 2781300 h 3048000"/>
                <a:gd name="connsiteX12" fmla="*/ 383540 w 2000263"/>
                <a:gd name="connsiteY12" fmla="*/ 2969895 h 3048000"/>
                <a:gd name="connsiteX13" fmla="*/ 572135 w 2000263"/>
                <a:gd name="connsiteY13" fmla="*/ 3048000 h 3048000"/>
                <a:gd name="connsiteX14" fmla="*/ 760730 w 2000263"/>
                <a:gd name="connsiteY14" fmla="*/ 2969895 h 3048000"/>
                <a:gd name="connsiteX15" fmla="*/ 838835 w 2000263"/>
                <a:gd name="connsiteY15" fmla="*/ 2781300 h 3048000"/>
                <a:gd name="connsiteX16" fmla="*/ 760730 w 2000263"/>
                <a:gd name="connsiteY16" fmla="*/ 2592705 h 3048000"/>
                <a:gd name="connsiteX17" fmla="*/ 572135 w 2000263"/>
                <a:gd name="connsiteY17" fmla="*/ 2513965 h 3048000"/>
                <a:gd name="connsiteX18" fmla="*/ 572135 w 2000263"/>
                <a:gd name="connsiteY18" fmla="*/ 2513965 h 3048000"/>
                <a:gd name="connsiteX19" fmla="*/ 670560 w 2000263"/>
                <a:gd name="connsiteY19" fmla="*/ 2879725 h 3048000"/>
                <a:gd name="connsiteX20" fmla="*/ 571500 w 2000263"/>
                <a:gd name="connsiteY20" fmla="*/ 2920365 h 3048000"/>
                <a:gd name="connsiteX21" fmla="*/ 472440 w 2000263"/>
                <a:gd name="connsiteY21" fmla="*/ 2879725 h 3048000"/>
                <a:gd name="connsiteX22" fmla="*/ 431800 w 2000263"/>
                <a:gd name="connsiteY22" fmla="*/ 2780665 h 3048000"/>
                <a:gd name="connsiteX23" fmla="*/ 472440 w 2000263"/>
                <a:gd name="connsiteY23" fmla="*/ 2681605 h 3048000"/>
                <a:gd name="connsiteX24" fmla="*/ 571500 w 2000263"/>
                <a:gd name="connsiteY24" fmla="*/ 2640965 h 3048000"/>
                <a:gd name="connsiteX25" fmla="*/ 670560 w 2000263"/>
                <a:gd name="connsiteY25" fmla="*/ 2681605 h 3048000"/>
                <a:gd name="connsiteX26" fmla="*/ 711200 w 2000263"/>
                <a:gd name="connsiteY26" fmla="*/ 2780665 h 3048000"/>
                <a:gd name="connsiteX27" fmla="*/ 670560 w 2000263"/>
                <a:gd name="connsiteY27" fmla="*/ 2879725 h 3048000"/>
                <a:gd name="connsiteX28" fmla="*/ 670560 w 2000263"/>
                <a:gd name="connsiteY28" fmla="*/ 2879725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00263" h="3048000">
                  <a:moveTo>
                    <a:pt x="572135" y="2513965"/>
                  </a:moveTo>
                  <a:cubicBezTo>
                    <a:pt x="526415" y="2513965"/>
                    <a:pt x="482600" y="2525395"/>
                    <a:pt x="443865" y="2546350"/>
                  </a:cubicBezTo>
                  <a:cubicBezTo>
                    <a:pt x="239395" y="2284730"/>
                    <a:pt x="127000" y="1958975"/>
                    <a:pt x="127000" y="1625600"/>
                  </a:cubicBezTo>
                  <a:cubicBezTo>
                    <a:pt x="127000" y="799465"/>
                    <a:pt x="799465" y="127000"/>
                    <a:pt x="1625600" y="127000"/>
                  </a:cubicBezTo>
                  <a:cubicBezTo>
                    <a:pt x="1725930" y="127000"/>
                    <a:pt x="1826260" y="137160"/>
                    <a:pt x="1924050" y="156845"/>
                  </a:cubicBezTo>
                  <a:cubicBezTo>
                    <a:pt x="1958340" y="163830"/>
                    <a:pt x="1991995" y="141605"/>
                    <a:pt x="1998980" y="107315"/>
                  </a:cubicBezTo>
                  <a:cubicBezTo>
                    <a:pt x="2005965" y="73025"/>
                    <a:pt x="1983740" y="39370"/>
                    <a:pt x="1949450" y="32385"/>
                  </a:cubicBezTo>
                  <a:cubicBezTo>
                    <a:pt x="1843405" y="10795"/>
                    <a:pt x="1734820" y="0"/>
                    <a:pt x="1625600" y="0"/>
                  </a:cubicBezTo>
                  <a:cubicBezTo>
                    <a:pt x="1191260" y="0"/>
                    <a:pt x="782955" y="168910"/>
                    <a:pt x="476250" y="476250"/>
                  </a:cubicBezTo>
                  <a:cubicBezTo>
                    <a:pt x="168910" y="783590"/>
                    <a:pt x="0" y="1191260"/>
                    <a:pt x="0" y="1625600"/>
                  </a:cubicBezTo>
                  <a:cubicBezTo>
                    <a:pt x="0" y="1990725"/>
                    <a:pt x="123825" y="2347595"/>
                    <a:pt x="349885" y="2633345"/>
                  </a:cubicBezTo>
                  <a:cubicBezTo>
                    <a:pt x="320675" y="2676525"/>
                    <a:pt x="305435" y="2727960"/>
                    <a:pt x="305435" y="2781300"/>
                  </a:cubicBezTo>
                  <a:cubicBezTo>
                    <a:pt x="305435" y="2852420"/>
                    <a:pt x="333375" y="2919730"/>
                    <a:pt x="383540" y="2969895"/>
                  </a:cubicBezTo>
                  <a:cubicBezTo>
                    <a:pt x="433705" y="3020060"/>
                    <a:pt x="501015" y="3048000"/>
                    <a:pt x="572135" y="3048000"/>
                  </a:cubicBezTo>
                  <a:cubicBezTo>
                    <a:pt x="643255" y="3048000"/>
                    <a:pt x="710565" y="3020060"/>
                    <a:pt x="760730" y="2969895"/>
                  </a:cubicBezTo>
                  <a:cubicBezTo>
                    <a:pt x="810895" y="2919730"/>
                    <a:pt x="838835" y="2852420"/>
                    <a:pt x="838835" y="2781300"/>
                  </a:cubicBezTo>
                  <a:cubicBezTo>
                    <a:pt x="838835" y="2710180"/>
                    <a:pt x="810895" y="2642870"/>
                    <a:pt x="760730" y="2592705"/>
                  </a:cubicBezTo>
                  <a:cubicBezTo>
                    <a:pt x="709930" y="2541905"/>
                    <a:pt x="643255" y="2513965"/>
                    <a:pt x="572135" y="2513965"/>
                  </a:cubicBezTo>
                  <a:lnTo>
                    <a:pt x="572135" y="2513965"/>
                  </a:lnTo>
                  <a:close/>
                  <a:moveTo>
                    <a:pt x="670560" y="2879725"/>
                  </a:moveTo>
                  <a:cubicBezTo>
                    <a:pt x="643890" y="2906395"/>
                    <a:pt x="608965" y="2920365"/>
                    <a:pt x="571500" y="2920365"/>
                  </a:cubicBezTo>
                  <a:cubicBezTo>
                    <a:pt x="534035" y="2920365"/>
                    <a:pt x="499110" y="2905760"/>
                    <a:pt x="472440" y="2879725"/>
                  </a:cubicBezTo>
                  <a:cubicBezTo>
                    <a:pt x="445770" y="2853055"/>
                    <a:pt x="431800" y="2818130"/>
                    <a:pt x="431800" y="2780665"/>
                  </a:cubicBezTo>
                  <a:cubicBezTo>
                    <a:pt x="431800" y="2743200"/>
                    <a:pt x="446405" y="2708275"/>
                    <a:pt x="472440" y="2681605"/>
                  </a:cubicBezTo>
                  <a:cubicBezTo>
                    <a:pt x="499110" y="2654935"/>
                    <a:pt x="534035" y="2640965"/>
                    <a:pt x="571500" y="2640965"/>
                  </a:cubicBezTo>
                  <a:cubicBezTo>
                    <a:pt x="608965" y="2640965"/>
                    <a:pt x="643890" y="2655570"/>
                    <a:pt x="670560" y="2681605"/>
                  </a:cubicBezTo>
                  <a:cubicBezTo>
                    <a:pt x="697230" y="2708275"/>
                    <a:pt x="711200" y="2743200"/>
                    <a:pt x="711200" y="2780665"/>
                  </a:cubicBezTo>
                  <a:cubicBezTo>
                    <a:pt x="711835" y="2818130"/>
                    <a:pt x="697230" y="2853055"/>
                    <a:pt x="670560" y="2879725"/>
                  </a:cubicBezTo>
                  <a:lnTo>
                    <a:pt x="670560" y="2879725"/>
                  </a:lnTo>
                  <a:close/>
                </a:path>
              </a:pathLst>
            </a:custGeom>
            <a:grpFill/>
            <a:ln w="6350" cap="flat">
              <a:noFill/>
              <a:prstDash val="solid"/>
              <a:miter/>
            </a:ln>
          </p:spPr>
          <p:txBody>
            <a:bodyPr rtlCol="0" anchor="ctr"/>
            <a:lstStyle/>
            <a:p>
              <a:endParaRPr lang="pt-BR"/>
            </a:p>
          </p:txBody>
        </p:sp>
        <p:sp>
          <p:nvSpPr>
            <p:cNvPr id="83" name="Forma Livre: Forma 82">
              <a:extLst>
                <a:ext uri="{FF2B5EF4-FFF2-40B4-BE49-F238E27FC236}">
                  <a16:creationId xmlns:a16="http://schemas.microsoft.com/office/drawing/2014/main" id="{AF8CB83F-EB6E-443C-B2FF-3CB07C98F803}"/>
                </a:ext>
              </a:extLst>
            </p:cNvPr>
            <p:cNvSpPr/>
            <p:nvPr/>
          </p:nvSpPr>
          <p:spPr>
            <a:xfrm>
              <a:off x="5723876" y="2006600"/>
              <a:ext cx="1997091" cy="3048000"/>
            </a:xfrm>
            <a:custGeom>
              <a:avLst/>
              <a:gdLst>
                <a:gd name="connsiteX0" fmla="*/ 1647839 w 1997091"/>
                <a:gd name="connsiteY0" fmla="*/ 414655 h 3048000"/>
                <a:gd name="connsiteX1" fmla="*/ 1614184 w 1997091"/>
                <a:gd name="connsiteY1" fmla="*/ 78105 h 3048000"/>
                <a:gd name="connsiteX2" fmla="*/ 1425589 w 1997091"/>
                <a:gd name="connsiteY2" fmla="*/ 0 h 3048000"/>
                <a:gd name="connsiteX3" fmla="*/ 1236994 w 1997091"/>
                <a:gd name="connsiteY3" fmla="*/ 78105 h 3048000"/>
                <a:gd name="connsiteX4" fmla="*/ 1158889 w 1997091"/>
                <a:gd name="connsiteY4" fmla="*/ 266700 h 3048000"/>
                <a:gd name="connsiteX5" fmla="*/ 1236994 w 1997091"/>
                <a:gd name="connsiteY5" fmla="*/ 455295 h 3048000"/>
                <a:gd name="connsiteX6" fmla="*/ 1425589 w 1997091"/>
                <a:gd name="connsiteY6" fmla="*/ 533400 h 3048000"/>
                <a:gd name="connsiteX7" fmla="*/ 1553859 w 1997091"/>
                <a:gd name="connsiteY7" fmla="*/ 501015 h 3048000"/>
                <a:gd name="connsiteX8" fmla="*/ 1870724 w 1997091"/>
                <a:gd name="connsiteY8" fmla="*/ 1422400 h 3048000"/>
                <a:gd name="connsiteX9" fmla="*/ 372124 w 1997091"/>
                <a:gd name="connsiteY9" fmla="*/ 2921000 h 3048000"/>
                <a:gd name="connsiteX10" fmla="*/ 76214 w 1997091"/>
                <a:gd name="connsiteY10" fmla="*/ 2891790 h 3048000"/>
                <a:gd name="connsiteX11" fmla="*/ 1284 w 1997091"/>
                <a:gd name="connsiteY11" fmla="*/ 2941320 h 3048000"/>
                <a:gd name="connsiteX12" fmla="*/ 50814 w 1997091"/>
                <a:gd name="connsiteY12" fmla="*/ 3016250 h 3048000"/>
                <a:gd name="connsiteX13" fmla="*/ 371489 w 1997091"/>
                <a:gd name="connsiteY13" fmla="*/ 3048000 h 3048000"/>
                <a:gd name="connsiteX14" fmla="*/ 1520839 w 1997091"/>
                <a:gd name="connsiteY14" fmla="*/ 2571750 h 3048000"/>
                <a:gd name="connsiteX15" fmla="*/ 1997089 w 1997091"/>
                <a:gd name="connsiteY15" fmla="*/ 1422400 h 3048000"/>
                <a:gd name="connsiteX16" fmla="*/ 1647839 w 1997091"/>
                <a:gd name="connsiteY16" fmla="*/ 414655 h 3048000"/>
                <a:gd name="connsiteX17" fmla="*/ 1647839 w 1997091"/>
                <a:gd name="connsiteY17" fmla="*/ 414655 h 3048000"/>
                <a:gd name="connsiteX18" fmla="*/ 1327164 w 1997091"/>
                <a:gd name="connsiteY18" fmla="*/ 365760 h 3048000"/>
                <a:gd name="connsiteX19" fmla="*/ 1286524 w 1997091"/>
                <a:gd name="connsiteY19" fmla="*/ 266700 h 3048000"/>
                <a:gd name="connsiteX20" fmla="*/ 1327164 w 1997091"/>
                <a:gd name="connsiteY20" fmla="*/ 167640 h 3048000"/>
                <a:gd name="connsiteX21" fmla="*/ 1426224 w 1997091"/>
                <a:gd name="connsiteY21" fmla="*/ 127000 h 3048000"/>
                <a:gd name="connsiteX22" fmla="*/ 1525284 w 1997091"/>
                <a:gd name="connsiteY22" fmla="*/ 167640 h 3048000"/>
                <a:gd name="connsiteX23" fmla="*/ 1525284 w 1997091"/>
                <a:gd name="connsiteY23" fmla="*/ 365125 h 3048000"/>
                <a:gd name="connsiteX24" fmla="*/ 1426224 w 1997091"/>
                <a:gd name="connsiteY24" fmla="*/ 405765 h 3048000"/>
                <a:gd name="connsiteX25" fmla="*/ 1327164 w 1997091"/>
                <a:gd name="connsiteY25" fmla="*/ 365760 h 3048000"/>
                <a:gd name="connsiteX26" fmla="*/ 1327164 w 1997091"/>
                <a:gd name="connsiteY26" fmla="*/ 36576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997091" h="3048000">
                  <a:moveTo>
                    <a:pt x="1647839" y="414655"/>
                  </a:moveTo>
                  <a:cubicBezTo>
                    <a:pt x="1717054" y="311150"/>
                    <a:pt x="1705624" y="169545"/>
                    <a:pt x="1614184" y="78105"/>
                  </a:cubicBezTo>
                  <a:cubicBezTo>
                    <a:pt x="1564019" y="27940"/>
                    <a:pt x="1496709" y="0"/>
                    <a:pt x="1425589" y="0"/>
                  </a:cubicBezTo>
                  <a:cubicBezTo>
                    <a:pt x="1354469" y="0"/>
                    <a:pt x="1287159" y="27940"/>
                    <a:pt x="1236994" y="78105"/>
                  </a:cubicBezTo>
                  <a:cubicBezTo>
                    <a:pt x="1186829" y="128270"/>
                    <a:pt x="1158889" y="195580"/>
                    <a:pt x="1158889" y="266700"/>
                  </a:cubicBezTo>
                  <a:cubicBezTo>
                    <a:pt x="1158889" y="337820"/>
                    <a:pt x="1186829" y="405130"/>
                    <a:pt x="1236994" y="455295"/>
                  </a:cubicBezTo>
                  <a:cubicBezTo>
                    <a:pt x="1287159" y="505460"/>
                    <a:pt x="1354469" y="533400"/>
                    <a:pt x="1425589" y="533400"/>
                  </a:cubicBezTo>
                  <a:cubicBezTo>
                    <a:pt x="1471309" y="533400"/>
                    <a:pt x="1515124" y="521970"/>
                    <a:pt x="1553859" y="501015"/>
                  </a:cubicBezTo>
                  <a:cubicBezTo>
                    <a:pt x="1758329" y="763270"/>
                    <a:pt x="1870724" y="1089025"/>
                    <a:pt x="1870724" y="1422400"/>
                  </a:cubicBezTo>
                  <a:cubicBezTo>
                    <a:pt x="1870724" y="2248535"/>
                    <a:pt x="1198259" y="2921000"/>
                    <a:pt x="372124" y="2921000"/>
                  </a:cubicBezTo>
                  <a:cubicBezTo>
                    <a:pt x="272429" y="2921000"/>
                    <a:pt x="173369" y="2911475"/>
                    <a:pt x="76214" y="2891790"/>
                  </a:cubicBezTo>
                  <a:cubicBezTo>
                    <a:pt x="41924" y="2884805"/>
                    <a:pt x="8269" y="2907030"/>
                    <a:pt x="1284" y="2941320"/>
                  </a:cubicBezTo>
                  <a:cubicBezTo>
                    <a:pt x="-5701" y="2975610"/>
                    <a:pt x="16524" y="3009265"/>
                    <a:pt x="50814" y="3016250"/>
                  </a:cubicBezTo>
                  <a:cubicBezTo>
                    <a:pt x="155589" y="3037205"/>
                    <a:pt x="263539" y="3048000"/>
                    <a:pt x="371489" y="3048000"/>
                  </a:cubicBezTo>
                  <a:cubicBezTo>
                    <a:pt x="805829" y="3048000"/>
                    <a:pt x="1214134" y="2879090"/>
                    <a:pt x="1520839" y="2571750"/>
                  </a:cubicBezTo>
                  <a:cubicBezTo>
                    <a:pt x="1828179" y="2264410"/>
                    <a:pt x="1997089" y="1856740"/>
                    <a:pt x="1997089" y="1422400"/>
                  </a:cubicBezTo>
                  <a:cubicBezTo>
                    <a:pt x="1997724" y="1057275"/>
                    <a:pt x="1873899" y="700405"/>
                    <a:pt x="1647839" y="414655"/>
                  </a:cubicBezTo>
                  <a:lnTo>
                    <a:pt x="1647839" y="414655"/>
                  </a:lnTo>
                  <a:close/>
                  <a:moveTo>
                    <a:pt x="1327164" y="365760"/>
                  </a:moveTo>
                  <a:cubicBezTo>
                    <a:pt x="1300494" y="339090"/>
                    <a:pt x="1286524" y="304165"/>
                    <a:pt x="1286524" y="266700"/>
                  </a:cubicBezTo>
                  <a:cubicBezTo>
                    <a:pt x="1286524" y="229235"/>
                    <a:pt x="1301129" y="194310"/>
                    <a:pt x="1327164" y="167640"/>
                  </a:cubicBezTo>
                  <a:cubicBezTo>
                    <a:pt x="1353834" y="140970"/>
                    <a:pt x="1388759" y="127000"/>
                    <a:pt x="1426224" y="127000"/>
                  </a:cubicBezTo>
                  <a:cubicBezTo>
                    <a:pt x="1463689" y="127000"/>
                    <a:pt x="1498614" y="141605"/>
                    <a:pt x="1525284" y="167640"/>
                  </a:cubicBezTo>
                  <a:cubicBezTo>
                    <a:pt x="1579894" y="222250"/>
                    <a:pt x="1579894" y="310515"/>
                    <a:pt x="1525284" y="365125"/>
                  </a:cubicBezTo>
                  <a:cubicBezTo>
                    <a:pt x="1498614" y="391795"/>
                    <a:pt x="1463689" y="405765"/>
                    <a:pt x="1426224" y="405765"/>
                  </a:cubicBezTo>
                  <a:cubicBezTo>
                    <a:pt x="1388759" y="407035"/>
                    <a:pt x="1353199" y="392430"/>
                    <a:pt x="1327164" y="365760"/>
                  </a:cubicBezTo>
                  <a:lnTo>
                    <a:pt x="1327164" y="365760"/>
                  </a:lnTo>
                  <a:close/>
                </a:path>
              </a:pathLst>
            </a:custGeom>
            <a:grpFill/>
            <a:ln w="6350" cap="flat">
              <a:noFill/>
              <a:prstDash val="solid"/>
              <a:miter/>
            </a:ln>
          </p:spPr>
          <p:txBody>
            <a:bodyPr rtlCol="0" anchor="ctr"/>
            <a:lstStyle/>
            <a:p>
              <a:endParaRPr lang="pt-BR"/>
            </a:p>
          </p:txBody>
        </p:sp>
        <p:sp>
          <p:nvSpPr>
            <p:cNvPr id="84" name="Forma Livre: Forma 83">
              <a:extLst>
                <a:ext uri="{FF2B5EF4-FFF2-40B4-BE49-F238E27FC236}">
                  <a16:creationId xmlns:a16="http://schemas.microsoft.com/office/drawing/2014/main" id="{93DFB512-24E4-4994-B083-B9AFA04CA44E}"/>
                </a:ext>
              </a:extLst>
            </p:cNvPr>
            <p:cNvSpPr/>
            <p:nvPr/>
          </p:nvSpPr>
          <p:spPr>
            <a:xfrm>
              <a:off x="4940300" y="2273300"/>
              <a:ext cx="2311400" cy="2311400"/>
            </a:xfrm>
            <a:custGeom>
              <a:avLst/>
              <a:gdLst>
                <a:gd name="connsiteX0" fmla="*/ 893445 w 2311400"/>
                <a:gd name="connsiteY0" fmla="*/ 2247900 h 2311400"/>
                <a:gd name="connsiteX1" fmla="*/ 956945 w 2311400"/>
                <a:gd name="connsiteY1" fmla="*/ 2311400 h 2311400"/>
                <a:gd name="connsiteX2" fmla="*/ 1353820 w 2311400"/>
                <a:gd name="connsiteY2" fmla="*/ 2311400 h 2311400"/>
                <a:gd name="connsiteX3" fmla="*/ 1417320 w 2311400"/>
                <a:gd name="connsiteY3" fmla="*/ 2247900 h 2311400"/>
                <a:gd name="connsiteX4" fmla="*/ 1417320 w 2311400"/>
                <a:gd name="connsiteY4" fmla="*/ 2124710 h 2311400"/>
                <a:gd name="connsiteX5" fmla="*/ 1655445 w 2311400"/>
                <a:gd name="connsiteY5" fmla="*/ 2025650 h 2311400"/>
                <a:gd name="connsiteX6" fmla="*/ 1742440 w 2311400"/>
                <a:gd name="connsiteY6" fmla="*/ 2112645 h 2311400"/>
                <a:gd name="connsiteX7" fmla="*/ 1787525 w 2311400"/>
                <a:gd name="connsiteY7" fmla="*/ 2131060 h 2311400"/>
                <a:gd name="connsiteX8" fmla="*/ 1832610 w 2311400"/>
                <a:gd name="connsiteY8" fmla="*/ 2112645 h 2311400"/>
                <a:gd name="connsiteX9" fmla="*/ 2113280 w 2311400"/>
                <a:gd name="connsiteY9" fmla="*/ 1831975 h 2311400"/>
                <a:gd name="connsiteX10" fmla="*/ 2113280 w 2311400"/>
                <a:gd name="connsiteY10" fmla="*/ 1742440 h 2311400"/>
                <a:gd name="connsiteX11" fmla="*/ 2026285 w 2311400"/>
                <a:gd name="connsiteY11" fmla="*/ 1655445 h 2311400"/>
                <a:gd name="connsiteX12" fmla="*/ 2125345 w 2311400"/>
                <a:gd name="connsiteY12" fmla="*/ 1417320 h 2311400"/>
                <a:gd name="connsiteX13" fmla="*/ 2247900 w 2311400"/>
                <a:gd name="connsiteY13" fmla="*/ 1417320 h 2311400"/>
                <a:gd name="connsiteX14" fmla="*/ 2311400 w 2311400"/>
                <a:gd name="connsiteY14" fmla="*/ 1353820 h 2311400"/>
                <a:gd name="connsiteX15" fmla="*/ 2311400 w 2311400"/>
                <a:gd name="connsiteY15" fmla="*/ 956945 h 2311400"/>
                <a:gd name="connsiteX16" fmla="*/ 2247900 w 2311400"/>
                <a:gd name="connsiteY16" fmla="*/ 893445 h 2311400"/>
                <a:gd name="connsiteX17" fmla="*/ 2125345 w 2311400"/>
                <a:gd name="connsiteY17" fmla="*/ 893445 h 2311400"/>
                <a:gd name="connsiteX18" fmla="*/ 2026285 w 2311400"/>
                <a:gd name="connsiteY18" fmla="*/ 655320 h 2311400"/>
                <a:gd name="connsiteX19" fmla="*/ 2112645 w 2311400"/>
                <a:gd name="connsiteY19" fmla="*/ 568960 h 2311400"/>
                <a:gd name="connsiteX20" fmla="*/ 2131060 w 2311400"/>
                <a:gd name="connsiteY20" fmla="*/ 523875 h 2311400"/>
                <a:gd name="connsiteX21" fmla="*/ 2112645 w 2311400"/>
                <a:gd name="connsiteY21" fmla="*/ 478790 h 2311400"/>
                <a:gd name="connsiteX22" fmla="*/ 1831975 w 2311400"/>
                <a:gd name="connsiteY22" fmla="*/ 198120 h 2311400"/>
                <a:gd name="connsiteX23" fmla="*/ 1742440 w 2311400"/>
                <a:gd name="connsiteY23" fmla="*/ 198120 h 2311400"/>
                <a:gd name="connsiteX24" fmla="*/ 1656080 w 2311400"/>
                <a:gd name="connsiteY24" fmla="*/ 284480 h 2311400"/>
                <a:gd name="connsiteX25" fmla="*/ 1417955 w 2311400"/>
                <a:gd name="connsiteY25" fmla="*/ 185420 h 2311400"/>
                <a:gd name="connsiteX26" fmla="*/ 1417955 w 2311400"/>
                <a:gd name="connsiteY26" fmla="*/ 63500 h 2311400"/>
                <a:gd name="connsiteX27" fmla="*/ 1354455 w 2311400"/>
                <a:gd name="connsiteY27" fmla="*/ 0 h 2311400"/>
                <a:gd name="connsiteX28" fmla="*/ 957580 w 2311400"/>
                <a:gd name="connsiteY28" fmla="*/ 0 h 2311400"/>
                <a:gd name="connsiteX29" fmla="*/ 894080 w 2311400"/>
                <a:gd name="connsiteY29" fmla="*/ 63500 h 2311400"/>
                <a:gd name="connsiteX30" fmla="*/ 894080 w 2311400"/>
                <a:gd name="connsiteY30" fmla="*/ 185420 h 2311400"/>
                <a:gd name="connsiteX31" fmla="*/ 655955 w 2311400"/>
                <a:gd name="connsiteY31" fmla="*/ 284480 h 2311400"/>
                <a:gd name="connsiteX32" fmla="*/ 569595 w 2311400"/>
                <a:gd name="connsiteY32" fmla="*/ 198120 h 2311400"/>
                <a:gd name="connsiteX33" fmla="*/ 480060 w 2311400"/>
                <a:gd name="connsiteY33" fmla="*/ 198120 h 2311400"/>
                <a:gd name="connsiteX34" fmla="*/ 199390 w 2311400"/>
                <a:gd name="connsiteY34" fmla="*/ 478790 h 2311400"/>
                <a:gd name="connsiteX35" fmla="*/ 180975 w 2311400"/>
                <a:gd name="connsiteY35" fmla="*/ 523875 h 2311400"/>
                <a:gd name="connsiteX36" fmla="*/ 199390 w 2311400"/>
                <a:gd name="connsiteY36" fmla="*/ 568960 h 2311400"/>
                <a:gd name="connsiteX37" fmla="*/ 285750 w 2311400"/>
                <a:gd name="connsiteY37" fmla="*/ 655320 h 2311400"/>
                <a:gd name="connsiteX38" fmla="*/ 186690 w 2311400"/>
                <a:gd name="connsiteY38" fmla="*/ 893445 h 2311400"/>
                <a:gd name="connsiteX39" fmla="*/ 63500 w 2311400"/>
                <a:gd name="connsiteY39" fmla="*/ 893445 h 2311400"/>
                <a:gd name="connsiteX40" fmla="*/ 0 w 2311400"/>
                <a:gd name="connsiteY40" fmla="*/ 956945 h 2311400"/>
                <a:gd name="connsiteX41" fmla="*/ 0 w 2311400"/>
                <a:gd name="connsiteY41" fmla="*/ 1353820 h 2311400"/>
                <a:gd name="connsiteX42" fmla="*/ 18415 w 2311400"/>
                <a:gd name="connsiteY42" fmla="*/ 1398905 h 2311400"/>
                <a:gd name="connsiteX43" fmla="*/ 63500 w 2311400"/>
                <a:gd name="connsiteY43" fmla="*/ 1417320 h 2311400"/>
                <a:gd name="connsiteX44" fmla="*/ 186055 w 2311400"/>
                <a:gd name="connsiteY44" fmla="*/ 1417320 h 2311400"/>
                <a:gd name="connsiteX45" fmla="*/ 285115 w 2311400"/>
                <a:gd name="connsiteY45" fmla="*/ 1655445 h 2311400"/>
                <a:gd name="connsiteX46" fmla="*/ 198120 w 2311400"/>
                <a:gd name="connsiteY46" fmla="*/ 1742440 h 2311400"/>
                <a:gd name="connsiteX47" fmla="*/ 198120 w 2311400"/>
                <a:gd name="connsiteY47" fmla="*/ 1831975 h 2311400"/>
                <a:gd name="connsiteX48" fmla="*/ 478790 w 2311400"/>
                <a:gd name="connsiteY48" fmla="*/ 2112645 h 2311400"/>
                <a:gd name="connsiteX49" fmla="*/ 523875 w 2311400"/>
                <a:gd name="connsiteY49" fmla="*/ 2131060 h 2311400"/>
                <a:gd name="connsiteX50" fmla="*/ 523875 w 2311400"/>
                <a:gd name="connsiteY50" fmla="*/ 2131060 h 2311400"/>
                <a:gd name="connsiteX51" fmla="*/ 568960 w 2311400"/>
                <a:gd name="connsiteY51" fmla="*/ 2112645 h 2311400"/>
                <a:gd name="connsiteX52" fmla="*/ 655955 w 2311400"/>
                <a:gd name="connsiteY52" fmla="*/ 2025650 h 2311400"/>
                <a:gd name="connsiteX53" fmla="*/ 894080 w 2311400"/>
                <a:gd name="connsiteY53" fmla="*/ 2124710 h 2311400"/>
                <a:gd name="connsiteX54" fmla="*/ 894080 w 2311400"/>
                <a:gd name="connsiteY54" fmla="*/ 2247900 h 2311400"/>
                <a:gd name="connsiteX55" fmla="*/ 680085 w 2311400"/>
                <a:gd name="connsiteY55" fmla="*/ 1892300 h 2311400"/>
                <a:gd name="connsiteX56" fmla="*/ 600710 w 2311400"/>
                <a:gd name="connsiteY56" fmla="*/ 1900555 h 2311400"/>
                <a:gd name="connsiteX57" fmla="*/ 523240 w 2311400"/>
                <a:gd name="connsiteY57" fmla="*/ 1978025 h 2311400"/>
                <a:gd name="connsiteX58" fmla="*/ 332105 w 2311400"/>
                <a:gd name="connsiteY58" fmla="*/ 1786890 h 2311400"/>
                <a:gd name="connsiteX59" fmla="*/ 409575 w 2311400"/>
                <a:gd name="connsiteY59" fmla="*/ 1709420 h 2311400"/>
                <a:gd name="connsiteX60" fmla="*/ 417830 w 2311400"/>
                <a:gd name="connsiteY60" fmla="*/ 1630045 h 2311400"/>
                <a:gd name="connsiteX61" fmla="*/ 297815 w 2311400"/>
                <a:gd name="connsiteY61" fmla="*/ 1339850 h 2311400"/>
                <a:gd name="connsiteX62" fmla="*/ 235585 w 2311400"/>
                <a:gd name="connsiteY62" fmla="*/ 1289685 h 2311400"/>
                <a:gd name="connsiteX63" fmla="*/ 127000 w 2311400"/>
                <a:gd name="connsiteY63" fmla="*/ 1289685 h 2311400"/>
                <a:gd name="connsiteX64" fmla="*/ 127000 w 2311400"/>
                <a:gd name="connsiteY64" fmla="*/ 1019810 h 2311400"/>
                <a:gd name="connsiteX65" fmla="*/ 236220 w 2311400"/>
                <a:gd name="connsiteY65" fmla="*/ 1019810 h 2311400"/>
                <a:gd name="connsiteX66" fmla="*/ 298450 w 2311400"/>
                <a:gd name="connsiteY66" fmla="*/ 969645 h 2311400"/>
                <a:gd name="connsiteX67" fmla="*/ 418465 w 2311400"/>
                <a:gd name="connsiteY67" fmla="*/ 679450 h 2311400"/>
                <a:gd name="connsiteX68" fmla="*/ 410210 w 2311400"/>
                <a:gd name="connsiteY68" fmla="*/ 600075 h 2311400"/>
                <a:gd name="connsiteX69" fmla="*/ 333375 w 2311400"/>
                <a:gd name="connsiteY69" fmla="*/ 523240 h 2311400"/>
                <a:gd name="connsiteX70" fmla="*/ 524510 w 2311400"/>
                <a:gd name="connsiteY70" fmla="*/ 332105 h 2311400"/>
                <a:gd name="connsiteX71" fmla="*/ 601345 w 2311400"/>
                <a:gd name="connsiteY71" fmla="*/ 408940 h 2311400"/>
                <a:gd name="connsiteX72" fmla="*/ 680720 w 2311400"/>
                <a:gd name="connsiteY72" fmla="*/ 417195 h 2311400"/>
                <a:gd name="connsiteX73" fmla="*/ 970915 w 2311400"/>
                <a:gd name="connsiteY73" fmla="*/ 297180 h 2311400"/>
                <a:gd name="connsiteX74" fmla="*/ 1021080 w 2311400"/>
                <a:gd name="connsiteY74" fmla="*/ 234950 h 2311400"/>
                <a:gd name="connsiteX75" fmla="*/ 1021080 w 2311400"/>
                <a:gd name="connsiteY75" fmla="*/ 127000 h 2311400"/>
                <a:gd name="connsiteX76" fmla="*/ 1290955 w 2311400"/>
                <a:gd name="connsiteY76" fmla="*/ 127000 h 2311400"/>
                <a:gd name="connsiteX77" fmla="*/ 1290955 w 2311400"/>
                <a:gd name="connsiteY77" fmla="*/ 235585 h 2311400"/>
                <a:gd name="connsiteX78" fmla="*/ 1341120 w 2311400"/>
                <a:gd name="connsiteY78" fmla="*/ 297815 h 2311400"/>
                <a:gd name="connsiteX79" fmla="*/ 1631315 w 2311400"/>
                <a:gd name="connsiteY79" fmla="*/ 417830 h 2311400"/>
                <a:gd name="connsiteX80" fmla="*/ 1710690 w 2311400"/>
                <a:gd name="connsiteY80" fmla="*/ 409575 h 2311400"/>
                <a:gd name="connsiteX81" fmla="*/ 1787525 w 2311400"/>
                <a:gd name="connsiteY81" fmla="*/ 332740 h 2311400"/>
                <a:gd name="connsiteX82" fmla="*/ 1978660 w 2311400"/>
                <a:gd name="connsiteY82" fmla="*/ 523875 h 2311400"/>
                <a:gd name="connsiteX83" fmla="*/ 1901825 w 2311400"/>
                <a:gd name="connsiteY83" fmla="*/ 600710 h 2311400"/>
                <a:gd name="connsiteX84" fmla="*/ 1893570 w 2311400"/>
                <a:gd name="connsiteY84" fmla="*/ 680085 h 2311400"/>
                <a:gd name="connsiteX85" fmla="*/ 2013585 w 2311400"/>
                <a:gd name="connsiteY85" fmla="*/ 970280 h 2311400"/>
                <a:gd name="connsiteX86" fmla="*/ 2075815 w 2311400"/>
                <a:gd name="connsiteY86" fmla="*/ 1020445 h 2311400"/>
                <a:gd name="connsiteX87" fmla="*/ 2185035 w 2311400"/>
                <a:gd name="connsiteY87" fmla="*/ 1020445 h 2311400"/>
                <a:gd name="connsiteX88" fmla="*/ 2185035 w 2311400"/>
                <a:gd name="connsiteY88" fmla="*/ 1290320 h 2311400"/>
                <a:gd name="connsiteX89" fmla="*/ 2075815 w 2311400"/>
                <a:gd name="connsiteY89" fmla="*/ 1290320 h 2311400"/>
                <a:gd name="connsiteX90" fmla="*/ 2013585 w 2311400"/>
                <a:gd name="connsiteY90" fmla="*/ 1340485 h 2311400"/>
                <a:gd name="connsiteX91" fmla="*/ 1893570 w 2311400"/>
                <a:gd name="connsiteY91" fmla="*/ 1630680 h 2311400"/>
                <a:gd name="connsiteX92" fmla="*/ 1901825 w 2311400"/>
                <a:gd name="connsiteY92" fmla="*/ 1710055 h 2311400"/>
                <a:gd name="connsiteX93" fmla="*/ 1979295 w 2311400"/>
                <a:gd name="connsiteY93" fmla="*/ 1787525 h 2311400"/>
                <a:gd name="connsiteX94" fmla="*/ 1788160 w 2311400"/>
                <a:gd name="connsiteY94" fmla="*/ 1978660 h 2311400"/>
                <a:gd name="connsiteX95" fmla="*/ 1710690 w 2311400"/>
                <a:gd name="connsiteY95" fmla="*/ 1901190 h 2311400"/>
                <a:gd name="connsiteX96" fmla="*/ 1631315 w 2311400"/>
                <a:gd name="connsiteY96" fmla="*/ 1892935 h 2311400"/>
                <a:gd name="connsiteX97" fmla="*/ 1341120 w 2311400"/>
                <a:gd name="connsiteY97" fmla="*/ 2012950 h 2311400"/>
                <a:gd name="connsiteX98" fmla="*/ 1290955 w 2311400"/>
                <a:gd name="connsiteY98" fmla="*/ 2075180 h 2311400"/>
                <a:gd name="connsiteX99" fmla="*/ 1290955 w 2311400"/>
                <a:gd name="connsiteY99" fmla="*/ 2184400 h 2311400"/>
                <a:gd name="connsiteX100" fmla="*/ 1021080 w 2311400"/>
                <a:gd name="connsiteY100" fmla="*/ 2184400 h 2311400"/>
                <a:gd name="connsiteX101" fmla="*/ 1021080 w 2311400"/>
                <a:gd name="connsiteY101" fmla="*/ 2074545 h 2311400"/>
                <a:gd name="connsiteX102" fmla="*/ 970915 w 2311400"/>
                <a:gd name="connsiteY102" fmla="*/ 2012315 h 2311400"/>
                <a:gd name="connsiteX103" fmla="*/ 680085 w 2311400"/>
                <a:gd name="connsiteY103" fmla="*/ 1892300 h 2311400"/>
                <a:gd name="connsiteX104" fmla="*/ 680085 w 2311400"/>
                <a:gd name="connsiteY104" fmla="*/ 1892300 h 23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311400" h="2311400">
                  <a:moveTo>
                    <a:pt x="893445" y="2247900"/>
                  </a:moveTo>
                  <a:cubicBezTo>
                    <a:pt x="893445" y="2282825"/>
                    <a:pt x="922020" y="2311400"/>
                    <a:pt x="956945" y="2311400"/>
                  </a:cubicBezTo>
                  <a:lnTo>
                    <a:pt x="1353820" y="2311400"/>
                  </a:lnTo>
                  <a:cubicBezTo>
                    <a:pt x="1388745" y="2311400"/>
                    <a:pt x="1417320" y="2282825"/>
                    <a:pt x="1417320" y="2247900"/>
                  </a:cubicBezTo>
                  <a:lnTo>
                    <a:pt x="1417320" y="2124710"/>
                  </a:lnTo>
                  <a:cubicBezTo>
                    <a:pt x="1500505" y="2102485"/>
                    <a:pt x="1580515" y="2069465"/>
                    <a:pt x="1655445" y="2025650"/>
                  </a:cubicBezTo>
                  <a:lnTo>
                    <a:pt x="1742440" y="2112645"/>
                  </a:lnTo>
                  <a:cubicBezTo>
                    <a:pt x="1754505" y="2124710"/>
                    <a:pt x="1770380" y="2131060"/>
                    <a:pt x="1787525" y="2131060"/>
                  </a:cubicBezTo>
                  <a:cubicBezTo>
                    <a:pt x="1804035" y="2131060"/>
                    <a:pt x="1820545" y="2124075"/>
                    <a:pt x="1832610" y="2112645"/>
                  </a:cubicBezTo>
                  <a:lnTo>
                    <a:pt x="2113280" y="1831975"/>
                  </a:lnTo>
                  <a:cubicBezTo>
                    <a:pt x="2138045" y="1807210"/>
                    <a:pt x="2138045" y="1767205"/>
                    <a:pt x="2113280" y="1742440"/>
                  </a:cubicBezTo>
                  <a:lnTo>
                    <a:pt x="2026285" y="1655445"/>
                  </a:lnTo>
                  <a:cubicBezTo>
                    <a:pt x="2069465" y="1580515"/>
                    <a:pt x="2102485" y="1500505"/>
                    <a:pt x="2125345" y="1417320"/>
                  </a:cubicBezTo>
                  <a:lnTo>
                    <a:pt x="2247900" y="1417320"/>
                  </a:lnTo>
                  <a:cubicBezTo>
                    <a:pt x="2282825" y="1417320"/>
                    <a:pt x="2311400" y="1388745"/>
                    <a:pt x="2311400" y="1353820"/>
                  </a:cubicBezTo>
                  <a:lnTo>
                    <a:pt x="2311400" y="956945"/>
                  </a:lnTo>
                  <a:cubicBezTo>
                    <a:pt x="2311400" y="922020"/>
                    <a:pt x="2282825" y="893445"/>
                    <a:pt x="2247900" y="893445"/>
                  </a:cubicBezTo>
                  <a:lnTo>
                    <a:pt x="2125345" y="893445"/>
                  </a:lnTo>
                  <a:cubicBezTo>
                    <a:pt x="2103120" y="810260"/>
                    <a:pt x="2070100" y="730250"/>
                    <a:pt x="2026285" y="655320"/>
                  </a:cubicBezTo>
                  <a:lnTo>
                    <a:pt x="2112645" y="568960"/>
                  </a:lnTo>
                  <a:cubicBezTo>
                    <a:pt x="2124710" y="556895"/>
                    <a:pt x="2131060" y="541020"/>
                    <a:pt x="2131060" y="523875"/>
                  </a:cubicBezTo>
                  <a:cubicBezTo>
                    <a:pt x="2131060" y="506730"/>
                    <a:pt x="2124075" y="490855"/>
                    <a:pt x="2112645" y="478790"/>
                  </a:cubicBezTo>
                  <a:lnTo>
                    <a:pt x="1831975" y="198120"/>
                  </a:lnTo>
                  <a:cubicBezTo>
                    <a:pt x="1807210" y="173355"/>
                    <a:pt x="1767205" y="173355"/>
                    <a:pt x="1742440" y="198120"/>
                  </a:cubicBezTo>
                  <a:lnTo>
                    <a:pt x="1656080" y="284480"/>
                  </a:lnTo>
                  <a:cubicBezTo>
                    <a:pt x="1581150" y="241300"/>
                    <a:pt x="1501140" y="208280"/>
                    <a:pt x="1417955" y="185420"/>
                  </a:cubicBezTo>
                  <a:lnTo>
                    <a:pt x="1417955" y="63500"/>
                  </a:lnTo>
                  <a:cubicBezTo>
                    <a:pt x="1417955" y="28575"/>
                    <a:pt x="1389380" y="0"/>
                    <a:pt x="1354455" y="0"/>
                  </a:cubicBezTo>
                  <a:lnTo>
                    <a:pt x="957580" y="0"/>
                  </a:lnTo>
                  <a:cubicBezTo>
                    <a:pt x="922655" y="0"/>
                    <a:pt x="894080" y="28575"/>
                    <a:pt x="894080" y="63500"/>
                  </a:cubicBezTo>
                  <a:lnTo>
                    <a:pt x="894080" y="185420"/>
                  </a:lnTo>
                  <a:cubicBezTo>
                    <a:pt x="810895" y="207645"/>
                    <a:pt x="730885" y="240665"/>
                    <a:pt x="655955" y="284480"/>
                  </a:cubicBezTo>
                  <a:lnTo>
                    <a:pt x="569595" y="198120"/>
                  </a:lnTo>
                  <a:cubicBezTo>
                    <a:pt x="544830" y="173355"/>
                    <a:pt x="504825" y="173355"/>
                    <a:pt x="480060" y="198120"/>
                  </a:cubicBezTo>
                  <a:lnTo>
                    <a:pt x="199390" y="478790"/>
                  </a:lnTo>
                  <a:cubicBezTo>
                    <a:pt x="187325" y="490855"/>
                    <a:pt x="180975" y="506730"/>
                    <a:pt x="180975" y="523875"/>
                  </a:cubicBezTo>
                  <a:cubicBezTo>
                    <a:pt x="180975" y="541020"/>
                    <a:pt x="187960" y="556895"/>
                    <a:pt x="199390" y="568960"/>
                  </a:cubicBezTo>
                  <a:lnTo>
                    <a:pt x="285750" y="655320"/>
                  </a:lnTo>
                  <a:cubicBezTo>
                    <a:pt x="242570" y="730250"/>
                    <a:pt x="209550" y="810260"/>
                    <a:pt x="186690" y="893445"/>
                  </a:cubicBezTo>
                  <a:lnTo>
                    <a:pt x="63500" y="893445"/>
                  </a:lnTo>
                  <a:cubicBezTo>
                    <a:pt x="28575" y="893445"/>
                    <a:pt x="0" y="922020"/>
                    <a:pt x="0" y="956945"/>
                  </a:cubicBezTo>
                  <a:lnTo>
                    <a:pt x="0" y="1353820"/>
                  </a:lnTo>
                  <a:cubicBezTo>
                    <a:pt x="0" y="1370965"/>
                    <a:pt x="6985" y="1386840"/>
                    <a:pt x="18415" y="1398905"/>
                  </a:cubicBezTo>
                  <a:cubicBezTo>
                    <a:pt x="29845" y="1410970"/>
                    <a:pt x="46355" y="1417320"/>
                    <a:pt x="63500" y="1417320"/>
                  </a:cubicBezTo>
                  <a:lnTo>
                    <a:pt x="186055" y="1417320"/>
                  </a:lnTo>
                  <a:cubicBezTo>
                    <a:pt x="208280" y="1500505"/>
                    <a:pt x="241935" y="1580515"/>
                    <a:pt x="285115" y="1655445"/>
                  </a:cubicBezTo>
                  <a:lnTo>
                    <a:pt x="198120" y="1742440"/>
                  </a:lnTo>
                  <a:cubicBezTo>
                    <a:pt x="173355" y="1767205"/>
                    <a:pt x="173355" y="1807210"/>
                    <a:pt x="198120" y="1831975"/>
                  </a:cubicBezTo>
                  <a:lnTo>
                    <a:pt x="478790" y="2112645"/>
                  </a:lnTo>
                  <a:cubicBezTo>
                    <a:pt x="490855" y="2124710"/>
                    <a:pt x="506730" y="2131060"/>
                    <a:pt x="523875" y="2131060"/>
                  </a:cubicBezTo>
                  <a:lnTo>
                    <a:pt x="523875" y="2131060"/>
                  </a:lnTo>
                  <a:cubicBezTo>
                    <a:pt x="541020" y="2131060"/>
                    <a:pt x="556895" y="2124075"/>
                    <a:pt x="568960" y="2112645"/>
                  </a:cubicBezTo>
                  <a:lnTo>
                    <a:pt x="655955" y="2025650"/>
                  </a:lnTo>
                  <a:cubicBezTo>
                    <a:pt x="730885" y="2068830"/>
                    <a:pt x="810895" y="2101850"/>
                    <a:pt x="894080" y="2124710"/>
                  </a:cubicBezTo>
                  <a:lnTo>
                    <a:pt x="894080" y="2247900"/>
                  </a:lnTo>
                  <a:close/>
                  <a:moveTo>
                    <a:pt x="680085" y="1892300"/>
                  </a:moveTo>
                  <a:cubicBezTo>
                    <a:pt x="654685" y="1875790"/>
                    <a:pt x="621665" y="1879600"/>
                    <a:pt x="600710" y="1900555"/>
                  </a:cubicBezTo>
                  <a:lnTo>
                    <a:pt x="523240" y="1978025"/>
                  </a:lnTo>
                  <a:lnTo>
                    <a:pt x="332105" y="1786890"/>
                  </a:lnTo>
                  <a:lnTo>
                    <a:pt x="409575" y="1709420"/>
                  </a:lnTo>
                  <a:cubicBezTo>
                    <a:pt x="430530" y="1688465"/>
                    <a:pt x="434340" y="1655445"/>
                    <a:pt x="417830" y="1630045"/>
                  </a:cubicBezTo>
                  <a:cubicBezTo>
                    <a:pt x="360045" y="1541145"/>
                    <a:pt x="320040" y="1443355"/>
                    <a:pt x="297815" y="1339850"/>
                  </a:cubicBezTo>
                  <a:cubicBezTo>
                    <a:pt x="291465" y="1310640"/>
                    <a:pt x="265430" y="1289685"/>
                    <a:pt x="235585" y="1289685"/>
                  </a:cubicBezTo>
                  <a:lnTo>
                    <a:pt x="127000" y="1289685"/>
                  </a:lnTo>
                  <a:lnTo>
                    <a:pt x="127000" y="1019810"/>
                  </a:lnTo>
                  <a:lnTo>
                    <a:pt x="236220" y="1019810"/>
                  </a:lnTo>
                  <a:cubicBezTo>
                    <a:pt x="266065" y="1019810"/>
                    <a:pt x="292100" y="998855"/>
                    <a:pt x="298450" y="969645"/>
                  </a:cubicBezTo>
                  <a:cubicBezTo>
                    <a:pt x="320675" y="866140"/>
                    <a:pt x="361315" y="768350"/>
                    <a:pt x="418465" y="679450"/>
                  </a:cubicBezTo>
                  <a:cubicBezTo>
                    <a:pt x="434975" y="654050"/>
                    <a:pt x="431165" y="621030"/>
                    <a:pt x="410210" y="600075"/>
                  </a:cubicBezTo>
                  <a:lnTo>
                    <a:pt x="333375" y="523240"/>
                  </a:lnTo>
                  <a:lnTo>
                    <a:pt x="524510" y="332105"/>
                  </a:lnTo>
                  <a:lnTo>
                    <a:pt x="601345" y="408940"/>
                  </a:lnTo>
                  <a:cubicBezTo>
                    <a:pt x="622300" y="429895"/>
                    <a:pt x="655320" y="433705"/>
                    <a:pt x="680720" y="417195"/>
                  </a:cubicBezTo>
                  <a:cubicBezTo>
                    <a:pt x="769620" y="359410"/>
                    <a:pt x="867410" y="319405"/>
                    <a:pt x="970915" y="297180"/>
                  </a:cubicBezTo>
                  <a:cubicBezTo>
                    <a:pt x="1000125" y="290830"/>
                    <a:pt x="1021080" y="264795"/>
                    <a:pt x="1021080" y="234950"/>
                  </a:cubicBezTo>
                  <a:lnTo>
                    <a:pt x="1021080" y="127000"/>
                  </a:lnTo>
                  <a:lnTo>
                    <a:pt x="1290955" y="127000"/>
                  </a:lnTo>
                  <a:lnTo>
                    <a:pt x="1290955" y="235585"/>
                  </a:lnTo>
                  <a:cubicBezTo>
                    <a:pt x="1290955" y="265430"/>
                    <a:pt x="1311910" y="291465"/>
                    <a:pt x="1341120" y="297815"/>
                  </a:cubicBezTo>
                  <a:cubicBezTo>
                    <a:pt x="1444625" y="320040"/>
                    <a:pt x="1542415" y="360680"/>
                    <a:pt x="1631315" y="417830"/>
                  </a:cubicBezTo>
                  <a:cubicBezTo>
                    <a:pt x="1656715" y="434340"/>
                    <a:pt x="1689735" y="430530"/>
                    <a:pt x="1710690" y="409575"/>
                  </a:cubicBezTo>
                  <a:lnTo>
                    <a:pt x="1787525" y="332740"/>
                  </a:lnTo>
                  <a:lnTo>
                    <a:pt x="1978660" y="523875"/>
                  </a:lnTo>
                  <a:lnTo>
                    <a:pt x="1901825" y="600710"/>
                  </a:lnTo>
                  <a:cubicBezTo>
                    <a:pt x="1880870" y="621665"/>
                    <a:pt x="1877060" y="654685"/>
                    <a:pt x="1893570" y="680085"/>
                  </a:cubicBezTo>
                  <a:cubicBezTo>
                    <a:pt x="1951355" y="768985"/>
                    <a:pt x="1991360" y="866775"/>
                    <a:pt x="2013585" y="970280"/>
                  </a:cubicBezTo>
                  <a:cubicBezTo>
                    <a:pt x="2019935" y="999490"/>
                    <a:pt x="2045970" y="1020445"/>
                    <a:pt x="2075815" y="1020445"/>
                  </a:cubicBezTo>
                  <a:lnTo>
                    <a:pt x="2185035" y="1020445"/>
                  </a:lnTo>
                  <a:lnTo>
                    <a:pt x="2185035" y="1290320"/>
                  </a:lnTo>
                  <a:lnTo>
                    <a:pt x="2075815" y="1290320"/>
                  </a:lnTo>
                  <a:cubicBezTo>
                    <a:pt x="2045970" y="1290320"/>
                    <a:pt x="2019935" y="1311275"/>
                    <a:pt x="2013585" y="1340485"/>
                  </a:cubicBezTo>
                  <a:cubicBezTo>
                    <a:pt x="1991360" y="1443990"/>
                    <a:pt x="1950720" y="1541780"/>
                    <a:pt x="1893570" y="1630680"/>
                  </a:cubicBezTo>
                  <a:cubicBezTo>
                    <a:pt x="1877060" y="1656080"/>
                    <a:pt x="1880870" y="1689100"/>
                    <a:pt x="1901825" y="1710055"/>
                  </a:cubicBezTo>
                  <a:lnTo>
                    <a:pt x="1979295" y="1787525"/>
                  </a:lnTo>
                  <a:lnTo>
                    <a:pt x="1788160" y="1978660"/>
                  </a:lnTo>
                  <a:lnTo>
                    <a:pt x="1710690" y="1901190"/>
                  </a:lnTo>
                  <a:cubicBezTo>
                    <a:pt x="1689735" y="1880235"/>
                    <a:pt x="1656715" y="1876425"/>
                    <a:pt x="1631315" y="1892935"/>
                  </a:cubicBezTo>
                  <a:cubicBezTo>
                    <a:pt x="1542415" y="1950720"/>
                    <a:pt x="1444625" y="1990725"/>
                    <a:pt x="1341120" y="2012950"/>
                  </a:cubicBezTo>
                  <a:cubicBezTo>
                    <a:pt x="1311910" y="2019300"/>
                    <a:pt x="1290955" y="2045335"/>
                    <a:pt x="1290955" y="2075180"/>
                  </a:cubicBezTo>
                  <a:lnTo>
                    <a:pt x="1290955" y="2184400"/>
                  </a:lnTo>
                  <a:lnTo>
                    <a:pt x="1021080" y="2184400"/>
                  </a:lnTo>
                  <a:lnTo>
                    <a:pt x="1021080" y="2074545"/>
                  </a:lnTo>
                  <a:cubicBezTo>
                    <a:pt x="1021080" y="2044700"/>
                    <a:pt x="1000125" y="2018665"/>
                    <a:pt x="970915" y="2012315"/>
                  </a:cubicBezTo>
                  <a:cubicBezTo>
                    <a:pt x="866775" y="1990725"/>
                    <a:pt x="769620" y="1950085"/>
                    <a:pt x="680085" y="1892300"/>
                  </a:cubicBezTo>
                  <a:lnTo>
                    <a:pt x="680085" y="1892300"/>
                  </a:lnTo>
                  <a:close/>
                </a:path>
              </a:pathLst>
            </a:custGeom>
            <a:grpFill/>
            <a:ln w="6350" cap="flat">
              <a:noFill/>
              <a:prstDash val="solid"/>
              <a:miter/>
            </a:ln>
          </p:spPr>
          <p:txBody>
            <a:bodyPr rtlCol="0" anchor="ctr"/>
            <a:lstStyle/>
            <a:p>
              <a:endParaRPr lang="pt-BR"/>
            </a:p>
          </p:txBody>
        </p:sp>
        <p:sp>
          <p:nvSpPr>
            <p:cNvPr id="85" name="Forma Livre: Forma 84">
              <a:extLst>
                <a:ext uri="{FF2B5EF4-FFF2-40B4-BE49-F238E27FC236}">
                  <a16:creationId xmlns:a16="http://schemas.microsoft.com/office/drawing/2014/main" id="{E70A4CA1-B15C-48B1-AEB3-B516909CBB66}"/>
                </a:ext>
              </a:extLst>
            </p:cNvPr>
            <p:cNvSpPr/>
            <p:nvPr/>
          </p:nvSpPr>
          <p:spPr>
            <a:xfrm>
              <a:off x="5571490" y="2904489"/>
              <a:ext cx="1049019" cy="1049019"/>
            </a:xfrm>
            <a:custGeom>
              <a:avLst/>
              <a:gdLst>
                <a:gd name="connsiteX0" fmla="*/ 1049020 w 1049019"/>
                <a:gd name="connsiteY0" fmla="*/ 524510 h 1049019"/>
                <a:gd name="connsiteX1" fmla="*/ 524510 w 1049019"/>
                <a:gd name="connsiteY1" fmla="*/ 0 h 1049019"/>
                <a:gd name="connsiteX2" fmla="*/ 0 w 1049019"/>
                <a:gd name="connsiteY2" fmla="*/ 524510 h 1049019"/>
                <a:gd name="connsiteX3" fmla="*/ 524510 w 1049019"/>
                <a:gd name="connsiteY3" fmla="*/ 1049020 h 1049019"/>
                <a:gd name="connsiteX4" fmla="*/ 1049020 w 1049019"/>
                <a:gd name="connsiteY4" fmla="*/ 524510 h 1049019"/>
                <a:gd name="connsiteX5" fmla="*/ 1049020 w 1049019"/>
                <a:gd name="connsiteY5" fmla="*/ 524510 h 1049019"/>
                <a:gd name="connsiteX6" fmla="*/ 127000 w 1049019"/>
                <a:gd name="connsiteY6" fmla="*/ 524510 h 1049019"/>
                <a:gd name="connsiteX7" fmla="*/ 524510 w 1049019"/>
                <a:gd name="connsiteY7" fmla="*/ 127000 h 1049019"/>
                <a:gd name="connsiteX8" fmla="*/ 922020 w 1049019"/>
                <a:gd name="connsiteY8" fmla="*/ 524510 h 1049019"/>
                <a:gd name="connsiteX9" fmla="*/ 524510 w 1049019"/>
                <a:gd name="connsiteY9" fmla="*/ 922020 h 1049019"/>
                <a:gd name="connsiteX10" fmla="*/ 127000 w 1049019"/>
                <a:gd name="connsiteY10" fmla="*/ 524510 h 1049019"/>
                <a:gd name="connsiteX11" fmla="*/ 127000 w 1049019"/>
                <a:gd name="connsiteY11" fmla="*/ 524510 h 104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9019" h="1049019">
                  <a:moveTo>
                    <a:pt x="1049020" y="524510"/>
                  </a:moveTo>
                  <a:cubicBezTo>
                    <a:pt x="1049020" y="234950"/>
                    <a:pt x="813435" y="0"/>
                    <a:pt x="524510" y="0"/>
                  </a:cubicBezTo>
                  <a:cubicBezTo>
                    <a:pt x="235585" y="0"/>
                    <a:pt x="0" y="235585"/>
                    <a:pt x="0" y="524510"/>
                  </a:cubicBezTo>
                  <a:cubicBezTo>
                    <a:pt x="0" y="813435"/>
                    <a:pt x="235585" y="1049020"/>
                    <a:pt x="524510" y="1049020"/>
                  </a:cubicBezTo>
                  <a:cubicBezTo>
                    <a:pt x="813435" y="1049020"/>
                    <a:pt x="1049020" y="814070"/>
                    <a:pt x="1049020" y="524510"/>
                  </a:cubicBezTo>
                  <a:lnTo>
                    <a:pt x="1049020" y="524510"/>
                  </a:lnTo>
                  <a:close/>
                  <a:moveTo>
                    <a:pt x="127000" y="524510"/>
                  </a:moveTo>
                  <a:cubicBezTo>
                    <a:pt x="127000" y="305435"/>
                    <a:pt x="305435" y="127000"/>
                    <a:pt x="524510" y="127000"/>
                  </a:cubicBezTo>
                  <a:cubicBezTo>
                    <a:pt x="743585" y="127000"/>
                    <a:pt x="922020" y="305435"/>
                    <a:pt x="922020" y="524510"/>
                  </a:cubicBezTo>
                  <a:cubicBezTo>
                    <a:pt x="922020" y="743585"/>
                    <a:pt x="743585" y="922020"/>
                    <a:pt x="524510" y="922020"/>
                  </a:cubicBezTo>
                  <a:cubicBezTo>
                    <a:pt x="305435" y="922020"/>
                    <a:pt x="127000" y="743585"/>
                    <a:pt x="127000" y="524510"/>
                  </a:cubicBezTo>
                  <a:lnTo>
                    <a:pt x="127000" y="524510"/>
                  </a:lnTo>
                  <a:close/>
                </a:path>
              </a:pathLst>
            </a:custGeom>
            <a:grpFill/>
            <a:ln w="6350" cap="flat">
              <a:noFill/>
              <a:prstDash val="solid"/>
              <a:miter/>
            </a:ln>
          </p:spPr>
          <p:txBody>
            <a:bodyPr rtlCol="0" anchor="ctr"/>
            <a:lstStyle/>
            <a:p>
              <a:endParaRPr lang="pt-BR"/>
            </a:p>
          </p:txBody>
        </p:sp>
        <p:sp>
          <p:nvSpPr>
            <p:cNvPr id="86" name="Forma Livre: Forma 85">
              <a:extLst>
                <a:ext uri="{FF2B5EF4-FFF2-40B4-BE49-F238E27FC236}">
                  <a16:creationId xmlns:a16="http://schemas.microsoft.com/office/drawing/2014/main" id="{4A44331A-74B2-449E-AB62-088DB38183D0}"/>
                </a:ext>
              </a:extLst>
            </p:cNvPr>
            <p:cNvSpPr/>
            <p:nvPr/>
          </p:nvSpPr>
          <p:spPr>
            <a:xfrm>
              <a:off x="6617334" y="1916429"/>
              <a:ext cx="127000" cy="127000"/>
            </a:xfrm>
            <a:custGeom>
              <a:avLst/>
              <a:gdLst>
                <a:gd name="connsiteX0" fmla="*/ 63500 w 127000"/>
                <a:gd name="connsiteY0" fmla="*/ 127000 h 127000"/>
                <a:gd name="connsiteX1" fmla="*/ 108585 w 127000"/>
                <a:gd name="connsiteY1" fmla="*/ 108585 h 127000"/>
                <a:gd name="connsiteX2" fmla="*/ 127000 w 127000"/>
                <a:gd name="connsiteY2" fmla="*/ 63500 h 127000"/>
                <a:gd name="connsiteX3" fmla="*/ 108585 w 127000"/>
                <a:gd name="connsiteY3" fmla="*/ 18415 h 127000"/>
                <a:gd name="connsiteX4" fmla="*/ 63500 w 127000"/>
                <a:gd name="connsiteY4" fmla="*/ 0 h 127000"/>
                <a:gd name="connsiteX5" fmla="*/ 18415 w 127000"/>
                <a:gd name="connsiteY5" fmla="*/ 18415 h 127000"/>
                <a:gd name="connsiteX6" fmla="*/ 0 w 127000"/>
                <a:gd name="connsiteY6" fmla="*/ 63500 h 127000"/>
                <a:gd name="connsiteX7" fmla="*/ 18415 w 127000"/>
                <a:gd name="connsiteY7" fmla="*/ 108585 h 127000"/>
                <a:gd name="connsiteX8" fmla="*/ 63500 w 127000"/>
                <a:gd name="connsiteY8" fmla="*/ 127000 h 127000"/>
                <a:gd name="connsiteX9" fmla="*/ 63500 w 127000"/>
                <a:gd name="connsiteY9" fmla="*/ 12700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00" h="127000">
                  <a:moveTo>
                    <a:pt x="63500" y="127000"/>
                  </a:moveTo>
                  <a:cubicBezTo>
                    <a:pt x="80010" y="127000"/>
                    <a:pt x="96520" y="120015"/>
                    <a:pt x="108585" y="108585"/>
                  </a:cubicBezTo>
                  <a:cubicBezTo>
                    <a:pt x="120650" y="96520"/>
                    <a:pt x="127000" y="80010"/>
                    <a:pt x="127000" y="63500"/>
                  </a:cubicBezTo>
                  <a:cubicBezTo>
                    <a:pt x="127000" y="46990"/>
                    <a:pt x="120015" y="30480"/>
                    <a:pt x="108585" y="18415"/>
                  </a:cubicBezTo>
                  <a:cubicBezTo>
                    <a:pt x="96520" y="6350"/>
                    <a:pt x="80645" y="0"/>
                    <a:pt x="63500" y="0"/>
                  </a:cubicBezTo>
                  <a:cubicBezTo>
                    <a:pt x="46990" y="0"/>
                    <a:pt x="30480" y="6985"/>
                    <a:pt x="18415" y="18415"/>
                  </a:cubicBezTo>
                  <a:cubicBezTo>
                    <a:pt x="6350" y="30480"/>
                    <a:pt x="0" y="46355"/>
                    <a:pt x="0" y="63500"/>
                  </a:cubicBezTo>
                  <a:cubicBezTo>
                    <a:pt x="0" y="80010"/>
                    <a:pt x="6985" y="96520"/>
                    <a:pt x="18415" y="108585"/>
                  </a:cubicBezTo>
                  <a:cubicBezTo>
                    <a:pt x="30480" y="120650"/>
                    <a:pt x="46355" y="127000"/>
                    <a:pt x="63500" y="127000"/>
                  </a:cubicBezTo>
                  <a:lnTo>
                    <a:pt x="63500" y="127000"/>
                  </a:lnTo>
                  <a:close/>
                </a:path>
              </a:pathLst>
            </a:custGeom>
            <a:grpFill/>
            <a:ln w="6350" cap="flat">
              <a:noFill/>
              <a:prstDash val="solid"/>
              <a:miter/>
            </a:ln>
          </p:spPr>
          <p:txBody>
            <a:bodyPr rtlCol="0" anchor="ctr"/>
            <a:lstStyle/>
            <a:p>
              <a:endParaRPr lang="pt-BR"/>
            </a:p>
          </p:txBody>
        </p:sp>
        <p:sp>
          <p:nvSpPr>
            <p:cNvPr id="87" name="Forma Livre: Forma 86">
              <a:extLst>
                <a:ext uri="{FF2B5EF4-FFF2-40B4-BE49-F238E27FC236}">
                  <a16:creationId xmlns:a16="http://schemas.microsoft.com/office/drawing/2014/main" id="{A203D700-A7F5-4AC4-8011-F5DD53D1F794}"/>
                </a:ext>
              </a:extLst>
            </p:cNvPr>
            <p:cNvSpPr/>
            <p:nvPr/>
          </p:nvSpPr>
          <p:spPr>
            <a:xfrm>
              <a:off x="5450840" y="4815840"/>
              <a:ext cx="127000" cy="127000"/>
            </a:xfrm>
            <a:custGeom>
              <a:avLst/>
              <a:gdLst>
                <a:gd name="connsiteX0" fmla="*/ 63500 w 127000"/>
                <a:gd name="connsiteY0" fmla="*/ 0 h 127000"/>
                <a:gd name="connsiteX1" fmla="*/ 18415 w 127000"/>
                <a:gd name="connsiteY1" fmla="*/ 18415 h 127000"/>
                <a:gd name="connsiteX2" fmla="*/ 0 w 127000"/>
                <a:gd name="connsiteY2" fmla="*/ 63500 h 127000"/>
                <a:gd name="connsiteX3" fmla="*/ 18415 w 127000"/>
                <a:gd name="connsiteY3" fmla="*/ 108585 h 127000"/>
                <a:gd name="connsiteX4" fmla="*/ 63500 w 127000"/>
                <a:gd name="connsiteY4" fmla="*/ 127000 h 127000"/>
                <a:gd name="connsiteX5" fmla="*/ 108585 w 127000"/>
                <a:gd name="connsiteY5" fmla="*/ 108585 h 127000"/>
                <a:gd name="connsiteX6" fmla="*/ 127000 w 127000"/>
                <a:gd name="connsiteY6" fmla="*/ 63500 h 127000"/>
                <a:gd name="connsiteX7" fmla="*/ 108585 w 127000"/>
                <a:gd name="connsiteY7" fmla="*/ 18415 h 127000"/>
                <a:gd name="connsiteX8" fmla="*/ 63500 w 127000"/>
                <a:gd name="connsiteY8" fmla="*/ 0 h 127000"/>
                <a:gd name="connsiteX9" fmla="*/ 63500 w 127000"/>
                <a:gd name="connsiteY9"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000" h="127000">
                  <a:moveTo>
                    <a:pt x="63500" y="0"/>
                  </a:moveTo>
                  <a:cubicBezTo>
                    <a:pt x="46990" y="0"/>
                    <a:pt x="30480" y="6985"/>
                    <a:pt x="18415" y="18415"/>
                  </a:cubicBezTo>
                  <a:cubicBezTo>
                    <a:pt x="6350" y="30480"/>
                    <a:pt x="0" y="46355"/>
                    <a:pt x="0" y="63500"/>
                  </a:cubicBezTo>
                  <a:cubicBezTo>
                    <a:pt x="0" y="80010"/>
                    <a:pt x="6985" y="96520"/>
                    <a:pt x="18415" y="108585"/>
                  </a:cubicBezTo>
                  <a:cubicBezTo>
                    <a:pt x="30480" y="120650"/>
                    <a:pt x="46355" y="127000"/>
                    <a:pt x="63500" y="127000"/>
                  </a:cubicBezTo>
                  <a:cubicBezTo>
                    <a:pt x="80010" y="127000"/>
                    <a:pt x="96520" y="120015"/>
                    <a:pt x="108585" y="108585"/>
                  </a:cubicBezTo>
                  <a:cubicBezTo>
                    <a:pt x="120650" y="96520"/>
                    <a:pt x="127000" y="80645"/>
                    <a:pt x="127000" y="63500"/>
                  </a:cubicBezTo>
                  <a:cubicBezTo>
                    <a:pt x="127000" y="46990"/>
                    <a:pt x="120015" y="30480"/>
                    <a:pt x="108585" y="18415"/>
                  </a:cubicBezTo>
                  <a:cubicBezTo>
                    <a:pt x="96520" y="6350"/>
                    <a:pt x="80010" y="0"/>
                    <a:pt x="63500" y="0"/>
                  </a:cubicBezTo>
                  <a:lnTo>
                    <a:pt x="63500" y="0"/>
                  </a:lnTo>
                  <a:close/>
                </a:path>
              </a:pathLst>
            </a:custGeom>
            <a:grpFill/>
            <a:ln w="6350" cap="flat">
              <a:noFill/>
              <a:prstDash val="solid"/>
              <a:miter/>
            </a:ln>
          </p:spPr>
          <p:txBody>
            <a:bodyPr rtlCol="0" anchor="ctr"/>
            <a:lstStyle/>
            <a:p>
              <a:endParaRPr lang="pt-BR"/>
            </a:p>
          </p:txBody>
        </p:sp>
      </p:grpSp>
      <p:pic>
        <p:nvPicPr>
          <p:cNvPr id="104" name="Imagem 103">
            <a:extLst>
              <a:ext uri="{FF2B5EF4-FFF2-40B4-BE49-F238E27FC236}">
                <a16:creationId xmlns:a16="http://schemas.microsoft.com/office/drawing/2014/main" id="{EE9E1EEE-F90F-4DC7-BAA0-6BABFDF94A6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7444" y="6233142"/>
            <a:ext cx="1242817" cy="369059"/>
          </a:xfrm>
          <a:prstGeom prst="rect">
            <a:avLst/>
          </a:prstGeom>
        </p:spPr>
      </p:pic>
    </p:spTree>
    <p:extLst>
      <p:ext uri="{BB962C8B-B14F-4D97-AF65-F5344CB8AC3E}">
        <p14:creationId xmlns:p14="http://schemas.microsoft.com/office/powerpoint/2010/main" val="45117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 azul com letras brancas&#10;&#10;Descrição gerada automaticamente com confiança média">
            <a:extLst>
              <a:ext uri="{FF2B5EF4-FFF2-40B4-BE49-F238E27FC236}">
                <a16:creationId xmlns:a16="http://schemas.microsoft.com/office/drawing/2014/main" id="{5C407AA5-6197-41D8-A10C-3F10C473F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m 2" descr="Homem em frente a estante com livros&#10;&#10;Descrição gerada automaticamente com confiança média">
            <a:extLst>
              <a:ext uri="{FF2B5EF4-FFF2-40B4-BE49-F238E27FC236}">
                <a16:creationId xmlns:a16="http://schemas.microsoft.com/office/drawing/2014/main" id="{B1796A8A-73C2-4D1E-9A2D-09E4CF6D57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05" t="19757" r="1825" b="14146"/>
          <a:stretch/>
        </p:blipFill>
        <p:spPr>
          <a:xfrm>
            <a:off x="6711948" y="702656"/>
            <a:ext cx="4805143" cy="5452688"/>
          </a:xfrm>
          <a:prstGeom prst="rect">
            <a:avLst/>
          </a:prstGeom>
        </p:spPr>
      </p:pic>
      <p:sp>
        <p:nvSpPr>
          <p:cNvPr id="30" name="Elipse 29">
            <a:extLst>
              <a:ext uri="{FF2B5EF4-FFF2-40B4-BE49-F238E27FC236}">
                <a16:creationId xmlns:a16="http://schemas.microsoft.com/office/drawing/2014/main" id="{A8E28A1F-3C60-4FFC-9620-2CEA75B126F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1">
            <a:extLst>
              <a:ext uri="{FF2B5EF4-FFF2-40B4-BE49-F238E27FC236}">
                <a16:creationId xmlns:a16="http://schemas.microsoft.com/office/drawing/2014/main" id="{6459BC32-535D-48B4-9F02-613EDC7963C3}"/>
              </a:ext>
            </a:extLst>
          </p:cNvPr>
          <p:cNvSpPr txBox="1">
            <a:spLocks/>
          </p:cNvSpPr>
          <p:nvPr/>
        </p:nvSpPr>
        <p:spPr>
          <a:xfrm>
            <a:off x="1719720" y="861112"/>
            <a:ext cx="4160379" cy="23259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4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educacionais</a:t>
            </a:r>
          </a:p>
        </p:txBody>
      </p:sp>
      <p:pic>
        <p:nvPicPr>
          <p:cNvPr id="17" name="Imagem 16">
            <a:extLst>
              <a:ext uri="{FF2B5EF4-FFF2-40B4-BE49-F238E27FC236}">
                <a16:creationId xmlns:a16="http://schemas.microsoft.com/office/drawing/2014/main" id="{3149CCB7-CEB1-4DE3-BCAC-BDE42206B3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7444" y="6233142"/>
            <a:ext cx="1242817" cy="369059"/>
          </a:xfrm>
          <a:prstGeom prst="rect">
            <a:avLst/>
          </a:prstGeom>
        </p:spPr>
      </p:pic>
      <p:sp>
        <p:nvSpPr>
          <p:cNvPr id="8" name="Retângulo 7">
            <a:extLst>
              <a:ext uri="{FF2B5EF4-FFF2-40B4-BE49-F238E27FC236}">
                <a16:creationId xmlns:a16="http://schemas.microsoft.com/office/drawing/2014/main" id="{63C2DC1F-F5BC-4B07-B2AC-4499AC223298}"/>
              </a:ext>
            </a:extLst>
          </p:cNvPr>
          <p:cNvSpPr/>
          <p:nvPr/>
        </p:nvSpPr>
        <p:spPr>
          <a:xfrm>
            <a:off x="475974" y="4057650"/>
            <a:ext cx="6667775" cy="910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Gráfico 13">
            <a:extLst>
              <a:ext uri="{FF2B5EF4-FFF2-40B4-BE49-F238E27FC236}">
                <a16:creationId xmlns:a16="http://schemas.microsoft.com/office/drawing/2014/main" id="{AD851FED-57C1-447B-BAE4-14AEC540828F}"/>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spTree>
    <p:extLst>
      <p:ext uri="{BB962C8B-B14F-4D97-AF65-F5344CB8AC3E}">
        <p14:creationId xmlns:p14="http://schemas.microsoft.com/office/powerpoint/2010/main" val="1644679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Padrão do plano de fundo&#10;&#10;Descrição gerada automaticamente">
            <a:extLst>
              <a:ext uri="{FF2B5EF4-FFF2-40B4-BE49-F238E27FC236}">
                <a16:creationId xmlns:a16="http://schemas.microsoft.com/office/drawing/2014/main" id="{1710870E-550E-4B03-BF65-311CB1995DA4}"/>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tângulo: Cantos Arredondados 11">
            <a:extLst>
              <a:ext uri="{FF2B5EF4-FFF2-40B4-BE49-F238E27FC236}">
                <a16:creationId xmlns:a16="http://schemas.microsoft.com/office/drawing/2014/main" id="{11F51D11-F4A2-4076-BD31-6CEB65FC4C22}"/>
              </a:ext>
            </a:extLst>
          </p:cNvPr>
          <p:cNvSpPr/>
          <p:nvPr/>
        </p:nvSpPr>
        <p:spPr>
          <a:xfrm>
            <a:off x="1463676" y="1617351"/>
            <a:ext cx="9205912" cy="4745798"/>
          </a:xfrm>
          <a:prstGeom prst="roundRect">
            <a:avLst>
              <a:gd name="adj" fmla="val 817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spcAft>
                <a:spcPts val="600"/>
              </a:spcAft>
            </a:pPr>
            <a:endParaRPr lang="pt-BR" b="1" dirty="0">
              <a:solidFill>
                <a:srgbClr val="FFFFFF"/>
              </a:solidFill>
              <a:latin typeface="Arial" panose="020B0604020202020204" pitchFamily="34" charset="0"/>
              <a:cs typeface="Arial" panose="020B0604020202020204" pitchFamily="34" charset="0"/>
            </a:endParaRPr>
          </a:p>
          <a:p>
            <a:pPr>
              <a:lnSpc>
                <a:spcPct val="150000"/>
              </a:lnSpc>
              <a:spcAft>
                <a:spcPts val="600"/>
              </a:spcAft>
            </a:pPr>
            <a:r>
              <a:rPr lang="pt-BR" sz="1600" b="1" dirty="0">
                <a:solidFill>
                  <a:srgbClr val="FFFFFF"/>
                </a:solidFill>
                <a:latin typeface="Arial" panose="020B0604020202020204" pitchFamily="34" charset="0"/>
                <a:cs typeface="Arial" panose="020B0604020202020204" pitchFamily="34" charset="0"/>
              </a:rPr>
              <a:t>1)</a:t>
            </a:r>
            <a:r>
              <a:rPr lang="pt-BR" sz="1600" dirty="0">
                <a:solidFill>
                  <a:srgbClr val="FFFFFF"/>
                </a:solidFill>
                <a:latin typeface="Arial" panose="020B0604020202020204" pitchFamily="34" charset="0"/>
                <a:cs typeface="Arial" panose="020B0604020202020204" pitchFamily="34" charset="0"/>
              </a:rPr>
              <a:t> democratização do acesso, da permanência e do sucesso; </a:t>
            </a:r>
          </a:p>
          <a:p>
            <a:pPr>
              <a:lnSpc>
                <a:spcPct val="150000"/>
              </a:lnSpc>
              <a:spcAft>
                <a:spcPts val="600"/>
              </a:spcAft>
            </a:pPr>
            <a:r>
              <a:rPr lang="pt-BR" sz="1600" b="1" dirty="0">
                <a:solidFill>
                  <a:srgbClr val="FFFFFF"/>
                </a:solidFill>
                <a:latin typeface="Arial" panose="020B0604020202020204" pitchFamily="34" charset="0"/>
                <a:cs typeface="Arial" panose="020B0604020202020204" pitchFamily="34" charset="0"/>
              </a:rPr>
              <a:t>2) </a:t>
            </a:r>
            <a:r>
              <a:rPr lang="pt-BR" sz="1600" dirty="0">
                <a:solidFill>
                  <a:srgbClr val="FFFFFF"/>
                </a:solidFill>
                <a:latin typeface="Arial" panose="020B0604020202020204" pitchFamily="34" charset="0"/>
                <a:cs typeface="Arial" panose="020B0604020202020204" pitchFamily="34" charset="0"/>
              </a:rPr>
              <a:t>ampliação da rede pública superior e de vagas nas IES públicas;</a:t>
            </a:r>
          </a:p>
          <a:p>
            <a:pPr>
              <a:lnSpc>
                <a:spcPct val="150000"/>
              </a:lnSpc>
              <a:spcAft>
                <a:spcPts val="600"/>
              </a:spcAft>
            </a:pPr>
            <a:r>
              <a:rPr lang="pt-BR" sz="1600" b="1" dirty="0">
                <a:solidFill>
                  <a:srgbClr val="FFFFFF"/>
                </a:solidFill>
                <a:latin typeface="Arial" panose="020B0604020202020204" pitchFamily="34" charset="0"/>
                <a:cs typeface="Arial" panose="020B0604020202020204" pitchFamily="34" charset="0"/>
              </a:rPr>
              <a:t>3) </a:t>
            </a:r>
            <a:r>
              <a:rPr lang="pt-BR" sz="1600" dirty="0">
                <a:solidFill>
                  <a:srgbClr val="FFFFFF"/>
                </a:solidFill>
                <a:latin typeface="Arial" panose="020B0604020202020204" pitchFamily="34" charset="0"/>
                <a:cs typeface="Arial" panose="020B0604020202020204" pitchFamily="34" charset="0"/>
              </a:rPr>
              <a:t>redução das desigualdades regionais; </a:t>
            </a:r>
          </a:p>
          <a:p>
            <a:pPr>
              <a:lnSpc>
                <a:spcPct val="150000"/>
              </a:lnSpc>
              <a:spcAft>
                <a:spcPts val="600"/>
              </a:spcAft>
            </a:pPr>
            <a:r>
              <a:rPr lang="pt-BR" sz="1600" b="1" dirty="0">
                <a:solidFill>
                  <a:srgbClr val="FFFFFF"/>
                </a:solidFill>
                <a:latin typeface="Arial" panose="020B0604020202020204" pitchFamily="34" charset="0"/>
                <a:cs typeface="Arial" panose="020B0604020202020204" pitchFamily="34" charset="0"/>
              </a:rPr>
              <a:t>4) </a:t>
            </a:r>
            <a:r>
              <a:rPr lang="pt-BR" sz="1600" dirty="0">
                <a:solidFill>
                  <a:srgbClr val="FFFFFF"/>
                </a:solidFill>
                <a:latin typeface="Arial" panose="020B0604020202020204" pitchFamily="34" charset="0"/>
                <a:cs typeface="Arial" panose="020B0604020202020204" pitchFamily="34" charset="0"/>
              </a:rPr>
              <a:t>formação com qualidade; </a:t>
            </a:r>
          </a:p>
          <a:p>
            <a:pPr>
              <a:lnSpc>
                <a:spcPct val="150000"/>
              </a:lnSpc>
              <a:spcAft>
                <a:spcPts val="600"/>
              </a:spcAft>
            </a:pPr>
            <a:r>
              <a:rPr lang="pt-BR" sz="1600" b="1" dirty="0">
                <a:solidFill>
                  <a:srgbClr val="FFFFFF"/>
                </a:solidFill>
                <a:latin typeface="Arial" panose="020B0604020202020204" pitchFamily="34" charset="0"/>
                <a:cs typeface="Arial" panose="020B0604020202020204" pitchFamily="34" charset="0"/>
              </a:rPr>
              <a:t>5) </a:t>
            </a:r>
            <a:r>
              <a:rPr lang="pt-BR" sz="1600" dirty="0">
                <a:solidFill>
                  <a:srgbClr val="FFFFFF"/>
                </a:solidFill>
                <a:latin typeface="Arial" panose="020B0604020202020204" pitchFamily="34" charset="0"/>
                <a:cs typeface="Arial" panose="020B0604020202020204" pitchFamily="34" charset="0"/>
              </a:rPr>
              <a:t>inclusão social; </a:t>
            </a:r>
          </a:p>
          <a:p>
            <a:pPr>
              <a:lnSpc>
                <a:spcPct val="150000"/>
              </a:lnSpc>
              <a:spcAft>
                <a:spcPts val="600"/>
              </a:spcAft>
            </a:pPr>
            <a:r>
              <a:rPr lang="pt-BR" sz="1600" b="1" dirty="0">
                <a:solidFill>
                  <a:srgbClr val="FFFFFF"/>
                </a:solidFill>
                <a:latin typeface="Arial" panose="020B0604020202020204" pitchFamily="34" charset="0"/>
                <a:cs typeface="Arial" panose="020B0604020202020204" pitchFamily="34" charset="0"/>
              </a:rPr>
              <a:t>6) </a:t>
            </a:r>
            <a:r>
              <a:rPr lang="pt-BR" sz="1600" dirty="0">
                <a:solidFill>
                  <a:srgbClr val="FFFFFF"/>
                </a:solidFill>
                <a:latin typeface="Arial" panose="020B0604020202020204" pitchFamily="34" charset="0"/>
                <a:cs typeface="Arial" panose="020B0604020202020204" pitchFamily="34" charset="0"/>
              </a:rPr>
              <a:t>qualificação dos profissionais docentes; </a:t>
            </a:r>
          </a:p>
          <a:p>
            <a:pPr>
              <a:lnSpc>
                <a:spcPct val="150000"/>
              </a:lnSpc>
              <a:spcAft>
                <a:spcPts val="600"/>
              </a:spcAft>
            </a:pPr>
            <a:r>
              <a:rPr lang="pt-BR" sz="1600" b="1" dirty="0">
                <a:solidFill>
                  <a:srgbClr val="FFFFFF"/>
                </a:solidFill>
                <a:latin typeface="Arial" panose="020B0604020202020204" pitchFamily="34" charset="0"/>
                <a:cs typeface="Arial" panose="020B0604020202020204" pitchFamily="34" charset="0"/>
              </a:rPr>
              <a:t>7) </a:t>
            </a:r>
            <a:r>
              <a:rPr lang="pt-BR" sz="1600" dirty="0">
                <a:solidFill>
                  <a:srgbClr val="FFFFFF"/>
                </a:solidFill>
                <a:latin typeface="Arial" panose="020B0604020202020204" pitchFamily="34" charset="0"/>
                <a:cs typeface="Arial" panose="020B0604020202020204" pitchFamily="34" charset="0"/>
              </a:rPr>
              <a:t>garantia de financiamento, especialmente para o setor público;</a:t>
            </a:r>
          </a:p>
          <a:p>
            <a:pPr>
              <a:lnSpc>
                <a:spcPct val="150000"/>
              </a:lnSpc>
              <a:spcAft>
                <a:spcPts val="600"/>
              </a:spcAft>
            </a:pPr>
            <a:r>
              <a:rPr lang="pt-BR" sz="1600" b="1" dirty="0">
                <a:solidFill>
                  <a:srgbClr val="FFFFFF"/>
                </a:solidFill>
                <a:latin typeface="Arial" panose="020B0604020202020204" pitchFamily="34" charset="0"/>
                <a:cs typeface="Arial" panose="020B0604020202020204" pitchFamily="34" charset="0"/>
              </a:rPr>
              <a:t>8) </a:t>
            </a:r>
            <a:r>
              <a:rPr lang="pt-BR" sz="1600" dirty="0">
                <a:solidFill>
                  <a:srgbClr val="FFFFFF"/>
                </a:solidFill>
                <a:latin typeface="Arial" panose="020B0604020202020204" pitchFamily="34" charset="0"/>
                <a:cs typeface="Arial" panose="020B0604020202020204" pitchFamily="34" charset="0"/>
              </a:rPr>
              <a:t>relevância social dos programas oferecidos; e, </a:t>
            </a:r>
          </a:p>
          <a:p>
            <a:pPr>
              <a:lnSpc>
                <a:spcPct val="150000"/>
              </a:lnSpc>
              <a:spcAft>
                <a:spcPts val="600"/>
              </a:spcAft>
            </a:pPr>
            <a:r>
              <a:rPr lang="pt-BR" sz="1600" b="1" dirty="0">
                <a:solidFill>
                  <a:srgbClr val="FFFFFF"/>
                </a:solidFill>
                <a:latin typeface="Arial" panose="020B0604020202020204" pitchFamily="34" charset="0"/>
                <a:cs typeface="Arial" panose="020B0604020202020204" pitchFamily="34" charset="0"/>
              </a:rPr>
              <a:t>9) </a:t>
            </a:r>
            <a:r>
              <a:rPr lang="pt-BR" sz="1600" dirty="0">
                <a:solidFill>
                  <a:srgbClr val="FFFFFF"/>
                </a:solidFill>
                <a:latin typeface="Arial" panose="020B0604020202020204" pitchFamily="34" charset="0"/>
                <a:cs typeface="Arial" panose="020B0604020202020204" pitchFamily="34" charset="0"/>
              </a:rPr>
              <a:t>estímulo à pesquisa científica e tecnológica.</a:t>
            </a:r>
          </a:p>
          <a:p>
            <a:pPr>
              <a:spcAft>
                <a:spcPts val="600"/>
              </a:spcAft>
            </a:pPr>
            <a:endParaRPr lang="pt-BR" sz="1600" b="1" i="1" dirty="0">
              <a:solidFill>
                <a:srgbClr val="FFFFFF"/>
              </a:solidFill>
              <a:latin typeface="Arial" panose="020B0604020202020204" pitchFamily="34" charset="0"/>
              <a:cs typeface="Arial" panose="020B0604020202020204" pitchFamily="34" charset="0"/>
            </a:endParaRPr>
          </a:p>
        </p:txBody>
      </p:sp>
      <p:sp>
        <p:nvSpPr>
          <p:cNvPr id="13" name="Retângulo: Cantos Arredondados 12">
            <a:extLst>
              <a:ext uri="{FF2B5EF4-FFF2-40B4-BE49-F238E27FC236}">
                <a16:creationId xmlns:a16="http://schemas.microsoft.com/office/drawing/2014/main" id="{D1678726-2614-4569-9890-26B226524F1A}"/>
              </a:ext>
            </a:extLst>
          </p:cNvPr>
          <p:cNvSpPr/>
          <p:nvPr/>
        </p:nvSpPr>
        <p:spPr>
          <a:xfrm>
            <a:off x="2240419" y="1264881"/>
            <a:ext cx="7992151" cy="71437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Perspectivas e desafios da Educação Superior no Distrito Federal</a:t>
            </a:r>
            <a:endParaRPr lang="pt-BR" b="1" i="1" dirty="0">
              <a:solidFill>
                <a:srgbClr val="FFFFFF"/>
              </a:solidFill>
              <a:latin typeface="Arial" panose="020B0604020202020204" pitchFamily="34" charset="0"/>
              <a:cs typeface="Arial" panose="020B0604020202020204" pitchFamily="34" charset="0"/>
            </a:endParaRPr>
          </a:p>
        </p:txBody>
      </p:sp>
      <p:sp>
        <p:nvSpPr>
          <p:cNvPr id="14" name="Retângulo 13">
            <a:extLst>
              <a:ext uri="{FF2B5EF4-FFF2-40B4-BE49-F238E27FC236}">
                <a16:creationId xmlns:a16="http://schemas.microsoft.com/office/drawing/2014/main" id="{C7ACE38A-AE8A-46B3-8D93-6FB47489F37B}"/>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ítulo 1">
            <a:extLst>
              <a:ext uri="{FF2B5EF4-FFF2-40B4-BE49-F238E27FC236}">
                <a16:creationId xmlns:a16="http://schemas.microsoft.com/office/drawing/2014/main" id="{633E8D5B-705A-4B5C-B912-58DF925AD322}"/>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educacionais</a:t>
            </a:r>
            <a:endParaRPr lang="pt-BR" sz="2400" b="1" dirty="0">
              <a:latin typeface="Arial" panose="020B0604020202020204" pitchFamily="34" charset="0"/>
              <a:cs typeface="Arial" panose="020B0604020202020204" pitchFamily="34" charset="0"/>
            </a:endParaRPr>
          </a:p>
        </p:txBody>
      </p:sp>
      <p:sp>
        <p:nvSpPr>
          <p:cNvPr id="7" name="Elipse 6">
            <a:extLst>
              <a:ext uri="{FF2B5EF4-FFF2-40B4-BE49-F238E27FC236}">
                <a16:creationId xmlns:a16="http://schemas.microsoft.com/office/drawing/2014/main" id="{EFEBC8F6-910E-4A49-A71D-3DD1282B705D}"/>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Gráfico 13">
            <a:extLst>
              <a:ext uri="{FF2B5EF4-FFF2-40B4-BE49-F238E27FC236}">
                <a16:creationId xmlns:a16="http://schemas.microsoft.com/office/drawing/2014/main" id="{A46E6522-CDDF-4521-B923-846E2FDA3B2E}"/>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sp>
        <p:nvSpPr>
          <p:cNvPr id="20" name="Retângulo: Cantos Arredondados 19">
            <a:extLst>
              <a:ext uri="{FF2B5EF4-FFF2-40B4-BE49-F238E27FC236}">
                <a16:creationId xmlns:a16="http://schemas.microsoft.com/office/drawing/2014/main" id="{00456551-EAC1-45F8-A639-26855001EAB0}"/>
              </a:ext>
            </a:extLst>
          </p:cNvPr>
          <p:cNvSpPr/>
          <p:nvPr/>
        </p:nvSpPr>
        <p:spPr>
          <a:xfrm>
            <a:off x="8396513" y="2331726"/>
            <a:ext cx="3062514" cy="1889536"/>
          </a:xfrm>
          <a:prstGeom prst="roundRect">
            <a:avLst>
              <a:gd name="adj" fmla="val 30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533400" algn="l"/>
              </a:tabLst>
            </a:pPr>
            <a:r>
              <a:rPr lang="pt-BR" sz="1600" b="1" dirty="0">
                <a:solidFill>
                  <a:schemeClr val="tx1"/>
                </a:solidFill>
                <a:latin typeface="Arial" panose="020B0604020202020204" pitchFamily="34" charset="0"/>
                <a:cs typeface="Arial" panose="020B0604020202020204" pitchFamily="34" charset="0"/>
              </a:rPr>
              <a:t>Plano Nacional de Educação (PNE 2014-2023) Lei n° 13.005/2014</a:t>
            </a:r>
          </a:p>
          <a:p>
            <a:pPr marL="285750" indent="-285750">
              <a:spcAft>
                <a:spcPts val="600"/>
              </a:spcAft>
              <a:buFontTx/>
              <a:buChar char="-"/>
              <a:tabLst>
                <a:tab pos="533400" algn="l"/>
              </a:tabLst>
            </a:pPr>
            <a:r>
              <a:rPr lang="pt-BR" sz="1400" dirty="0">
                <a:solidFill>
                  <a:schemeClr val="tx1"/>
                </a:solidFill>
                <a:latin typeface="Arial" panose="020B0604020202020204" pitchFamily="34" charset="0"/>
                <a:cs typeface="Arial" panose="020B0604020202020204" pitchFamily="34" charset="0"/>
              </a:rPr>
              <a:t>20 metas </a:t>
            </a:r>
          </a:p>
          <a:p>
            <a:pPr marL="285750" indent="-285750">
              <a:spcAft>
                <a:spcPts val="600"/>
              </a:spcAft>
              <a:buFontTx/>
              <a:buChar char="-"/>
              <a:tabLst>
                <a:tab pos="533400" algn="l"/>
              </a:tabLst>
            </a:pPr>
            <a:r>
              <a:rPr lang="pt-BR" sz="1400" dirty="0">
                <a:solidFill>
                  <a:schemeClr val="tx1"/>
                </a:solidFill>
                <a:latin typeface="Arial" panose="020B0604020202020204" pitchFamily="34" charset="0"/>
                <a:cs typeface="Arial" panose="020B0604020202020204" pitchFamily="34" charset="0"/>
              </a:rPr>
              <a:t>Em especial Metas 12 a 16 – Ensino Superior</a:t>
            </a:r>
            <a:endParaRPr lang="pt-BR" sz="1600" dirty="0">
              <a:solidFill>
                <a:schemeClr val="tx1"/>
              </a:solidFill>
              <a:latin typeface="Arial" panose="020B0604020202020204" pitchFamily="34" charset="0"/>
              <a:cs typeface="Arial" panose="020B0604020202020204" pitchFamily="34" charset="0"/>
            </a:endParaRPr>
          </a:p>
        </p:txBody>
      </p:sp>
      <p:sp>
        <p:nvSpPr>
          <p:cNvPr id="21" name="Retângulo: Cantos Arredondados 20">
            <a:extLst>
              <a:ext uri="{FF2B5EF4-FFF2-40B4-BE49-F238E27FC236}">
                <a16:creationId xmlns:a16="http://schemas.microsoft.com/office/drawing/2014/main" id="{48E6F98A-9EF0-4FA4-9335-2C63CC6FAA25}"/>
              </a:ext>
            </a:extLst>
          </p:cNvPr>
          <p:cNvSpPr/>
          <p:nvPr/>
        </p:nvSpPr>
        <p:spPr>
          <a:xfrm>
            <a:off x="8396513" y="4428794"/>
            <a:ext cx="3381828" cy="589148"/>
          </a:xfrm>
          <a:prstGeom prst="roundRect">
            <a:avLst>
              <a:gd name="adj" fmla="val 8273"/>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533400" algn="l"/>
              </a:tabLst>
            </a:pPr>
            <a:r>
              <a:rPr lang="pt-BR" sz="1600" b="1" dirty="0">
                <a:solidFill>
                  <a:srgbClr val="FFFFFF"/>
                </a:solidFill>
                <a:latin typeface="Arial" panose="020B0604020202020204" pitchFamily="34" charset="0"/>
                <a:cs typeface="Arial" panose="020B0604020202020204" pitchFamily="34" charset="0"/>
              </a:rPr>
              <a:t>Plano Distrital de Educação</a:t>
            </a:r>
          </a:p>
        </p:txBody>
      </p:sp>
      <p:sp>
        <p:nvSpPr>
          <p:cNvPr id="22" name="Retângulo: Cantos Arredondados 21">
            <a:extLst>
              <a:ext uri="{FF2B5EF4-FFF2-40B4-BE49-F238E27FC236}">
                <a16:creationId xmlns:a16="http://schemas.microsoft.com/office/drawing/2014/main" id="{9C8D5B85-8D3A-4DDF-8AC0-23D5ECD1B0A3}"/>
              </a:ext>
            </a:extLst>
          </p:cNvPr>
          <p:cNvSpPr/>
          <p:nvPr/>
        </p:nvSpPr>
        <p:spPr>
          <a:xfrm>
            <a:off x="8396513" y="5229828"/>
            <a:ext cx="2931885" cy="977020"/>
          </a:xfrm>
          <a:prstGeom prst="roundRect">
            <a:avLst>
              <a:gd name="adj" fmla="val 30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tabLst>
                <a:tab pos="533400" algn="l"/>
              </a:tabLst>
            </a:pPr>
            <a:r>
              <a:rPr lang="pt-BR" sz="1600" b="1" dirty="0">
                <a:solidFill>
                  <a:schemeClr val="tx1"/>
                </a:solidFill>
                <a:latin typeface="Arial" panose="020B0604020202020204" pitchFamily="34" charset="0"/>
                <a:cs typeface="Arial" panose="020B0604020202020204" pitchFamily="34" charset="0"/>
              </a:rPr>
              <a:t>Speller et al. (2012): </a:t>
            </a:r>
          </a:p>
          <a:p>
            <a:pPr marL="285750" indent="-285750">
              <a:spcAft>
                <a:spcPts val="600"/>
              </a:spcAft>
              <a:buFontTx/>
              <a:buChar char="-"/>
              <a:tabLst>
                <a:tab pos="533400" algn="l"/>
              </a:tabLst>
            </a:pPr>
            <a:r>
              <a:rPr lang="pt-BR" sz="1400" dirty="0">
                <a:solidFill>
                  <a:schemeClr val="tx1"/>
                </a:solidFill>
                <a:latin typeface="Arial" panose="020B0604020202020204" pitchFamily="34" charset="0"/>
                <a:cs typeface="Arial" panose="020B0604020202020204" pitchFamily="34" charset="0"/>
              </a:rPr>
              <a:t>2011-2020 </a:t>
            </a:r>
          </a:p>
          <a:p>
            <a:pPr marL="285750" indent="-285750">
              <a:spcAft>
                <a:spcPts val="600"/>
              </a:spcAft>
              <a:buFontTx/>
              <a:buChar char="-"/>
              <a:tabLst>
                <a:tab pos="533400" algn="l"/>
              </a:tabLst>
            </a:pPr>
            <a:r>
              <a:rPr lang="pt-BR" sz="1400" dirty="0">
                <a:solidFill>
                  <a:schemeClr val="tx1"/>
                </a:solidFill>
                <a:latin typeface="Arial" panose="020B0604020202020204" pitchFamily="34" charset="0"/>
                <a:cs typeface="Arial" panose="020B0604020202020204" pitchFamily="34" charset="0"/>
              </a:rPr>
              <a:t>CNE e Unesco </a:t>
            </a:r>
          </a:p>
        </p:txBody>
      </p:sp>
    </p:spTree>
    <p:extLst>
      <p:ext uri="{BB962C8B-B14F-4D97-AF65-F5344CB8AC3E}">
        <p14:creationId xmlns:p14="http://schemas.microsoft.com/office/powerpoint/2010/main" val="1132985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Padrão do plano de fundo&#10;&#10;Descrição gerada automaticamente">
            <a:extLst>
              <a:ext uri="{FF2B5EF4-FFF2-40B4-BE49-F238E27FC236}">
                <a16:creationId xmlns:a16="http://schemas.microsoft.com/office/drawing/2014/main" id="{69EE3793-6619-4C29-8B7B-2476D1BAAC28}"/>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tângulo 5">
            <a:extLst>
              <a:ext uri="{FF2B5EF4-FFF2-40B4-BE49-F238E27FC236}">
                <a16:creationId xmlns:a16="http://schemas.microsoft.com/office/drawing/2014/main" id="{20EECBFC-A2DC-456D-9DAD-CFF96EF5B92C}"/>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
            <a:extLst>
              <a:ext uri="{FF2B5EF4-FFF2-40B4-BE49-F238E27FC236}">
                <a16:creationId xmlns:a16="http://schemas.microsoft.com/office/drawing/2014/main" id="{40EC5627-B857-46C0-9DF8-9E366921744C}"/>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educacionais</a:t>
            </a:r>
            <a:endParaRPr lang="pt-BR" sz="2400" b="1" dirty="0">
              <a:latin typeface="Arial" panose="020B0604020202020204" pitchFamily="34" charset="0"/>
              <a:cs typeface="Arial" panose="020B0604020202020204" pitchFamily="34" charset="0"/>
            </a:endParaRPr>
          </a:p>
        </p:txBody>
      </p:sp>
      <p:sp>
        <p:nvSpPr>
          <p:cNvPr id="9" name="Elipse 8">
            <a:extLst>
              <a:ext uri="{FF2B5EF4-FFF2-40B4-BE49-F238E27FC236}">
                <a16:creationId xmlns:a16="http://schemas.microsoft.com/office/drawing/2014/main" id="{FDC2397D-4255-4DC9-A21D-059ED30D362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ráfico 13">
            <a:extLst>
              <a:ext uri="{FF2B5EF4-FFF2-40B4-BE49-F238E27FC236}">
                <a16:creationId xmlns:a16="http://schemas.microsoft.com/office/drawing/2014/main" id="{7B185E02-CD84-4A39-AA3E-9530836FFAE6}"/>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sp>
        <p:nvSpPr>
          <p:cNvPr id="13" name="Retângulo: Cantos Arredondados 12">
            <a:extLst>
              <a:ext uri="{FF2B5EF4-FFF2-40B4-BE49-F238E27FC236}">
                <a16:creationId xmlns:a16="http://schemas.microsoft.com/office/drawing/2014/main" id="{B77AB692-1A9C-477A-8FA7-87D236CBF51B}"/>
              </a:ext>
            </a:extLst>
          </p:cNvPr>
          <p:cNvSpPr/>
          <p:nvPr/>
        </p:nvSpPr>
        <p:spPr>
          <a:xfrm>
            <a:off x="1314450" y="2403456"/>
            <a:ext cx="6000750" cy="1713361"/>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marL="285750" indent="-285750">
              <a:lnSpc>
                <a:spcPct val="150000"/>
              </a:lnSpc>
              <a:spcAft>
                <a:spcPts val="600"/>
              </a:spcAft>
              <a:buFontTx/>
              <a:buChar char="-"/>
              <a:tabLst>
                <a:tab pos="533400" algn="l"/>
              </a:tabLst>
            </a:pPr>
            <a:r>
              <a:rPr lang="pt-BR" b="1" dirty="0">
                <a:solidFill>
                  <a:schemeClr val="tx1"/>
                </a:solidFill>
                <a:latin typeface="Arial" panose="020B0604020202020204" pitchFamily="34" charset="0"/>
                <a:cs typeface="Arial" panose="020B0604020202020204" pitchFamily="34" charset="0"/>
              </a:rPr>
              <a:t>Desafios apontados no PDE/DF (2015-2024)</a:t>
            </a:r>
          </a:p>
          <a:p>
            <a:pPr marL="285750" indent="-285750">
              <a:lnSpc>
                <a:spcPct val="150000"/>
              </a:lnSpc>
              <a:spcAft>
                <a:spcPts val="600"/>
              </a:spcAft>
              <a:buFontTx/>
              <a:buChar char="-"/>
              <a:tabLst>
                <a:tab pos="533400" algn="l"/>
              </a:tabLst>
            </a:pPr>
            <a:r>
              <a:rPr lang="pt-BR" b="1" dirty="0">
                <a:solidFill>
                  <a:schemeClr val="tx1"/>
                </a:solidFill>
                <a:latin typeface="Arial" panose="020B0604020202020204" pitchFamily="34" charset="0"/>
                <a:cs typeface="Arial" panose="020B0604020202020204" pitchFamily="34" charset="0"/>
              </a:rPr>
              <a:t>Lei no 5.499/2015</a:t>
            </a:r>
          </a:p>
        </p:txBody>
      </p:sp>
      <p:sp>
        <p:nvSpPr>
          <p:cNvPr id="11" name="Retângulo: Cantos Arredondados 10">
            <a:extLst>
              <a:ext uri="{FF2B5EF4-FFF2-40B4-BE49-F238E27FC236}">
                <a16:creationId xmlns:a16="http://schemas.microsoft.com/office/drawing/2014/main" id="{F42F441A-375F-4E4B-835C-13A105388DA9}"/>
              </a:ext>
            </a:extLst>
          </p:cNvPr>
          <p:cNvSpPr/>
          <p:nvPr/>
        </p:nvSpPr>
        <p:spPr>
          <a:xfrm>
            <a:off x="2091196" y="1702012"/>
            <a:ext cx="4904690"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O papel da </a:t>
            </a:r>
            <a:r>
              <a:rPr lang="pt-BR" b="1" dirty="0" err="1">
                <a:solidFill>
                  <a:srgbClr val="FFFFFF"/>
                </a:solidFill>
                <a:latin typeface="Arial" panose="020B0604020202020204" pitchFamily="34" charset="0"/>
                <a:cs typeface="Arial" panose="020B0604020202020204" pitchFamily="34" charset="0"/>
              </a:rPr>
              <a:t>UnDF</a:t>
            </a:r>
            <a:r>
              <a:rPr lang="pt-BR" b="1" dirty="0">
                <a:solidFill>
                  <a:srgbClr val="FFFFFF"/>
                </a:solidFill>
                <a:latin typeface="Arial" panose="020B0604020202020204" pitchFamily="34" charset="0"/>
                <a:cs typeface="Arial" panose="020B0604020202020204" pitchFamily="34" charset="0"/>
              </a:rPr>
              <a:t> no atendimento do Plano Distrital de Educação (2015-2024)</a:t>
            </a:r>
          </a:p>
        </p:txBody>
      </p:sp>
      <p:sp>
        <p:nvSpPr>
          <p:cNvPr id="14" name="Retângulo: Cantos Arredondados 13">
            <a:extLst>
              <a:ext uri="{FF2B5EF4-FFF2-40B4-BE49-F238E27FC236}">
                <a16:creationId xmlns:a16="http://schemas.microsoft.com/office/drawing/2014/main" id="{C4460F5D-E054-4886-A202-2B1B91F35147}"/>
              </a:ext>
            </a:extLst>
          </p:cNvPr>
          <p:cNvSpPr/>
          <p:nvPr/>
        </p:nvSpPr>
        <p:spPr>
          <a:xfrm>
            <a:off x="1314450" y="4633412"/>
            <a:ext cx="3170464" cy="1413261"/>
          </a:xfrm>
          <a:prstGeom prst="roundRect">
            <a:avLst>
              <a:gd name="adj" fmla="val 81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r>
              <a:rPr lang="pt-BR" sz="2800" b="1" dirty="0">
                <a:solidFill>
                  <a:schemeClr val="tx1"/>
                </a:solidFill>
                <a:latin typeface="Arial" panose="020B0604020202020204" pitchFamily="34" charset="0"/>
                <a:cs typeface="Arial" panose="020B0604020202020204" pitchFamily="34" charset="0"/>
              </a:rPr>
              <a:t>Metas 12 a 14: </a:t>
            </a:r>
            <a:r>
              <a:rPr lang="pt-BR" b="1" dirty="0">
                <a:solidFill>
                  <a:schemeClr val="tx1"/>
                </a:solidFill>
                <a:latin typeface="Arial" panose="020B0604020202020204" pitchFamily="34" charset="0"/>
                <a:cs typeface="Arial" panose="020B0604020202020204" pitchFamily="34" charset="0"/>
              </a:rPr>
              <a:t>forma específica</a:t>
            </a:r>
          </a:p>
        </p:txBody>
      </p:sp>
      <p:sp>
        <p:nvSpPr>
          <p:cNvPr id="17" name="Retângulo: Cantos Arredondados 16">
            <a:extLst>
              <a:ext uri="{FF2B5EF4-FFF2-40B4-BE49-F238E27FC236}">
                <a16:creationId xmlns:a16="http://schemas.microsoft.com/office/drawing/2014/main" id="{6E6B2D9C-2198-4ACA-BBA1-02829AA84C79}"/>
              </a:ext>
            </a:extLst>
          </p:cNvPr>
          <p:cNvSpPr/>
          <p:nvPr/>
        </p:nvSpPr>
        <p:spPr>
          <a:xfrm>
            <a:off x="4961165" y="4633412"/>
            <a:ext cx="3631292" cy="1413261"/>
          </a:xfrm>
          <a:prstGeom prst="roundRect">
            <a:avLst>
              <a:gd name="adj" fmla="val 81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r>
              <a:rPr lang="pt-BR" sz="2800" b="1" dirty="0">
                <a:solidFill>
                  <a:schemeClr val="tx1"/>
                </a:solidFill>
                <a:latin typeface="Arial" panose="020B0604020202020204" pitchFamily="34" charset="0"/>
                <a:cs typeface="Arial" panose="020B0604020202020204" pitchFamily="34" charset="0"/>
              </a:rPr>
              <a:t>Metas 15 e 16: </a:t>
            </a:r>
            <a:r>
              <a:rPr lang="pt-BR" b="1" dirty="0">
                <a:solidFill>
                  <a:schemeClr val="tx1"/>
                </a:solidFill>
                <a:latin typeface="Arial" panose="020B0604020202020204" pitchFamily="34" charset="0"/>
                <a:cs typeface="Arial" panose="020B0604020202020204" pitchFamily="34" charset="0"/>
              </a:rPr>
              <a:t>forma correlata ou solidária</a:t>
            </a:r>
          </a:p>
        </p:txBody>
      </p:sp>
    </p:spTree>
    <p:extLst>
      <p:ext uri="{BB962C8B-B14F-4D97-AF65-F5344CB8AC3E}">
        <p14:creationId xmlns:p14="http://schemas.microsoft.com/office/powerpoint/2010/main" val="850932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Padrão do plano de fundo&#10;&#10;Descrição gerada automaticamente">
            <a:extLst>
              <a:ext uri="{FF2B5EF4-FFF2-40B4-BE49-F238E27FC236}">
                <a16:creationId xmlns:a16="http://schemas.microsoft.com/office/drawing/2014/main" id="{00834EEF-1373-4E0E-A0B1-3AC9C7B2F17D}"/>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tângulo 5">
            <a:extLst>
              <a:ext uri="{FF2B5EF4-FFF2-40B4-BE49-F238E27FC236}">
                <a16:creationId xmlns:a16="http://schemas.microsoft.com/office/drawing/2014/main" id="{B02406CF-1929-4A01-8B19-C15F6F38D1AE}"/>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
            <a:extLst>
              <a:ext uri="{FF2B5EF4-FFF2-40B4-BE49-F238E27FC236}">
                <a16:creationId xmlns:a16="http://schemas.microsoft.com/office/drawing/2014/main" id="{3EE77D27-AEE9-4C58-8824-22C6D93DDF30}"/>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educacionais</a:t>
            </a:r>
            <a:endParaRPr lang="pt-BR" sz="2400" b="1" dirty="0">
              <a:latin typeface="Arial" panose="020B0604020202020204" pitchFamily="34" charset="0"/>
              <a:cs typeface="Arial" panose="020B0604020202020204" pitchFamily="34" charset="0"/>
            </a:endParaRPr>
          </a:p>
        </p:txBody>
      </p:sp>
      <p:sp>
        <p:nvSpPr>
          <p:cNvPr id="9" name="Elipse 8">
            <a:extLst>
              <a:ext uri="{FF2B5EF4-FFF2-40B4-BE49-F238E27FC236}">
                <a16:creationId xmlns:a16="http://schemas.microsoft.com/office/drawing/2014/main" id="{A4B5EDEF-43EC-4B49-8322-3EC8109EACF0}"/>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ráfico 13">
            <a:extLst>
              <a:ext uri="{FF2B5EF4-FFF2-40B4-BE49-F238E27FC236}">
                <a16:creationId xmlns:a16="http://schemas.microsoft.com/office/drawing/2014/main" id="{9085349A-2F71-4A45-AAF2-88848206DF58}"/>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sp>
        <p:nvSpPr>
          <p:cNvPr id="3" name="Espaço Reservado para Conteúdo 2"/>
          <p:cNvSpPr>
            <a:spLocks noGrp="1"/>
          </p:cNvSpPr>
          <p:nvPr>
            <p:ph sz="half" idx="1"/>
          </p:nvPr>
        </p:nvSpPr>
        <p:spPr>
          <a:xfrm>
            <a:off x="838199" y="1512770"/>
            <a:ext cx="10744200" cy="3832459"/>
          </a:xfrm>
        </p:spPr>
        <p:txBody>
          <a:bodyPr>
            <a:normAutofit fontScale="92500" lnSpcReduction="10000"/>
          </a:bodyPr>
          <a:lstStyle/>
          <a:p>
            <a:pPr marL="342900" lvl="1" indent="0">
              <a:lnSpc>
                <a:spcPct val="150000"/>
              </a:lnSpc>
              <a:buNone/>
            </a:pPr>
            <a:endParaRPr lang="pt-BR" sz="7600" dirty="0"/>
          </a:p>
          <a:p>
            <a:pPr marL="0" indent="-342900"/>
            <a:endParaRPr lang="pt-BR" sz="9600" dirty="0"/>
          </a:p>
          <a:p>
            <a:pPr marL="0" indent="0">
              <a:buNone/>
            </a:pPr>
            <a:endParaRPr lang="pt-BR" sz="1800" dirty="0"/>
          </a:p>
          <a:p>
            <a:pPr marL="0" indent="0">
              <a:buNone/>
            </a:pPr>
            <a:endParaRPr lang="pt-BR" sz="1800" dirty="0">
              <a:highlight>
                <a:srgbClr val="FFFF00"/>
              </a:highlight>
            </a:endParaRPr>
          </a:p>
          <a:p>
            <a:pPr marL="0" indent="0">
              <a:buNone/>
            </a:pPr>
            <a:r>
              <a:rPr lang="pt-BR" sz="1800" dirty="0"/>
              <a:t>	</a:t>
            </a:r>
          </a:p>
        </p:txBody>
      </p:sp>
      <p:sp>
        <p:nvSpPr>
          <p:cNvPr id="11" name="Retângulo: Cantos Arredondados 10">
            <a:extLst>
              <a:ext uri="{FF2B5EF4-FFF2-40B4-BE49-F238E27FC236}">
                <a16:creationId xmlns:a16="http://schemas.microsoft.com/office/drawing/2014/main" id="{C0F7AD14-3A9A-450D-858E-6274BD7B005F}"/>
              </a:ext>
            </a:extLst>
          </p:cNvPr>
          <p:cNvSpPr/>
          <p:nvPr/>
        </p:nvSpPr>
        <p:spPr>
          <a:xfrm>
            <a:off x="1463676" y="1785257"/>
            <a:ext cx="9262382" cy="4577892"/>
          </a:xfrm>
          <a:prstGeom prst="roundRect">
            <a:avLst>
              <a:gd name="adj" fmla="val 817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spcAft>
                <a:spcPts val="600"/>
              </a:spcAft>
            </a:pPr>
            <a:endParaRPr lang="pt-BR" b="1" dirty="0">
              <a:solidFill>
                <a:srgbClr val="FFFFFF"/>
              </a:solidFill>
              <a:latin typeface="Arial" panose="020B0604020202020204" pitchFamily="34" charset="0"/>
              <a:cs typeface="Arial" panose="020B0604020202020204" pitchFamily="34" charset="0"/>
            </a:endParaRPr>
          </a:p>
          <a:p>
            <a:pPr>
              <a:lnSpc>
                <a:spcPct val="150000"/>
              </a:lnSpc>
              <a:spcAft>
                <a:spcPts val="2400"/>
              </a:spcAft>
            </a:pPr>
            <a:r>
              <a:rPr lang="pt-BR" b="1" dirty="0">
                <a:solidFill>
                  <a:srgbClr val="FFFFFF"/>
                </a:solidFill>
                <a:latin typeface="Arial" panose="020B0604020202020204" pitchFamily="34" charset="0"/>
                <a:cs typeface="Arial" panose="020B0604020202020204" pitchFamily="34" charset="0"/>
              </a:rPr>
              <a:t>Premissas de análise: vinculação de estratégias</a:t>
            </a:r>
          </a:p>
          <a:p>
            <a:pPr marL="342900" indent="-342900">
              <a:lnSpc>
                <a:spcPct val="150000"/>
              </a:lnSpc>
              <a:spcAft>
                <a:spcPts val="2400"/>
              </a:spcAft>
              <a:buFont typeface="+mj-lt"/>
              <a:buAutoNum type="alphaLcParenR"/>
            </a:pPr>
            <a:r>
              <a:rPr lang="pt-BR" sz="1600" dirty="0">
                <a:solidFill>
                  <a:srgbClr val="FFFFFF"/>
                </a:solidFill>
                <a:latin typeface="Arial" panose="020B0604020202020204" pitchFamily="34" charset="0"/>
                <a:cs typeface="Arial" panose="020B0604020202020204" pitchFamily="34" charset="0"/>
              </a:rPr>
              <a:t>estão apontadas no PL no 034/2020 ou nas emendas apresentadas na Câmara Legislativa do Distrito Federal (PL); </a:t>
            </a:r>
          </a:p>
          <a:p>
            <a:pPr marL="342900" indent="-342900">
              <a:lnSpc>
                <a:spcPct val="150000"/>
              </a:lnSpc>
              <a:spcAft>
                <a:spcPts val="2400"/>
              </a:spcAft>
              <a:buFont typeface="+mj-lt"/>
              <a:buAutoNum type="alphaLcParenR"/>
            </a:pPr>
            <a:r>
              <a:rPr lang="pt-BR" sz="1600" dirty="0">
                <a:solidFill>
                  <a:srgbClr val="FFFFFF"/>
                </a:solidFill>
                <a:latin typeface="Arial" panose="020B0604020202020204" pitchFamily="34" charset="0"/>
                <a:cs typeface="Arial" panose="020B0604020202020204" pitchFamily="34" charset="0"/>
              </a:rPr>
              <a:t>deverão fazer parte do Plano de Desenvolvimento Institucional (PDI) da Universidade do Distrito Federal após sua implantação (</a:t>
            </a:r>
            <a:r>
              <a:rPr lang="pt-BR" sz="1600" dirty="0" err="1">
                <a:solidFill>
                  <a:srgbClr val="FFFFFF"/>
                </a:solidFill>
                <a:latin typeface="Arial" panose="020B0604020202020204" pitchFamily="34" charset="0"/>
                <a:cs typeface="Arial" panose="020B0604020202020204" pitchFamily="34" charset="0"/>
              </a:rPr>
              <a:t>UnDF</a:t>
            </a:r>
            <a:r>
              <a:rPr lang="pt-BR" sz="1600" dirty="0">
                <a:solidFill>
                  <a:srgbClr val="FFFFFF"/>
                </a:solidFill>
                <a:latin typeface="Arial" panose="020B0604020202020204" pitchFamily="34" charset="0"/>
                <a:cs typeface="Arial" panose="020B0604020202020204" pitchFamily="34" charset="0"/>
              </a:rPr>
              <a:t>); </a:t>
            </a:r>
          </a:p>
          <a:p>
            <a:pPr marL="342900" indent="-342900">
              <a:lnSpc>
                <a:spcPct val="150000"/>
              </a:lnSpc>
              <a:spcAft>
                <a:spcPts val="2400"/>
              </a:spcAft>
              <a:buFont typeface="+mj-lt"/>
              <a:buAutoNum type="alphaLcParenR"/>
            </a:pPr>
            <a:r>
              <a:rPr lang="pt-BR" sz="1600" dirty="0">
                <a:solidFill>
                  <a:srgbClr val="FFFFFF"/>
                </a:solidFill>
                <a:latin typeface="Arial" panose="020B0604020202020204" pitchFamily="34" charset="0"/>
                <a:cs typeface="Arial" panose="020B0604020202020204" pitchFamily="34" charset="0"/>
              </a:rPr>
              <a:t>estão vinculadas à ação de outros órgãos, como o próprio Governo do Distrito Federal e suas autarquias ou fundações, ou ainda, a outras IES ou organizações governamentais. </a:t>
            </a:r>
          </a:p>
        </p:txBody>
      </p:sp>
      <p:sp>
        <p:nvSpPr>
          <p:cNvPr id="12" name="Retângulo: Cantos Arredondados 11">
            <a:extLst>
              <a:ext uri="{FF2B5EF4-FFF2-40B4-BE49-F238E27FC236}">
                <a16:creationId xmlns:a16="http://schemas.microsoft.com/office/drawing/2014/main" id="{3EEF8B8F-CAAB-4B02-BF9D-6075A80E6B1D}"/>
              </a:ext>
            </a:extLst>
          </p:cNvPr>
          <p:cNvSpPr/>
          <p:nvPr/>
        </p:nvSpPr>
        <p:spPr>
          <a:xfrm>
            <a:off x="2240419" y="1264881"/>
            <a:ext cx="5365067" cy="71437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O papel da </a:t>
            </a:r>
            <a:r>
              <a:rPr lang="pt-BR" b="1" dirty="0" err="1">
                <a:solidFill>
                  <a:srgbClr val="FFFFFF"/>
                </a:solidFill>
                <a:latin typeface="Arial" panose="020B0604020202020204" pitchFamily="34" charset="0"/>
                <a:cs typeface="Arial" panose="020B0604020202020204" pitchFamily="34" charset="0"/>
              </a:rPr>
              <a:t>UnDF</a:t>
            </a:r>
            <a:r>
              <a:rPr lang="pt-BR" b="1" dirty="0">
                <a:solidFill>
                  <a:srgbClr val="FFFFFF"/>
                </a:solidFill>
                <a:latin typeface="Arial" panose="020B0604020202020204" pitchFamily="34" charset="0"/>
                <a:cs typeface="Arial" panose="020B0604020202020204" pitchFamily="34" charset="0"/>
              </a:rPr>
              <a:t> no atendimento do Plano Distrital de Educação (2015-2024)</a:t>
            </a:r>
            <a:endParaRPr lang="pt-BR"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777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94452576-526F-4615-8BC0-9DD4EDEE710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tângulo 6">
            <a:extLst>
              <a:ext uri="{FF2B5EF4-FFF2-40B4-BE49-F238E27FC236}">
                <a16:creationId xmlns:a16="http://schemas.microsoft.com/office/drawing/2014/main" id="{E593AD02-58F1-4EF5-9609-219020DCDF43}"/>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
            <a:extLst>
              <a:ext uri="{FF2B5EF4-FFF2-40B4-BE49-F238E27FC236}">
                <a16:creationId xmlns:a16="http://schemas.microsoft.com/office/drawing/2014/main" id="{D883FB0D-9E88-4023-99B8-B3AB85E91E08}"/>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educacionais</a:t>
            </a:r>
            <a:endParaRPr lang="pt-BR" sz="2400" b="1" dirty="0">
              <a:solidFill>
                <a:srgbClr val="FFFFFF"/>
              </a:solidFill>
              <a:latin typeface="Arial" panose="020B0604020202020204" pitchFamily="34" charset="0"/>
              <a:cs typeface="Arial" panose="020B0604020202020204" pitchFamily="34" charset="0"/>
            </a:endParaRPr>
          </a:p>
        </p:txBody>
      </p:sp>
      <p:sp>
        <p:nvSpPr>
          <p:cNvPr id="9" name="Elipse 8">
            <a:extLst>
              <a:ext uri="{FF2B5EF4-FFF2-40B4-BE49-F238E27FC236}">
                <a16:creationId xmlns:a16="http://schemas.microsoft.com/office/drawing/2014/main" id="{5195961E-D66A-43C6-B6EA-D9612465D353}"/>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ráfico 13">
            <a:extLst>
              <a:ext uri="{FF2B5EF4-FFF2-40B4-BE49-F238E27FC236}">
                <a16:creationId xmlns:a16="http://schemas.microsoft.com/office/drawing/2014/main" id="{9C4C83E8-5BAB-4BD1-A2EF-197A5EAB8D04}"/>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graphicFrame>
        <p:nvGraphicFramePr>
          <p:cNvPr id="12" name="Espaço Reservado para Conteúdo 11">
            <a:extLst>
              <a:ext uri="{FF2B5EF4-FFF2-40B4-BE49-F238E27FC236}">
                <a16:creationId xmlns:a16="http://schemas.microsoft.com/office/drawing/2014/main" id="{B9E43181-C3FC-49A4-A32E-74C87BE4C3F4}"/>
              </a:ext>
            </a:extLst>
          </p:cNvPr>
          <p:cNvGraphicFramePr>
            <a:graphicFrameLocks noGrp="1"/>
          </p:cNvGraphicFramePr>
          <p:nvPr>
            <p:ph sz="half" idx="1"/>
            <p:extLst>
              <p:ext uri="{D42A27DB-BD31-4B8C-83A1-F6EECF244321}">
                <p14:modId xmlns:p14="http://schemas.microsoft.com/office/powerpoint/2010/main" val="823744865"/>
              </p:ext>
            </p:extLst>
          </p:nvPr>
        </p:nvGraphicFramePr>
        <p:xfrm>
          <a:off x="1769469" y="1256096"/>
          <a:ext cx="9896350" cy="5204461"/>
        </p:xfrm>
        <a:graphic>
          <a:graphicData uri="http://schemas.openxmlformats.org/drawingml/2006/table">
            <a:tbl>
              <a:tblPr firstRow="1" firstCol="1" bandRow="1"/>
              <a:tblGrid>
                <a:gridCol w="8297233">
                  <a:extLst>
                    <a:ext uri="{9D8B030D-6E8A-4147-A177-3AD203B41FA5}">
                      <a16:colId xmlns:a16="http://schemas.microsoft.com/office/drawing/2014/main" val="3046714770"/>
                    </a:ext>
                  </a:extLst>
                </a:gridCol>
                <a:gridCol w="448189">
                  <a:extLst>
                    <a:ext uri="{9D8B030D-6E8A-4147-A177-3AD203B41FA5}">
                      <a16:colId xmlns:a16="http://schemas.microsoft.com/office/drawing/2014/main" val="3950673155"/>
                    </a:ext>
                  </a:extLst>
                </a:gridCol>
                <a:gridCol w="589723">
                  <a:extLst>
                    <a:ext uri="{9D8B030D-6E8A-4147-A177-3AD203B41FA5}">
                      <a16:colId xmlns:a16="http://schemas.microsoft.com/office/drawing/2014/main" val="2575879394"/>
                    </a:ext>
                  </a:extLst>
                </a:gridCol>
                <a:gridCol w="561205">
                  <a:extLst>
                    <a:ext uri="{9D8B030D-6E8A-4147-A177-3AD203B41FA5}">
                      <a16:colId xmlns:a16="http://schemas.microsoft.com/office/drawing/2014/main" val="3344544420"/>
                    </a:ext>
                  </a:extLst>
                </a:gridCol>
              </a:tblGrid>
              <a:tr h="261232">
                <a:tc>
                  <a:txBody>
                    <a:bodyPr/>
                    <a:lstStyle/>
                    <a:p>
                      <a:pPr algn="just"/>
                      <a:r>
                        <a:rPr lang="pt-BR" sz="900" b="1" dirty="0">
                          <a:effectLst/>
                          <a:latin typeface="Arial" panose="020B0604020202020204" pitchFamily="34" charset="0"/>
                          <a:ea typeface="Calibri" panose="020F0502020204030204" pitchFamily="34" charset="0"/>
                        </a:rPr>
                        <a:t>Meta </a:t>
                      </a:r>
                      <a:r>
                        <a:rPr lang="pt-BR" sz="900" b="1" dirty="0">
                          <a:solidFill>
                            <a:srgbClr val="000000"/>
                          </a:solidFill>
                          <a:effectLst/>
                          <a:latin typeface="Arial" panose="020B0604020202020204" pitchFamily="34" charset="0"/>
                          <a:ea typeface="Calibri" panose="020F0502020204030204" pitchFamily="34" charset="0"/>
                        </a:rPr>
                        <a:t>12</a:t>
                      </a:r>
                      <a:r>
                        <a:rPr lang="pt-BR" sz="900" dirty="0">
                          <a:solidFill>
                            <a:srgbClr val="000000"/>
                          </a:solidFill>
                          <a:effectLst/>
                          <a:latin typeface="Arial" panose="020B0604020202020204" pitchFamily="34" charset="0"/>
                          <a:ea typeface="Calibri" panose="020F0502020204030204" pitchFamily="34" charset="0"/>
                        </a:rPr>
                        <a:t>: Elevar a taxa bruta de matrícula da educação superior para 65%, ampliando a participação da oferta federal e a participação na oferta pública distrital de forma a aumentar 1% da taxa bruta ao ano até o último ano de vigência deste Plano</a:t>
                      </a:r>
                      <a:r>
                        <a:rPr lang="pt-BR" sz="700" dirty="0">
                          <a:solidFill>
                            <a:srgbClr val="000000"/>
                          </a:solidFill>
                          <a:effectLst/>
                          <a:latin typeface="Arial" panose="020B0604020202020204" pitchFamily="34" charset="0"/>
                          <a:ea typeface="Calibri" panose="020F0502020204030204" pitchFamily="34" charset="0"/>
                        </a:rPr>
                        <a:t>.</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gridSpan="3">
                  <a:txBody>
                    <a:bodyPr/>
                    <a:lstStyle/>
                    <a:p>
                      <a:pPr algn="ctr"/>
                      <a:r>
                        <a:rPr lang="pt-BR" sz="700" b="1" dirty="0">
                          <a:solidFill>
                            <a:srgbClr val="000000"/>
                          </a:solidFill>
                          <a:effectLst/>
                          <a:latin typeface="Arial" panose="020B0604020202020204" pitchFamily="34" charset="0"/>
                          <a:ea typeface="Calibri" panose="020F0502020204030204" pitchFamily="34" charset="0"/>
                        </a:rPr>
                        <a:t>Vinculação</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093204683"/>
                  </a:ext>
                </a:extLst>
              </a:tr>
              <a:tr h="169943">
                <a:tc>
                  <a:txBody>
                    <a:bodyPr/>
                    <a:lstStyle/>
                    <a:p>
                      <a:pPr algn="ctr">
                        <a:lnSpc>
                          <a:spcPct val="150000"/>
                        </a:lnSpc>
                      </a:pPr>
                      <a:r>
                        <a:rPr lang="pt-BR" sz="700" b="1">
                          <a:solidFill>
                            <a:srgbClr val="000000"/>
                          </a:solidFill>
                          <a:effectLst/>
                          <a:latin typeface="Arial" panose="020B0604020202020204" pitchFamily="34" charset="0"/>
                          <a:ea typeface="Times New Roman" panose="02020603050405020304" pitchFamily="18" charset="0"/>
                        </a:rPr>
                        <a:t>Estratégias</a:t>
                      </a:r>
                      <a:endParaRPr lang="pt-BR" sz="80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lnSpc>
                          <a:spcPct val="150000"/>
                        </a:lnSpc>
                      </a:pPr>
                      <a:r>
                        <a:rPr lang="pt-BR" sz="600" b="1">
                          <a:solidFill>
                            <a:srgbClr val="000000"/>
                          </a:solidFill>
                          <a:effectLst/>
                          <a:latin typeface="Arial" panose="020B0604020202020204" pitchFamily="34" charset="0"/>
                          <a:ea typeface="Calibri" panose="020F0502020204030204" pitchFamily="34" charset="0"/>
                        </a:rPr>
                        <a:t>PL</a:t>
                      </a:r>
                      <a:endParaRPr lang="pt-BR" sz="80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lnSpc>
                          <a:spcPct val="150000"/>
                        </a:lnSpc>
                      </a:pPr>
                      <a:r>
                        <a:rPr lang="pt-BR" sz="600" b="1">
                          <a:solidFill>
                            <a:srgbClr val="000000"/>
                          </a:solidFill>
                          <a:effectLst/>
                          <a:latin typeface="Arial" panose="020B0604020202020204" pitchFamily="34" charset="0"/>
                          <a:ea typeface="Calibri" panose="020F0502020204030204" pitchFamily="34" charset="0"/>
                        </a:rPr>
                        <a:t>UnDF</a:t>
                      </a:r>
                      <a:endParaRPr lang="pt-BR" sz="80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lnSpc>
                          <a:spcPct val="150000"/>
                        </a:lnSpc>
                      </a:pPr>
                      <a:r>
                        <a:rPr lang="pt-BR" sz="600" b="1">
                          <a:solidFill>
                            <a:srgbClr val="000000"/>
                          </a:solidFill>
                          <a:effectLst/>
                          <a:latin typeface="Arial" panose="020B0604020202020204" pitchFamily="34" charset="0"/>
                          <a:ea typeface="Times New Roman" panose="02020603050405020304" pitchFamily="18" charset="0"/>
                        </a:rPr>
                        <a:t>Outros</a:t>
                      </a:r>
                      <a:endParaRPr lang="pt-BR" sz="80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extLst>
                  <a:ext uri="{0D108BD9-81ED-4DB2-BD59-A6C34878D82A}">
                    <a16:rowId xmlns:a16="http://schemas.microsoft.com/office/drawing/2014/main" val="1280180328"/>
                  </a:ext>
                </a:extLst>
              </a:tr>
              <a:tr h="157100">
                <a:tc>
                  <a:txBody>
                    <a:bodyPr/>
                    <a:lstStyle/>
                    <a:p>
                      <a:r>
                        <a:rPr lang="pt-BR" sz="700" b="1" dirty="0">
                          <a:effectLst/>
                          <a:latin typeface="Arial" panose="020B0604020202020204" pitchFamily="34" charset="0"/>
                          <a:ea typeface="Calibri" panose="020F0502020204030204" pitchFamily="34" charset="0"/>
                        </a:rPr>
                        <a:t>12.1 – </a:t>
                      </a:r>
                      <a:r>
                        <a:rPr lang="pt-BR" sz="700" dirty="0">
                          <a:effectLst/>
                          <a:latin typeface="Arial" panose="020B0604020202020204" pitchFamily="34" charset="0"/>
                          <a:ea typeface="Calibri" panose="020F0502020204030204" pitchFamily="34" charset="0"/>
                        </a:rPr>
                        <a:t>Alterar a categoria administrativa da Escola Superior de Ciências da Saúde – ESCS para Universidade Distrital no primeiro ano de vigência deste Plano.</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51591683"/>
                  </a:ext>
                </a:extLst>
              </a:tr>
              <a:tr h="157100">
                <a:tc>
                  <a:txBody>
                    <a:bodyPr/>
                    <a:lstStyle/>
                    <a:p>
                      <a:r>
                        <a:rPr lang="pt-BR" sz="700" b="1" dirty="0">
                          <a:effectLst/>
                          <a:latin typeface="Arial" panose="020B0604020202020204" pitchFamily="34" charset="0"/>
                          <a:ea typeface="Calibri" panose="020F0502020204030204" pitchFamily="34" charset="0"/>
                        </a:rPr>
                        <a:t>12.2 –</a:t>
                      </a:r>
                      <a:r>
                        <a:rPr lang="pt-BR" sz="700" dirty="0">
                          <a:effectLst/>
                          <a:latin typeface="Arial" panose="020B0604020202020204" pitchFamily="34" charset="0"/>
                          <a:ea typeface="Calibri" panose="020F0502020204030204" pitchFamily="34" charset="0"/>
                        </a:rPr>
                        <a:t> Consolidar, difundir e ampliar a Fundação Universidade Aberta do Distrito Federal - FUNAB, no primeiro ano de vigência deste Plano.</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27762612"/>
                  </a:ext>
                </a:extLst>
              </a:tr>
              <a:tr h="157100">
                <a:tc>
                  <a:txBody>
                    <a:bodyPr/>
                    <a:lstStyle/>
                    <a:p>
                      <a:r>
                        <a:rPr lang="pt-BR" sz="700" b="1" dirty="0">
                          <a:effectLst/>
                          <a:latin typeface="Arial" panose="020B0604020202020204" pitchFamily="34" charset="0"/>
                          <a:ea typeface="Calibri" panose="020F0502020204030204" pitchFamily="34" charset="0"/>
                        </a:rPr>
                        <a:t>12.3 –</a:t>
                      </a:r>
                      <a:r>
                        <a:rPr lang="pt-BR" sz="700" dirty="0">
                          <a:effectLst/>
                          <a:latin typeface="Arial" panose="020B0604020202020204" pitchFamily="34" charset="0"/>
                          <a:ea typeface="Calibri" panose="020F0502020204030204" pitchFamily="34" charset="0"/>
                        </a:rPr>
                        <a:t> Constituir, até o quinto ano de vigência deste Plano, a Universidade Distrital, prevista na Lei Orgânica do Distrito Federal.</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83948906"/>
                  </a:ext>
                </a:extLst>
              </a:tr>
              <a:tr h="157100">
                <a:tc>
                  <a:txBody>
                    <a:bodyPr/>
                    <a:lstStyle/>
                    <a:p>
                      <a:r>
                        <a:rPr lang="pt-BR" sz="700" b="1" dirty="0">
                          <a:effectLst/>
                          <a:latin typeface="Arial" panose="020B0604020202020204" pitchFamily="34" charset="0"/>
                          <a:ea typeface="Calibri" panose="020F0502020204030204" pitchFamily="34" charset="0"/>
                        </a:rPr>
                        <a:t>12.4 –</a:t>
                      </a:r>
                      <a:r>
                        <a:rPr lang="pt-BR" sz="700" dirty="0">
                          <a:effectLst/>
                          <a:latin typeface="Arial" panose="020B0604020202020204" pitchFamily="34" charset="0"/>
                          <a:ea typeface="Calibri" panose="020F0502020204030204" pitchFamily="34" charset="0"/>
                        </a:rPr>
                        <a:t> Estruturar a Universidade Distrital segundo os princípios da integração ensino-serviço-comunidade, metodologias ativas e docência-assistência em pequenos grupos.</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95019560"/>
                  </a:ext>
                </a:extLst>
              </a:tr>
              <a:tr h="157100">
                <a:tc>
                  <a:txBody>
                    <a:bodyPr/>
                    <a:lstStyle/>
                    <a:p>
                      <a:r>
                        <a:rPr lang="pt-BR" sz="700" b="1" dirty="0">
                          <a:effectLst/>
                          <a:latin typeface="Arial" panose="020B0604020202020204" pitchFamily="34" charset="0"/>
                          <a:ea typeface="Calibri" panose="020F0502020204030204" pitchFamily="34" charset="0"/>
                        </a:rPr>
                        <a:t>12.5 </a:t>
                      </a:r>
                      <a:r>
                        <a:rPr lang="pt-BR" sz="700" dirty="0">
                          <a:effectLst/>
                          <a:latin typeface="Arial" panose="020B0604020202020204" pitchFamily="34" charset="0"/>
                          <a:ea typeface="Calibri" panose="020F0502020204030204" pitchFamily="34" charset="0"/>
                        </a:rPr>
                        <a:t>– Assegurar financiamento vinculado à área de educação para o ensino superior público distrital.</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50687573"/>
                  </a:ext>
                </a:extLst>
              </a:tr>
              <a:tr h="157100">
                <a:tc>
                  <a:txBody>
                    <a:bodyPr/>
                    <a:lstStyle/>
                    <a:p>
                      <a:r>
                        <a:rPr lang="pt-BR" sz="700" b="1" dirty="0">
                          <a:effectLst/>
                          <a:latin typeface="Arial" panose="020B0604020202020204" pitchFamily="34" charset="0"/>
                          <a:ea typeface="Calibri" panose="020F0502020204030204" pitchFamily="34" charset="0"/>
                        </a:rPr>
                        <a:t>12.6 </a:t>
                      </a:r>
                      <a:r>
                        <a:rPr lang="pt-BR" sz="700" dirty="0">
                          <a:effectLst/>
                          <a:latin typeface="Arial" panose="020B0604020202020204" pitchFamily="34" charset="0"/>
                          <a:ea typeface="Calibri" panose="020F0502020204030204" pitchFamily="34" charset="0"/>
                        </a:rPr>
                        <a:t>– Ampliar políticas de inclusão e assistência estudantil, segundo o Plano Nacional de Assistência Estudantil – PNAES.</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39284534"/>
                  </a:ext>
                </a:extLst>
              </a:tr>
              <a:tr h="219579">
                <a:tc>
                  <a:txBody>
                    <a:bodyPr/>
                    <a:lstStyle/>
                    <a:p>
                      <a:r>
                        <a:rPr lang="pt-BR" sz="700" b="1" dirty="0">
                          <a:effectLst/>
                          <a:latin typeface="Arial" panose="020B0604020202020204" pitchFamily="34" charset="0"/>
                          <a:ea typeface="Calibri" panose="020F0502020204030204" pitchFamily="34" charset="0"/>
                        </a:rPr>
                        <a:t>12.7 </a:t>
                      </a:r>
                      <a:r>
                        <a:rPr lang="pt-BR" sz="700" dirty="0">
                          <a:effectLst/>
                          <a:latin typeface="Arial" panose="020B0604020202020204" pitchFamily="34" charset="0"/>
                          <a:ea typeface="Calibri" panose="020F0502020204030204" pitchFamily="34" charset="0"/>
                        </a:rPr>
                        <a:t>– Assegurar ampliação de 50% das vagas ofertadas pelo sistema distrital de ensino superior para os estudantes das escolas públicas municipais e estaduais da RIDE até o primeiro ano de vigência deste Plano. </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534544247"/>
                  </a:ext>
                </a:extLst>
              </a:tr>
              <a:tr h="258188">
                <a:tc>
                  <a:txBody>
                    <a:bodyPr/>
                    <a:lstStyle/>
                    <a:p>
                      <a:r>
                        <a:rPr lang="pt-BR" sz="700" b="1" dirty="0">
                          <a:effectLst/>
                          <a:latin typeface="Arial" panose="020B0604020202020204" pitchFamily="34" charset="0"/>
                          <a:ea typeface="Calibri" panose="020F0502020204030204" pitchFamily="34" charset="0"/>
                        </a:rPr>
                        <a:t>12.8 </a:t>
                      </a:r>
                      <a:r>
                        <a:rPr lang="pt-BR" sz="700" dirty="0">
                          <a:effectLst/>
                          <a:latin typeface="Arial" panose="020B0604020202020204" pitchFamily="34" charset="0"/>
                          <a:ea typeface="Calibri" panose="020F0502020204030204" pitchFamily="34" charset="0"/>
                        </a:rPr>
                        <a:t>– Construir o </a:t>
                      </a:r>
                      <a:r>
                        <a:rPr lang="pt-BR" sz="700" i="1" dirty="0">
                          <a:effectLst/>
                          <a:latin typeface="Arial" panose="020B0604020202020204" pitchFamily="34" charset="0"/>
                          <a:ea typeface="Calibri" panose="020F0502020204030204" pitchFamily="34" charset="0"/>
                        </a:rPr>
                        <a:t>campus </a:t>
                      </a:r>
                      <a:r>
                        <a:rPr lang="pt-BR" sz="700" dirty="0">
                          <a:effectLst/>
                          <a:latin typeface="Arial" panose="020B0604020202020204" pitchFamily="34" charset="0"/>
                          <a:ea typeface="Calibri" panose="020F0502020204030204" pitchFamily="34" charset="0"/>
                        </a:rPr>
                        <a:t>Paranoá-</a:t>
                      </a:r>
                      <a:r>
                        <a:rPr lang="pt-BR" sz="700" dirty="0" err="1">
                          <a:effectLst/>
                          <a:latin typeface="Arial" panose="020B0604020202020204" pitchFamily="34" charset="0"/>
                          <a:ea typeface="Calibri" panose="020F0502020204030204" pitchFamily="34" charset="0"/>
                        </a:rPr>
                        <a:t>Itapoã</a:t>
                      </a:r>
                      <a:r>
                        <a:rPr lang="pt-BR" sz="700" dirty="0">
                          <a:effectLst/>
                          <a:latin typeface="Arial" panose="020B0604020202020204" pitchFamily="34" charset="0"/>
                          <a:ea typeface="Calibri" panose="020F0502020204030204" pitchFamily="34" charset="0"/>
                        </a:rPr>
                        <a:t> da Universidade de Brasília - UnB, até o segundo ano de implantação do Plano, com recursos federais, completando, assim, todos os pontos cardeais do Distrito Federal e fortalecendo a aprendizagem e a inovação social pela integração de ensino, pesquisa, extensão e novas tecnologias.</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004078015"/>
                  </a:ext>
                </a:extLst>
              </a:tr>
              <a:tr h="157100">
                <a:tc>
                  <a:txBody>
                    <a:bodyPr/>
                    <a:lstStyle/>
                    <a:p>
                      <a:r>
                        <a:rPr lang="pt-BR" sz="700" b="1" dirty="0">
                          <a:effectLst/>
                          <a:latin typeface="Arial" panose="020B0604020202020204" pitchFamily="34" charset="0"/>
                          <a:ea typeface="Calibri" panose="020F0502020204030204" pitchFamily="34" charset="0"/>
                        </a:rPr>
                        <a:t>12.9 </a:t>
                      </a:r>
                      <a:r>
                        <a:rPr lang="pt-BR" sz="700" dirty="0">
                          <a:effectLst/>
                          <a:latin typeface="Arial" panose="020B0604020202020204" pitchFamily="34" charset="0"/>
                          <a:ea typeface="Calibri" panose="020F0502020204030204" pitchFamily="34" charset="0"/>
                        </a:rPr>
                        <a:t>– Ampliar a oferta de cursos nos </a:t>
                      </a:r>
                      <a:r>
                        <a:rPr lang="pt-BR" sz="700" i="1" dirty="0">
                          <a:effectLst/>
                          <a:latin typeface="Arial" panose="020B0604020202020204" pitchFamily="34" charset="0"/>
                          <a:ea typeface="Calibri" panose="020F0502020204030204" pitchFamily="34" charset="0"/>
                        </a:rPr>
                        <a:t>campi </a:t>
                      </a:r>
                      <a:r>
                        <a:rPr lang="pt-BR" sz="700" dirty="0">
                          <a:effectLst/>
                          <a:latin typeface="Arial" panose="020B0604020202020204" pitchFamily="34" charset="0"/>
                          <a:ea typeface="Calibri" panose="020F0502020204030204" pitchFamily="34" charset="0"/>
                        </a:rPr>
                        <a:t>da UnB existentes em Planaltina, Gama e Ceilândia, em especial no período noturno, com consulta às comunidades das respectivas regiões. </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902523512"/>
                  </a:ext>
                </a:extLst>
              </a:tr>
              <a:tr h="157100">
                <a:tc>
                  <a:txBody>
                    <a:bodyPr/>
                    <a:lstStyle/>
                    <a:p>
                      <a:r>
                        <a:rPr lang="pt-BR" sz="700" b="1" dirty="0">
                          <a:effectLst/>
                          <a:latin typeface="Arial" panose="020B0604020202020204" pitchFamily="34" charset="0"/>
                          <a:ea typeface="Calibri" panose="020F0502020204030204" pitchFamily="34" charset="0"/>
                        </a:rPr>
                        <a:t>12.10 </a:t>
                      </a:r>
                      <a:r>
                        <a:rPr lang="pt-BR" sz="700" dirty="0">
                          <a:effectLst/>
                          <a:latin typeface="Arial" panose="020B0604020202020204" pitchFamily="34" charset="0"/>
                          <a:ea typeface="Calibri" panose="020F0502020204030204" pitchFamily="34" charset="0"/>
                        </a:rPr>
                        <a:t>– Ampliar a oferta pública de cursos superiores de tecnologia no sistema de ensino do Distrito Federal. </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42271777"/>
                  </a:ext>
                </a:extLst>
              </a:tr>
              <a:tr h="219579">
                <a:tc>
                  <a:txBody>
                    <a:bodyPr/>
                    <a:lstStyle/>
                    <a:p>
                      <a:r>
                        <a:rPr lang="pt-BR" sz="700" b="1" dirty="0">
                          <a:effectLst/>
                          <a:latin typeface="Arial" panose="020B0604020202020204" pitchFamily="34" charset="0"/>
                          <a:ea typeface="Calibri" panose="020F0502020204030204" pitchFamily="34" charset="0"/>
                        </a:rPr>
                        <a:t>12.11 </a:t>
                      </a:r>
                      <a:r>
                        <a:rPr lang="pt-BR" sz="700" dirty="0">
                          <a:effectLst/>
                          <a:latin typeface="Arial" panose="020B0604020202020204" pitchFamily="34" charset="0"/>
                          <a:ea typeface="Calibri" panose="020F0502020204030204" pitchFamily="34" charset="0"/>
                        </a:rPr>
                        <a:t>– Assegurar que as instituições públicas de ensino superior do Distrito Federal incluam, nos cursos de graduação, componente curricular e atividades relacionadas à educação das relações étnico-raciais, explicitados no Parecer CNE/CP no 003/2004 e na Resolução CNE/CP nº 01/2004.</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05650887"/>
                  </a:ext>
                </a:extLst>
              </a:tr>
              <a:tr h="157100">
                <a:tc>
                  <a:txBody>
                    <a:bodyPr/>
                    <a:lstStyle/>
                    <a:p>
                      <a:r>
                        <a:rPr lang="pt-BR" sz="700" b="1" dirty="0">
                          <a:effectLst/>
                          <a:latin typeface="Arial" panose="020B0604020202020204" pitchFamily="34" charset="0"/>
                          <a:ea typeface="Calibri" panose="020F0502020204030204" pitchFamily="34" charset="0"/>
                        </a:rPr>
                        <a:t>12.12 </a:t>
                      </a:r>
                      <a:r>
                        <a:rPr lang="pt-BR" sz="700" dirty="0">
                          <a:effectLst/>
                          <a:latin typeface="Arial" panose="020B0604020202020204" pitchFamily="34" charset="0"/>
                          <a:ea typeface="Calibri" panose="020F0502020204030204" pitchFamily="34" charset="0"/>
                        </a:rPr>
                        <a:t>– Criar a Faculdade de Artes, Educação e Letras do Distrito Federal, na FUNAB. </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78719371"/>
                  </a:ext>
                </a:extLst>
              </a:tr>
              <a:tr h="157100">
                <a:tc>
                  <a:txBody>
                    <a:bodyPr/>
                    <a:lstStyle/>
                    <a:p>
                      <a:r>
                        <a:rPr lang="pt-BR" sz="700" b="1" dirty="0">
                          <a:effectLst/>
                          <a:latin typeface="Arial" panose="020B0604020202020204" pitchFamily="34" charset="0"/>
                          <a:ea typeface="Calibri" panose="020F0502020204030204" pitchFamily="34" charset="0"/>
                        </a:rPr>
                        <a:t>12.13 </a:t>
                      </a:r>
                      <a:r>
                        <a:rPr lang="pt-BR" sz="700" dirty="0">
                          <a:effectLst/>
                          <a:latin typeface="Arial" panose="020B0604020202020204" pitchFamily="34" charset="0"/>
                          <a:ea typeface="Calibri" panose="020F0502020204030204" pitchFamily="34" charset="0"/>
                        </a:rPr>
                        <a:t>– Instituir a gestão democrática na Universidade Distrital, no primeiro ano de vigência deste Plano. </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51110967"/>
                  </a:ext>
                </a:extLst>
              </a:tr>
              <a:tr h="309825">
                <a:tc>
                  <a:txBody>
                    <a:bodyPr/>
                    <a:lstStyle/>
                    <a:p>
                      <a:r>
                        <a:rPr lang="pt-BR" sz="700" b="1" dirty="0">
                          <a:effectLst/>
                          <a:latin typeface="Arial" panose="020B0604020202020204" pitchFamily="34" charset="0"/>
                          <a:ea typeface="Calibri" panose="020F0502020204030204" pitchFamily="34" charset="0"/>
                        </a:rPr>
                        <a:t>12.14 </a:t>
                      </a:r>
                      <a:r>
                        <a:rPr lang="pt-BR" sz="700" dirty="0">
                          <a:effectLst/>
                          <a:latin typeface="Arial" panose="020B0604020202020204" pitchFamily="34" charset="0"/>
                          <a:ea typeface="Calibri" panose="020F0502020204030204" pitchFamily="34" charset="0"/>
                        </a:rPr>
                        <a:t>– Elevar gradualmente a taxa de conclusão média dos cursos de graduação presenciais nas universidades públicas para 90%; ofertar no mínimo 1/3 das vagas em cursos noturnos; e elevar a relação de estudantes por professor para 18, mediante estratégias de aproveitamento de créditos e inovações acadêmicas que valorizem a aquisição de competências de nível superior. </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06769682"/>
                  </a:ext>
                </a:extLst>
              </a:tr>
              <a:tr h="219579">
                <a:tc>
                  <a:txBody>
                    <a:bodyPr/>
                    <a:lstStyle/>
                    <a:p>
                      <a:r>
                        <a:rPr lang="pt-BR" sz="700" b="1" dirty="0">
                          <a:effectLst/>
                          <a:latin typeface="Arial" panose="020B0604020202020204" pitchFamily="34" charset="0"/>
                          <a:ea typeface="Calibri" panose="020F0502020204030204" pitchFamily="34" charset="0"/>
                        </a:rPr>
                        <a:t>12.15 </a:t>
                      </a:r>
                      <a:r>
                        <a:rPr lang="pt-BR" sz="700" dirty="0">
                          <a:effectLst/>
                          <a:latin typeface="Arial" panose="020B0604020202020204" pitchFamily="34" charset="0"/>
                          <a:ea typeface="Calibri" panose="020F0502020204030204" pitchFamily="34" charset="0"/>
                        </a:rPr>
                        <a:t>– Assegurar no mínimo 10% do total de créditos curriculares exigidos para a graduação em programas e projetos de extensão universitária, orientando sua ação, prioritariamente, para as áreas de grande pertinência social. </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07299763"/>
                  </a:ext>
                </a:extLst>
              </a:tr>
              <a:tr h="157100">
                <a:tc>
                  <a:txBody>
                    <a:bodyPr/>
                    <a:lstStyle/>
                    <a:p>
                      <a:r>
                        <a:rPr lang="pt-BR" sz="700" b="1" dirty="0">
                          <a:effectLst/>
                          <a:latin typeface="Arial" panose="020B0604020202020204" pitchFamily="34" charset="0"/>
                          <a:ea typeface="Calibri" panose="020F0502020204030204" pitchFamily="34" charset="0"/>
                        </a:rPr>
                        <a:t>12.16 </a:t>
                      </a:r>
                      <a:r>
                        <a:rPr lang="pt-BR" sz="700" dirty="0">
                          <a:effectLst/>
                          <a:latin typeface="Arial" panose="020B0604020202020204" pitchFamily="34" charset="0"/>
                          <a:ea typeface="Calibri" panose="020F0502020204030204" pitchFamily="34" charset="0"/>
                        </a:rPr>
                        <a:t>– Ampliar a participação proporcional de grupos historicamente desfavorecidos na educação superior, inclusive mediante adoção de políticas afirmativas, na forma da lei. </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38548560"/>
                  </a:ext>
                </a:extLst>
              </a:tr>
              <a:tr h="157100">
                <a:tc>
                  <a:txBody>
                    <a:bodyPr/>
                    <a:lstStyle/>
                    <a:p>
                      <a:r>
                        <a:rPr lang="pt-BR" sz="700" b="1" dirty="0">
                          <a:effectLst/>
                          <a:latin typeface="Arial" panose="020B0604020202020204" pitchFamily="34" charset="0"/>
                          <a:ea typeface="Calibri" panose="020F0502020204030204" pitchFamily="34" charset="0"/>
                        </a:rPr>
                        <a:t>12.17 </a:t>
                      </a:r>
                      <a:r>
                        <a:rPr lang="pt-BR" sz="700" dirty="0">
                          <a:effectLst/>
                          <a:latin typeface="Arial" panose="020B0604020202020204" pitchFamily="34" charset="0"/>
                          <a:ea typeface="Calibri" panose="020F0502020204030204" pitchFamily="34" charset="0"/>
                        </a:rPr>
                        <a:t>– Assegurar condições de acessibilidade nas instituições de educação superior, na forma da legislação. </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99895911"/>
                  </a:ext>
                </a:extLst>
              </a:tr>
              <a:tr h="219579">
                <a:tc>
                  <a:txBody>
                    <a:bodyPr/>
                    <a:lstStyle/>
                    <a:p>
                      <a:r>
                        <a:rPr lang="pt-BR" sz="700" b="1" dirty="0">
                          <a:effectLst/>
                          <a:latin typeface="Arial" panose="020B0604020202020204" pitchFamily="34" charset="0"/>
                          <a:ea typeface="Calibri" panose="020F0502020204030204" pitchFamily="34" charset="0"/>
                        </a:rPr>
                        <a:t>12.18 </a:t>
                      </a:r>
                      <a:r>
                        <a:rPr lang="pt-BR" sz="700" dirty="0">
                          <a:effectLst/>
                          <a:latin typeface="Arial" panose="020B0604020202020204" pitchFamily="34" charset="0"/>
                          <a:ea typeface="Calibri" panose="020F0502020204030204" pitchFamily="34" charset="0"/>
                        </a:rPr>
                        <a:t>– Fomentar estudos e pesquisas que analisem a necessidade de articulação entre formação, currículo, pesquisa e mundo do trabalho, considerando as necessidades econômicas, sociais e culturais do País. </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06899254"/>
                  </a:ext>
                </a:extLst>
              </a:tr>
              <a:tr h="157100">
                <a:tc>
                  <a:txBody>
                    <a:bodyPr/>
                    <a:lstStyle/>
                    <a:p>
                      <a:r>
                        <a:rPr lang="pt-BR" sz="700" b="1" dirty="0">
                          <a:effectLst/>
                          <a:latin typeface="Arial" panose="020B0604020202020204" pitchFamily="34" charset="0"/>
                          <a:ea typeface="Calibri" panose="020F0502020204030204" pitchFamily="34" charset="0"/>
                        </a:rPr>
                        <a:t>12.19 </a:t>
                      </a:r>
                      <a:r>
                        <a:rPr lang="pt-BR" sz="700" dirty="0">
                          <a:effectLst/>
                          <a:latin typeface="Arial" panose="020B0604020202020204" pitchFamily="34" charset="0"/>
                          <a:ea typeface="Calibri" panose="020F0502020204030204" pitchFamily="34" charset="0"/>
                        </a:rPr>
                        <a:t>– Institucionalizar programa de composição de acervo digital de referências bibliográficas e audiovisuais para os cursos de graduação, assegurada a acessibilidade às pessoas com deficiência. </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34202713"/>
                  </a:ext>
                </a:extLst>
              </a:tr>
              <a:tr h="157100">
                <a:tc>
                  <a:txBody>
                    <a:bodyPr/>
                    <a:lstStyle/>
                    <a:p>
                      <a:r>
                        <a:rPr lang="pt-BR" sz="700" b="1" dirty="0">
                          <a:effectLst/>
                          <a:latin typeface="Arial" panose="020B0604020202020204" pitchFamily="34" charset="0"/>
                          <a:ea typeface="Calibri" panose="020F0502020204030204" pitchFamily="34" charset="0"/>
                        </a:rPr>
                        <a:t>12.20 </a:t>
                      </a:r>
                      <a:r>
                        <a:rPr lang="pt-BR" sz="700" dirty="0">
                          <a:effectLst/>
                          <a:latin typeface="Arial" panose="020B0604020202020204" pitchFamily="34" charset="0"/>
                          <a:ea typeface="Calibri" panose="020F0502020204030204" pitchFamily="34" charset="0"/>
                        </a:rPr>
                        <a:t>– Assegurar cursos de extensão nas instituições distritais públicas de ensino superior para o aprimoramento do conhecimento da população idosa do Distrito Federal e da RIDE. </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a:effectLst/>
                          <a:latin typeface="Arial" panose="020B0604020202020204" pitchFamily="34" charset="0"/>
                          <a:ea typeface="Calibri" panose="020F0502020204030204" pitchFamily="34" charset="0"/>
                        </a:rPr>
                        <a:t> </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800" b="1" dirty="0">
                          <a:effectLst/>
                          <a:latin typeface="Arial" panose="020B0604020202020204" pitchFamily="34" charset="0"/>
                          <a:ea typeface="Calibri" panose="020F0502020204030204" pitchFamily="34" charset="0"/>
                        </a:rPr>
                        <a:t> </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869234"/>
                  </a:ext>
                </a:extLst>
              </a:tr>
              <a:tr h="157100">
                <a:tc>
                  <a:txBody>
                    <a:bodyPr/>
                    <a:lstStyle/>
                    <a:p>
                      <a:pPr algn="r"/>
                      <a:r>
                        <a:rPr lang="pt-BR" sz="700" b="1" dirty="0">
                          <a:solidFill>
                            <a:srgbClr val="000000"/>
                          </a:solidFill>
                          <a:effectLst/>
                          <a:latin typeface="Arial" panose="020B0604020202020204" pitchFamily="34" charset="0"/>
                          <a:ea typeface="Calibri" panose="020F0502020204030204" pitchFamily="34" charset="0"/>
                        </a:rPr>
                        <a:t>Ocorrências</a:t>
                      </a:r>
                      <a:endParaRPr lang="pt-BR" sz="800" dirty="0">
                        <a:effectLst/>
                        <a:latin typeface="Times New Roman" panose="02020603050405020304" pitchFamily="18" charset="0"/>
                        <a:ea typeface="Calibri" panose="020F0502020204030204" pitchFamily="34"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pt-BR" sz="800" b="1">
                          <a:solidFill>
                            <a:srgbClr val="000000"/>
                          </a:solidFill>
                          <a:effectLst/>
                          <a:latin typeface="Arial" panose="020B0604020202020204" pitchFamily="34" charset="0"/>
                          <a:ea typeface="Calibri" panose="020F0502020204030204" pitchFamily="34" charset="0"/>
                        </a:rPr>
                        <a:t>11</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pt-BR" sz="800" b="1">
                          <a:solidFill>
                            <a:srgbClr val="000000"/>
                          </a:solidFill>
                          <a:effectLst/>
                          <a:latin typeface="Arial" panose="020B0604020202020204" pitchFamily="34" charset="0"/>
                          <a:ea typeface="Calibri" panose="020F0502020204030204" pitchFamily="34" charset="0"/>
                        </a:rPr>
                        <a:t>14</a:t>
                      </a:r>
                      <a:endParaRPr lang="pt-BR" sz="8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pt-BR" sz="800" b="1" dirty="0">
                          <a:solidFill>
                            <a:srgbClr val="000000"/>
                          </a:solidFill>
                          <a:effectLst/>
                          <a:latin typeface="Arial" panose="020B0604020202020204" pitchFamily="34" charset="0"/>
                          <a:ea typeface="Calibri" panose="020F0502020204030204" pitchFamily="34" charset="0"/>
                        </a:rPr>
                        <a:t>3</a:t>
                      </a:r>
                      <a:endParaRPr lang="pt-BR" sz="8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1924540601"/>
                  </a:ext>
                </a:extLst>
              </a:tr>
            </a:tbl>
          </a:graphicData>
        </a:graphic>
      </p:graphicFrame>
      <p:sp>
        <p:nvSpPr>
          <p:cNvPr id="13" name="Retângulo 12">
            <a:extLst>
              <a:ext uri="{FF2B5EF4-FFF2-40B4-BE49-F238E27FC236}">
                <a16:creationId xmlns:a16="http://schemas.microsoft.com/office/drawing/2014/main" id="{2CD3F030-57BD-4A7F-8433-7525707CB2AF}"/>
              </a:ext>
            </a:extLst>
          </p:cNvPr>
          <p:cNvSpPr/>
          <p:nvPr/>
        </p:nvSpPr>
        <p:spPr>
          <a:xfrm>
            <a:off x="0" y="6776341"/>
            <a:ext cx="12192000" cy="81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551997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8CCAF0AB-113A-44DF-9E26-E976CCB961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tângulo 7">
            <a:extLst>
              <a:ext uri="{FF2B5EF4-FFF2-40B4-BE49-F238E27FC236}">
                <a16:creationId xmlns:a16="http://schemas.microsoft.com/office/drawing/2014/main" id="{3AAE8228-1A74-43FE-A8FA-A5734E5945BF}"/>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ítulo 1">
            <a:extLst>
              <a:ext uri="{FF2B5EF4-FFF2-40B4-BE49-F238E27FC236}">
                <a16:creationId xmlns:a16="http://schemas.microsoft.com/office/drawing/2014/main" id="{D42CDF34-B6C3-433C-9A0D-A9E13044B291}"/>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educacionais</a:t>
            </a:r>
            <a:endParaRPr lang="pt-BR" sz="2400" b="1" dirty="0">
              <a:solidFill>
                <a:srgbClr val="FFFFFF"/>
              </a:solidFill>
              <a:latin typeface="Arial" panose="020B0604020202020204" pitchFamily="34" charset="0"/>
              <a:cs typeface="Arial" panose="020B0604020202020204" pitchFamily="34" charset="0"/>
            </a:endParaRPr>
          </a:p>
        </p:txBody>
      </p:sp>
      <p:sp>
        <p:nvSpPr>
          <p:cNvPr id="10" name="Elipse 9">
            <a:extLst>
              <a:ext uri="{FF2B5EF4-FFF2-40B4-BE49-F238E27FC236}">
                <a16:creationId xmlns:a16="http://schemas.microsoft.com/office/drawing/2014/main" id="{4E937F05-F472-492A-B946-4EA90DFF46A0}"/>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ráfico 13">
            <a:extLst>
              <a:ext uri="{FF2B5EF4-FFF2-40B4-BE49-F238E27FC236}">
                <a16:creationId xmlns:a16="http://schemas.microsoft.com/office/drawing/2014/main" id="{E1962F90-358D-4998-BA0B-C49E1E6C5F76}"/>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graphicFrame>
        <p:nvGraphicFramePr>
          <p:cNvPr id="7" name="Espaço Reservado para Conteúdo 6">
            <a:extLst>
              <a:ext uri="{FF2B5EF4-FFF2-40B4-BE49-F238E27FC236}">
                <a16:creationId xmlns:a16="http://schemas.microsoft.com/office/drawing/2014/main" id="{967B60EA-4960-440C-94F8-B4601BC4EB44}"/>
              </a:ext>
            </a:extLst>
          </p:cNvPr>
          <p:cNvGraphicFramePr>
            <a:graphicFrameLocks noGrp="1"/>
          </p:cNvGraphicFramePr>
          <p:nvPr>
            <p:ph sz="half" idx="1"/>
            <p:extLst>
              <p:ext uri="{D42A27DB-BD31-4B8C-83A1-F6EECF244321}">
                <p14:modId xmlns:p14="http://schemas.microsoft.com/office/powerpoint/2010/main" val="3612022893"/>
              </p:ext>
            </p:extLst>
          </p:nvPr>
        </p:nvGraphicFramePr>
        <p:xfrm>
          <a:off x="1769469" y="1125671"/>
          <a:ext cx="9638761" cy="5327290"/>
        </p:xfrm>
        <a:graphic>
          <a:graphicData uri="http://schemas.openxmlformats.org/drawingml/2006/table">
            <a:tbl>
              <a:tblPr firstRow="1" firstCol="1" bandRow="1"/>
              <a:tblGrid>
                <a:gridCol w="7897019">
                  <a:extLst>
                    <a:ext uri="{9D8B030D-6E8A-4147-A177-3AD203B41FA5}">
                      <a16:colId xmlns:a16="http://schemas.microsoft.com/office/drawing/2014/main" val="2974079319"/>
                    </a:ext>
                  </a:extLst>
                </a:gridCol>
                <a:gridCol w="574944">
                  <a:extLst>
                    <a:ext uri="{9D8B030D-6E8A-4147-A177-3AD203B41FA5}">
                      <a16:colId xmlns:a16="http://schemas.microsoft.com/office/drawing/2014/main" val="3573085859"/>
                    </a:ext>
                  </a:extLst>
                </a:gridCol>
                <a:gridCol w="625674">
                  <a:extLst>
                    <a:ext uri="{9D8B030D-6E8A-4147-A177-3AD203B41FA5}">
                      <a16:colId xmlns:a16="http://schemas.microsoft.com/office/drawing/2014/main" val="59586595"/>
                    </a:ext>
                  </a:extLst>
                </a:gridCol>
                <a:gridCol w="541124">
                  <a:extLst>
                    <a:ext uri="{9D8B030D-6E8A-4147-A177-3AD203B41FA5}">
                      <a16:colId xmlns:a16="http://schemas.microsoft.com/office/drawing/2014/main" val="1288466628"/>
                    </a:ext>
                  </a:extLst>
                </a:gridCol>
              </a:tblGrid>
              <a:tr h="796823">
                <a:tc>
                  <a:txBody>
                    <a:bodyPr/>
                    <a:lstStyle/>
                    <a:p>
                      <a:pPr algn="just"/>
                      <a:br>
                        <a:rPr lang="pt-BR" sz="1100" dirty="0">
                          <a:solidFill>
                            <a:srgbClr val="000000"/>
                          </a:solidFill>
                          <a:effectLst/>
                          <a:latin typeface="Arial" panose="020B0604020202020204" pitchFamily="34" charset="0"/>
                          <a:ea typeface="Times New Roman" panose="02020603050405020304" pitchFamily="18" charset="0"/>
                        </a:rPr>
                      </a:br>
                      <a:r>
                        <a:rPr lang="pt-BR" sz="1100" b="1" dirty="0">
                          <a:solidFill>
                            <a:srgbClr val="000000"/>
                          </a:solidFill>
                          <a:effectLst/>
                          <a:latin typeface="Arial" panose="020B0604020202020204" pitchFamily="34" charset="0"/>
                          <a:ea typeface="Calibri" panose="020F0502020204030204" pitchFamily="34" charset="0"/>
                        </a:rPr>
                        <a:t>Meta 13</a:t>
                      </a:r>
                      <a:r>
                        <a:rPr lang="pt-BR" sz="1100" dirty="0">
                          <a:solidFill>
                            <a:srgbClr val="000000"/>
                          </a:solidFill>
                          <a:effectLst/>
                          <a:latin typeface="Arial" panose="020B0604020202020204" pitchFamily="34" charset="0"/>
                          <a:ea typeface="Calibri" panose="020F0502020204030204" pitchFamily="34" charset="0"/>
                        </a:rPr>
                        <a:t>: Elevar a qualidade da educação superior e ampliar a proporção de mestres e doutores do corpo docente em efetivo exercício no conjunto do sistema de educação superior do Distrito Federal para 75%, sendo, do total, no mínimo 35% doutores.</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gridSpan="3">
                  <a:txBody>
                    <a:bodyPr/>
                    <a:lstStyle/>
                    <a:p>
                      <a:pPr algn="ctr"/>
                      <a:r>
                        <a:rPr lang="pt-BR" sz="1000" b="1">
                          <a:solidFill>
                            <a:srgbClr val="000000"/>
                          </a:solidFill>
                          <a:effectLst/>
                          <a:latin typeface="Arial" panose="020B0604020202020204" pitchFamily="34" charset="0"/>
                          <a:ea typeface="Calibri" panose="020F0502020204030204" pitchFamily="34" charset="0"/>
                        </a:rPr>
                        <a:t>Vinculação</a:t>
                      </a:r>
                      <a:endParaRPr lang="pt-BR" sz="140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238819468"/>
                  </a:ext>
                </a:extLst>
              </a:tr>
              <a:tr h="181096">
                <a:tc>
                  <a:txBody>
                    <a:bodyPr/>
                    <a:lstStyle/>
                    <a:p>
                      <a:pPr algn="ctr"/>
                      <a:r>
                        <a:rPr lang="en-US" sz="1000" b="1" dirty="0" err="1">
                          <a:solidFill>
                            <a:srgbClr val="000000"/>
                          </a:solidFill>
                          <a:effectLst/>
                          <a:latin typeface="Arial" panose="020B0604020202020204" pitchFamily="34" charset="0"/>
                          <a:ea typeface="Calibri" panose="020F0502020204030204" pitchFamily="34" charset="0"/>
                        </a:rPr>
                        <a:t>Estratégias</a:t>
                      </a:r>
                      <a:endParaRPr lang="pt-BR" sz="1400" dirty="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r>
                        <a:rPr lang="pt-BR" sz="900" b="1">
                          <a:solidFill>
                            <a:srgbClr val="000000"/>
                          </a:solidFill>
                          <a:effectLst/>
                          <a:latin typeface="Arial" panose="020B0604020202020204" pitchFamily="34" charset="0"/>
                          <a:ea typeface="Calibri" panose="020F0502020204030204" pitchFamily="34" charset="0"/>
                        </a:rPr>
                        <a:t>PL</a:t>
                      </a:r>
                      <a:endParaRPr lang="pt-BR" sz="140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r>
                        <a:rPr lang="pt-BR" sz="900" b="1">
                          <a:solidFill>
                            <a:srgbClr val="000000"/>
                          </a:solidFill>
                          <a:effectLst/>
                          <a:latin typeface="Arial" panose="020B0604020202020204" pitchFamily="34" charset="0"/>
                          <a:ea typeface="Calibri" panose="020F0502020204030204" pitchFamily="34" charset="0"/>
                        </a:rPr>
                        <a:t>UnDF</a:t>
                      </a:r>
                      <a:endParaRPr lang="pt-BR" sz="140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r>
                        <a:rPr lang="pt-BR" sz="800" b="1">
                          <a:solidFill>
                            <a:srgbClr val="000000"/>
                          </a:solidFill>
                          <a:effectLst/>
                          <a:latin typeface="Arial" panose="020B0604020202020204" pitchFamily="34" charset="0"/>
                          <a:ea typeface="Times New Roman" panose="02020603050405020304" pitchFamily="18" charset="0"/>
                        </a:rPr>
                        <a:t>Outros</a:t>
                      </a:r>
                      <a:endParaRPr lang="pt-BR" sz="140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extLst>
                  <a:ext uri="{0D108BD9-81ED-4DB2-BD59-A6C34878D82A}">
                    <a16:rowId xmlns:a16="http://schemas.microsoft.com/office/drawing/2014/main" val="654133024"/>
                  </a:ext>
                </a:extLst>
              </a:tr>
              <a:tr h="300558">
                <a:tc>
                  <a:txBody>
                    <a:bodyPr/>
                    <a:lstStyle/>
                    <a:p>
                      <a:pPr algn="just">
                        <a:spcAft>
                          <a:spcPts val="500"/>
                        </a:spcAft>
                      </a:pPr>
                      <a:r>
                        <a:rPr lang="pt-BR" sz="1000" b="1">
                          <a:effectLst/>
                          <a:latin typeface="Arial" panose="020B0604020202020204" pitchFamily="34" charset="0"/>
                          <a:ea typeface="Calibri" panose="020F0502020204030204" pitchFamily="34" charset="0"/>
                        </a:rPr>
                        <a:t>13.1 </a:t>
                      </a:r>
                      <a:r>
                        <a:rPr lang="pt-BR" sz="1000">
                          <a:effectLst/>
                          <a:latin typeface="Arial" panose="020B0604020202020204" pitchFamily="34" charset="0"/>
                          <a:ea typeface="Calibri" panose="020F0502020204030204" pitchFamily="34" charset="0"/>
                        </a:rPr>
                        <a:t>– Fomentar e instituir programas de pós-graduação nas instituições de ensino superior. </a:t>
                      </a:r>
                      <a:endParaRPr lang="pt-BR" sz="140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94695229"/>
                  </a:ext>
                </a:extLst>
              </a:tr>
              <a:tr h="362192">
                <a:tc>
                  <a:txBody>
                    <a:bodyPr/>
                    <a:lstStyle/>
                    <a:p>
                      <a:pPr algn="just">
                        <a:spcAft>
                          <a:spcPts val="500"/>
                        </a:spcAft>
                      </a:pPr>
                      <a:r>
                        <a:rPr lang="pt-BR" sz="1000" b="1" dirty="0">
                          <a:effectLst/>
                          <a:latin typeface="Arial" panose="020B0604020202020204" pitchFamily="34" charset="0"/>
                          <a:ea typeface="Calibri" panose="020F0502020204030204" pitchFamily="34" charset="0"/>
                        </a:rPr>
                        <a:t>13.2 </a:t>
                      </a:r>
                      <a:r>
                        <a:rPr lang="pt-BR" sz="1000" dirty="0">
                          <a:effectLst/>
                          <a:latin typeface="Arial" panose="020B0604020202020204" pitchFamily="34" charset="0"/>
                          <a:ea typeface="Calibri" panose="020F0502020204030204" pitchFamily="34" charset="0"/>
                        </a:rPr>
                        <a:t>– Criar mestrado profissional com foco na atuação no sistema distrital de educação básica e outros programas </a:t>
                      </a:r>
                      <a:r>
                        <a:rPr lang="pt-BR" sz="1000" i="1" dirty="0">
                          <a:effectLst/>
                          <a:latin typeface="Arial" panose="020B0604020202020204" pitchFamily="34" charset="0"/>
                          <a:ea typeface="Calibri" panose="020F0502020204030204" pitchFamily="34" charset="0"/>
                        </a:rPr>
                        <a:t>stricto sensu</a:t>
                      </a:r>
                      <a:r>
                        <a:rPr lang="pt-BR" sz="1000" dirty="0">
                          <a:effectLst/>
                          <a:latin typeface="Arial" panose="020B0604020202020204" pitchFamily="34" charset="0"/>
                          <a:ea typeface="Calibri" panose="020F0502020204030204" pitchFamily="34" charset="0"/>
                        </a:rPr>
                        <a:t> com esse foco.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3777602"/>
                  </a:ext>
                </a:extLst>
              </a:tr>
              <a:tr h="601117">
                <a:tc>
                  <a:txBody>
                    <a:bodyPr/>
                    <a:lstStyle/>
                    <a:p>
                      <a:pPr algn="just">
                        <a:spcAft>
                          <a:spcPts val="500"/>
                        </a:spcAft>
                      </a:pPr>
                      <a:r>
                        <a:rPr lang="pt-BR" sz="1000" b="1" dirty="0">
                          <a:effectLst/>
                          <a:latin typeface="Arial" panose="020B0604020202020204" pitchFamily="34" charset="0"/>
                          <a:ea typeface="Calibri" panose="020F0502020204030204" pitchFamily="34" charset="0"/>
                        </a:rPr>
                        <a:t>13.3 </a:t>
                      </a:r>
                      <a:r>
                        <a:rPr lang="pt-BR" sz="1000" dirty="0">
                          <a:effectLst/>
                          <a:latin typeface="Arial" panose="020B0604020202020204" pitchFamily="34" charset="0"/>
                          <a:ea typeface="Calibri" panose="020F0502020204030204" pitchFamily="34" charset="0"/>
                        </a:rPr>
                        <a:t>– Instituir política de pessoal que assegure a docência-assistência, a formação em pós-graduação </a:t>
                      </a:r>
                      <a:r>
                        <a:rPr lang="pt-BR" sz="1000" i="1" dirty="0">
                          <a:effectLst/>
                          <a:latin typeface="Arial" panose="020B0604020202020204" pitchFamily="34" charset="0"/>
                          <a:ea typeface="Calibri" panose="020F0502020204030204" pitchFamily="34" charset="0"/>
                        </a:rPr>
                        <a:t>stricto sensu</a:t>
                      </a:r>
                      <a:r>
                        <a:rPr lang="pt-BR" sz="1000" dirty="0">
                          <a:effectLst/>
                          <a:latin typeface="Arial" panose="020B0604020202020204" pitchFamily="34" charset="0"/>
                          <a:ea typeface="Calibri" panose="020F0502020204030204" pitchFamily="34" charset="0"/>
                        </a:rPr>
                        <a:t> e a vinculação aos cenários de aprendizagem e às funções docente-pesquisador, docente-convidado e docente-substituto na universidade distrital e nas instituições de ensino superior federais.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5897390"/>
                  </a:ext>
                </a:extLst>
              </a:tr>
              <a:tr h="601117">
                <a:tc>
                  <a:txBody>
                    <a:bodyPr/>
                    <a:lstStyle/>
                    <a:p>
                      <a:pPr algn="just">
                        <a:spcAft>
                          <a:spcPts val="500"/>
                        </a:spcAft>
                      </a:pPr>
                      <a:r>
                        <a:rPr lang="pt-BR" sz="1000" b="1" dirty="0">
                          <a:effectLst/>
                          <a:latin typeface="Arial" panose="020B0604020202020204" pitchFamily="34" charset="0"/>
                          <a:ea typeface="Calibri" panose="020F0502020204030204" pitchFamily="34" charset="0"/>
                        </a:rPr>
                        <a:t>13.4 </a:t>
                      </a:r>
                      <a:r>
                        <a:rPr lang="pt-BR" sz="1000" dirty="0">
                          <a:effectLst/>
                          <a:latin typeface="Arial" panose="020B0604020202020204" pitchFamily="34" charset="0"/>
                          <a:ea typeface="Calibri" panose="020F0502020204030204" pitchFamily="34" charset="0"/>
                        </a:rPr>
                        <a:t>– Induzir processo contínuo de autoavaliação das instituições de educação superior, fortalecendo a participação das comissões próprias de avaliação, bem como a aplicação de instrumentos de avaliação que orientem as dimensões a serem fortalecidas, destacando-se a qualificação e a dedicação do corpo docente.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31817688"/>
                  </a:ext>
                </a:extLst>
              </a:tr>
              <a:tr h="450838">
                <a:tc>
                  <a:txBody>
                    <a:bodyPr/>
                    <a:lstStyle/>
                    <a:p>
                      <a:pPr algn="just">
                        <a:spcAft>
                          <a:spcPts val="500"/>
                        </a:spcAft>
                      </a:pPr>
                      <a:r>
                        <a:rPr lang="pt-BR" sz="1000" b="1">
                          <a:effectLst/>
                          <a:latin typeface="Arial" panose="020B0604020202020204" pitchFamily="34" charset="0"/>
                          <a:ea typeface="Calibri" panose="020F0502020204030204" pitchFamily="34" charset="0"/>
                        </a:rPr>
                        <a:t>13.5 </a:t>
                      </a:r>
                      <a:r>
                        <a:rPr lang="pt-BR" sz="1000">
                          <a:effectLst/>
                          <a:latin typeface="Arial" panose="020B0604020202020204" pitchFamily="34" charset="0"/>
                          <a:ea typeface="Calibri" panose="020F0502020204030204" pitchFamily="34" charset="0"/>
                        </a:rPr>
                        <a:t>– Elevar o padrão de qualidade das universidades, direcionando sua atividade, de modo que realizem, efetivamente, pesquisa institucionalizada, articulada a programas de pós-graduação </a:t>
                      </a:r>
                      <a:r>
                        <a:rPr lang="pt-BR" sz="1000" i="1">
                          <a:effectLst/>
                          <a:latin typeface="Arial" panose="020B0604020202020204" pitchFamily="34" charset="0"/>
                          <a:ea typeface="Calibri" panose="020F0502020204030204" pitchFamily="34" charset="0"/>
                        </a:rPr>
                        <a:t>stricto sensu. </a:t>
                      </a:r>
                      <a:endParaRPr lang="pt-BR" sz="140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93459614"/>
                  </a:ext>
                </a:extLst>
              </a:tr>
              <a:tr h="1202232">
                <a:tc>
                  <a:txBody>
                    <a:bodyPr/>
                    <a:lstStyle/>
                    <a:p>
                      <a:pPr algn="just">
                        <a:spcAft>
                          <a:spcPts val="500"/>
                        </a:spcAft>
                      </a:pPr>
                      <a:r>
                        <a:rPr lang="pt-BR" sz="1000" b="1" dirty="0">
                          <a:effectLst/>
                          <a:latin typeface="Arial" panose="020B0604020202020204" pitchFamily="34" charset="0"/>
                          <a:ea typeface="Calibri" panose="020F0502020204030204" pitchFamily="34" charset="0"/>
                        </a:rPr>
                        <a:t>13.6 </a:t>
                      </a:r>
                      <a:r>
                        <a:rPr lang="pt-BR" sz="1000" dirty="0">
                          <a:effectLst/>
                          <a:latin typeface="Arial" panose="020B0604020202020204" pitchFamily="34" charset="0"/>
                          <a:ea typeface="Calibri" panose="020F0502020204030204" pitchFamily="34" charset="0"/>
                        </a:rPr>
                        <a:t>– Elevar gradualmente a taxa de conclusão média dos cursos de graduação presenciais nas universidades públicas, de modo a atingir 90% e, nas instituições privadas, 75%, em 2020, e fomentar a melhoria dos resultados de aprendizagem, de modo que, em 5 anos, pelo menos 60% dos estudantes apresentem desempenho positivo igual ou superior a 60% no Exame Nacional de Desempenho de Estudantes – ENADE e, no último ano de vigência, pelo menos 75% dos estudantes obtenham desempenho positivo igual ou superior a 75% nesse exame, em cada área de formação profissional.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38711615"/>
                  </a:ext>
                </a:extLst>
              </a:tr>
              <a:tr h="300558">
                <a:tc>
                  <a:txBody>
                    <a:bodyPr/>
                    <a:lstStyle/>
                    <a:p>
                      <a:r>
                        <a:rPr lang="pt-BR" sz="1000" b="1" dirty="0">
                          <a:effectLst/>
                          <a:latin typeface="Arial" panose="020B0604020202020204" pitchFamily="34" charset="0"/>
                          <a:ea typeface="Calibri" panose="020F0502020204030204" pitchFamily="34" charset="0"/>
                        </a:rPr>
                        <a:t>13.7 </a:t>
                      </a:r>
                      <a:r>
                        <a:rPr lang="pt-BR" sz="1000" dirty="0">
                          <a:effectLst/>
                          <a:latin typeface="Arial" panose="020B0604020202020204" pitchFamily="34" charset="0"/>
                          <a:ea typeface="Calibri" panose="020F0502020204030204" pitchFamily="34" charset="0"/>
                        </a:rPr>
                        <a:t>– Promover a formação inicial e continuada dos profissionais técnico-administrativos da educação superior.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r>
                        <a:rPr lang="pt-BR" sz="1050" b="1" dirty="0">
                          <a:effectLst/>
                          <a:latin typeface="Arial" panose="020B0604020202020204" pitchFamily="34" charset="0"/>
                          <a:ea typeface="Calibri" panose="020F0502020204030204" pitchFamily="34" charset="0"/>
                        </a:rPr>
                        <a:t> </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23747748"/>
                  </a:ext>
                </a:extLst>
              </a:tr>
              <a:tr h="190151">
                <a:tc>
                  <a:txBody>
                    <a:bodyPr/>
                    <a:lstStyle/>
                    <a:p>
                      <a:pPr algn="r"/>
                      <a:r>
                        <a:rPr lang="pt-BR" sz="1000" b="1">
                          <a:solidFill>
                            <a:srgbClr val="000000"/>
                          </a:solidFill>
                          <a:effectLst/>
                          <a:latin typeface="Arial" panose="020B0604020202020204" pitchFamily="34" charset="0"/>
                          <a:ea typeface="Calibri" panose="020F0502020204030204" pitchFamily="34" charset="0"/>
                        </a:rPr>
                        <a:t>Ocorrências</a:t>
                      </a:r>
                      <a:endParaRPr lang="pt-BR" sz="140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pt-BR" sz="1050" b="1">
                          <a:solidFill>
                            <a:srgbClr val="000000"/>
                          </a:solidFill>
                          <a:effectLst/>
                          <a:latin typeface="Arial" panose="020B0604020202020204" pitchFamily="34" charset="0"/>
                          <a:ea typeface="Calibri" panose="020F0502020204030204" pitchFamily="34" charset="0"/>
                        </a:rPr>
                        <a:t>2</a:t>
                      </a:r>
                      <a:endParaRPr lang="pt-BR" sz="140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pt-BR" sz="1050" b="1">
                          <a:solidFill>
                            <a:srgbClr val="000000"/>
                          </a:solidFill>
                          <a:effectLst/>
                          <a:latin typeface="Arial" panose="020B0604020202020204" pitchFamily="34" charset="0"/>
                          <a:ea typeface="Calibri" panose="020F0502020204030204" pitchFamily="34" charset="0"/>
                        </a:rPr>
                        <a:t>7</a:t>
                      </a:r>
                      <a:endParaRPr lang="pt-BR" sz="140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pt-BR" sz="1050" b="1" dirty="0">
                          <a:solidFill>
                            <a:srgbClr val="000000"/>
                          </a:solidFill>
                          <a:effectLst/>
                          <a:latin typeface="Arial" panose="020B0604020202020204" pitchFamily="34" charset="0"/>
                          <a:ea typeface="Calibri" panose="020F0502020204030204" pitchFamily="34" charset="0"/>
                        </a:rPr>
                        <a:t>0</a:t>
                      </a:r>
                      <a:endParaRPr lang="pt-BR" sz="14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2380458218"/>
                  </a:ext>
                </a:extLst>
              </a:tr>
            </a:tbl>
          </a:graphicData>
        </a:graphic>
      </p:graphicFrame>
      <p:sp>
        <p:nvSpPr>
          <p:cNvPr id="13" name="Retângulo 12">
            <a:extLst>
              <a:ext uri="{FF2B5EF4-FFF2-40B4-BE49-F238E27FC236}">
                <a16:creationId xmlns:a16="http://schemas.microsoft.com/office/drawing/2014/main" id="{DA85DB76-B34D-4FBE-AFD7-A5B4FF259F85}"/>
              </a:ext>
            </a:extLst>
          </p:cNvPr>
          <p:cNvSpPr/>
          <p:nvPr/>
        </p:nvSpPr>
        <p:spPr>
          <a:xfrm>
            <a:off x="0" y="6776341"/>
            <a:ext cx="12192000" cy="81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61628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BF441689-D374-4A1A-B8B9-1CB4218D06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tângulo 6">
            <a:extLst>
              <a:ext uri="{FF2B5EF4-FFF2-40B4-BE49-F238E27FC236}">
                <a16:creationId xmlns:a16="http://schemas.microsoft.com/office/drawing/2014/main" id="{406B9984-66F2-4B03-9AE2-E15249864A82}"/>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
            <a:extLst>
              <a:ext uri="{FF2B5EF4-FFF2-40B4-BE49-F238E27FC236}">
                <a16:creationId xmlns:a16="http://schemas.microsoft.com/office/drawing/2014/main" id="{1A1FB8BA-4CD7-45E8-A552-D9284A554A24}"/>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educacionais</a:t>
            </a:r>
            <a:endParaRPr lang="pt-BR" sz="2400" b="1" dirty="0">
              <a:solidFill>
                <a:srgbClr val="FFFFFF"/>
              </a:solidFill>
              <a:latin typeface="Arial" panose="020B0604020202020204" pitchFamily="34" charset="0"/>
              <a:cs typeface="Arial" panose="020B0604020202020204" pitchFamily="34" charset="0"/>
            </a:endParaRPr>
          </a:p>
        </p:txBody>
      </p:sp>
      <p:sp>
        <p:nvSpPr>
          <p:cNvPr id="9" name="Elipse 8">
            <a:extLst>
              <a:ext uri="{FF2B5EF4-FFF2-40B4-BE49-F238E27FC236}">
                <a16:creationId xmlns:a16="http://schemas.microsoft.com/office/drawing/2014/main" id="{39709D65-7370-492C-907B-77454D45B68A}"/>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ráfico 13">
            <a:extLst>
              <a:ext uri="{FF2B5EF4-FFF2-40B4-BE49-F238E27FC236}">
                <a16:creationId xmlns:a16="http://schemas.microsoft.com/office/drawing/2014/main" id="{75EA7478-5942-4140-975E-A8794445B4B8}"/>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graphicFrame>
        <p:nvGraphicFramePr>
          <p:cNvPr id="16" name="Espaço Reservado para Conteúdo 15">
            <a:extLst>
              <a:ext uri="{FF2B5EF4-FFF2-40B4-BE49-F238E27FC236}">
                <a16:creationId xmlns:a16="http://schemas.microsoft.com/office/drawing/2014/main" id="{7FF53A42-F474-4796-927F-612E807FF06F}"/>
              </a:ext>
            </a:extLst>
          </p:cNvPr>
          <p:cNvGraphicFramePr>
            <a:graphicFrameLocks noGrp="1"/>
          </p:cNvGraphicFramePr>
          <p:nvPr>
            <p:ph sz="half" idx="1"/>
            <p:extLst>
              <p:ext uri="{D42A27DB-BD31-4B8C-83A1-F6EECF244321}">
                <p14:modId xmlns:p14="http://schemas.microsoft.com/office/powerpoint/2010/main" val="771174998"/>
              </p:ext>
            </p:extLst>
          </p:nvPr>
        </p:nvGraphicFramePr>
        <p:xfrm>
          <a:off x="1719720" y="1524000"/>
          <a:ext cx="9160088" cy="4561929"/>
        </p:xfrm>
        <a:graphic>
          <a:graphicData uri="http://schemas.openxmlformats.org/drawingml/2006/table">
            <a:tbl>
              <a:tblPr firstRow="1" firstCol="1" bandRow="1"/>
              <a:tblGrid>
                <a:gridCol w="7189887">
                  <a:extLst>
                    <a:ext uri="{9D8B030D-6E8A-4147-A177-3AD203B41FA5}">
                      <a16:colId xmlns:a16="http://schemas.microsoft.com/office/drawing/2014/main" val="2501089251"/>
                    </a:ext>
                  </a:extLst>
                </a:gridCol>
                <a:gridCol w="561435">
                  <a:extLst>
                    <a:ext uri="{9D8B030D-6E8A-4147-A177-3AD203B41FA5}">
                      <a16:colId xmlns:a16="http://schemas.microsoft.com/office/drawing/2014/main" val="1415426501"/>
                    </a:ext>
                  </a:extLst>
                </a:gridCol>
                <a:gridCol w="704383">
                  <a:extLst>
                    <a:ext uri="{9D8B030D-6E8A-4147-A177-3AD203B41FA5}">
                      <a16:colId xmlns:a16="http://schemas.microsoft.com/office/drawing/2014/main" val="3855134495"/>
                    </a:ext>
                  </a:extLst>
                </a:gridCol>
                <a:gridCol w="704383">
                  <a:extLst>
                    <a:ext uri="{9D8B030D-6E8A-4147-A177-3AD203B41FA5}">
                      <a16:colId xmlns:a16="http://schemas.microsoft.com/office/drawing/2014/main" val="1423638387"/>
                    </a:ext>
                  </a:extLst>
                </a:gridCol>
              </a:tblGrid>
              <a:tr h="425951">
                <a:tc>
                  <a:txBody>
                    <a:bodyPr/>
                    <a:lstStyle/>
                    <a:p>
                      <a:pPr algn="just"/>
                      <a:r>
                        <a:rPr lang="pt-BR" sz="1100" b="1" dirty="0">
                          <a:effectLst/>
                          <a:latin typeface="Arial" panose="020B0604020202020204" pitchFamily="34" charset="0"/>
                          <a:ea typeface="Calibri" panose="020F0502020204030204" pitchFamily="34" charset="0"/>
                        </a:rPr>
                        <a:t>Meta </a:t>
                      </a:r>
                      <a:r>
                        <a:rPr lang="pt-BR" sz="1100" b="1" dirty="0">
                          <a:solidFill>
                            <a:srgbClr val="000000"/>
                          </a:solidFill>
                          <a:effectLst/>
                          <a:latin typeface="Arial" panose="020B0604020202020204" pitchFamily="34" charset="0"/>
                          <a:ea typeface="Calibri" panose="020F0502020204030204" pitchFamily="34" charset="0"/>
                        </a:rPr>
                        <a:t>14</a:t>
                      </a:r>
                      <a:r>
                        <a:rPr lang="pt-BR" sz="1100" dirty="0">
                          <a:solidFill>
                            <a:srgbClr val="000000"/>
                          </a:solidFill>
                          <a:effectLst/>
                          <a:latin typeface="Arial" panose="020B0604020202020204" pitchFamily="34" charset="0"/>
                          <a:ea typeface="Calibri" panose="020F0502020204030204" pitchFamily="34" charset="0"/>
                        </a:rPr>
                        <a:t>: Elevar, gradualmente, o número de matrículas na pós-graduação </a:t>
                      </a:r>
                      <a:r>
                        <a:rPr lang="pt-BR" sz="1100" i="1" dirty="0">
                          <a:solidFill>
                            <a:srgbClr val="000000"/>
                          </a:solidFill>
                          <a:effectLst/>
                          <a:latin typeface="Arial" panose="020B0604020202020204" pitchFamily="34" charset="0"/>
                          <a:ea typeface="Calibri" panose="020F0502020204030204" pitchFamily="34" charset="0"/>
                        </a:rPr>
                        <a:t>stricto sensu</a:t>
                      </a:r>
                      <a:r>
                        <a:rPr lang="pt-BR" sz="1100" dirty="0">
                          <a:solidFill>
                            <a:srgbClr val="000000"/>
                          </a:solidFill>
                          <a:effectLst/>
                          <a:latin typeface="Arial" panose="020B0604020202020204" pitchFamily="34" charset="0"/>
                          <a:ea typeface="Calibri" panose="020F0502020204030204" pitchFamily="34" charset="0"/>
                        </a:rPr>
                        <a:t>, de modo a atingir a titulação de 2.200 mestres e 950 doutores por ano.</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gridSpan="3">
                  <a:txBody>
                    <a:bodyPr/>
                    <a:lstStyle/>
                    <a:p>
                      <a:pPr algn="ctr"/>
                      <a:r>
                        <a:rPr lang="pt-BR" sz="1100" b="1">
                          <a:solidFill>
                            <a:srgbClr val="000000"/>
                          </a:solidFill>
                          <a:effectLst/>
                          <a:latin typeface="Arial" panose="020B0604020202020204" pitchFamily="34" charset="0"/>
                          <a:ea typeface="Calibri" panose="020F0502020204030204" pitchFamily="34" charset="0"/>
                        </a:rPr>
                        <a:t>Vinculação</a:t>
                      </a:r>
                      <a:endParaRPr lang="pt-BR" sz="180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804698406"/>
                  </a:ext>
                </a:extLst>
              </a:tr>
              <a:tr h="286846">
                <a:tc>
                  <a:txBody>
                    <a:bodyPr/>
                    <a:lstStyle/>
                    <a:p>
                      <a:pPr algn="ctr">
                        <a:lnSpc>
                          <a:spcPts val="760"/>
                        </a:lnSpc>
                      </a:pPr>
                      <a:r>
                        <a:rPr lang="pt-BR" sz="1000" b="1" dirty="0">
                          <a:solidFill>
                            <a:srgbClr val="000000"/>
                          </a:solidFill>
                          <a:effectLst/>
                          <a:latin typeface="Arial" panose="020B0604020202020204" pitchFamily="34" charset="0"/>
                          <a:ea typeface="Calibri" panose="020F0502020204030204" pitchFamily="34" charset="0"/>
                        </a:rPr>
                        <a:t>Estratégias</a:t>
                      </a:r>
                      <a:endParaRPr lang="pt-BR" sz="1800" dirty="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lnSpc>
                          <a:spcPts val="760"/>
                        </a:lnSpc>
                      </a:pPr>
                      <a:r>
                        <a:rPr lang="pt-BR" sz="1000" b="1" dirty="0">
                          <a:solidFill>
                            <a:srgbClr val="000000"/>
                          </a:solidFill>
                          <a:effectLst/>
                          <a:latin typeface="Arial" panose="020B0604020202020204" pitchFamily="34" charset="0"/>
                          <a:ea typeface="Calibri" panose="020F0502020204030204" pitchFamily="34" charset="0"/>
                        </a:rPr>
                        <a:t>PL</a:t>
                      </a:r>
                      <a:endParaRPr lang="pt-BR" sz="1800" dirty="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lnSpc>
                          <a:spcPts val="760"/>
                        </a:lnSpc>
                      </a:pPr>
                      <a:r>
                        <a:rPr lang="pt-BR" sz="1000" b="1" dirty="0" err="1">
                          <a:solidFill>
                            <a:srgbClr val="000000"/>
                          </a:solidFill>
                          <a:effectLst/>
                          <a:latin typeface="Arial" panose="020B0604020202020204" pitchFamily="34" charset="0"/>
                          <a:ea typeface="Calibri" panose="020F0502020204030204" pitchFamily="34" charset="0"/>
                        </a:rPr>
                        <a:t>UnDF</a:t>
                      </a:r>
                      <a:endParaRPr lang="pt-BR" sz="1800" dirty="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lnSpc>
                          <a:spcPts val="760"/>
                        </a:lnSpc>
                      </a:pPr>
                      <a:r>
                        <a:rPr lang="pt-BR" sz="1000" b="1" dirty="0">
                          <a:solidFill>
                            <a:srgbClr val="000000"/>
                          </a:solidFill>
                          <a:effectLst/>
                          <a:latin typeface="Arial" panose="020B0604020202020204" pitchFamily="34" charset="0"/>
                          <a:ea typeface="Calibri" panose="020F0502020204030204" pitchFamily="34" charset="0"/>
                        </a:rPr>
                        <a:t>Outros</a:t>
                      </a:r>
                      <a:endParaRPr lang="pt-BR" sz="1800" dirty="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extLst>
                  <a:ext uri="{0D108BD9-81ED-4DB2-BD59-A6C34878D82A}">
                    <a16:rowId xmlns:a16="http://schemas.microsoft.com/office/drawing/2014/main" val="1842209007"/>
                  </a:ext>
                </a:extLst>
              </a:tr>
              <a:tr h="425951">
                <a:tc>
                  <a:txBody>
                    <a:bodyPr/>
                    <a:lstStyle/>
                    <a:p>
                      <a:r>
                        <a:rPr lang="pt-BR" sz="1100" b="1">
                          <a:effectLst/>
                          <a:latin typeface="Arial" panose="020B0604020202020204" pitchFamily="34" charset="0"/>
                          <a:ea typeface="Calibri" panose="020F0502020204030204" pitchFamily="34" charset="0"/>
                        </a:rPr>
                        <a:t>14.1 </a:t>
                      </a:r>
                      <a:r>
                        <a:rPr lang="pt-BR" sz="1100">
                          <a:effectLst/>
                          <a:latin typeface="Arial" panose="020B0604020202020204" pitchFamily="34" charset="0"/>
                          <a:ea typeface="Calibri" panose="020F0502020204030204" pitchFamily="34" charset="0"/>
                        </a:rPr>
                        <a:t>– Expandir a oferta de cursos de pós-graduação </a:t>
                      </a:r>
                      <a:r>
                        <a:rPr lang="pt-BR" sz="1100" i="1">
                          <a:effectLst/>
                          <a:latin typeface="Arial" panose="020B0604020202020204" pitchFamily="34" charset="0"/>
                          <a:ea typeface="Calibri" panose="020F0502020204030204" pitchFamily="34" charset="0"/>
                        </a:rPr>
                        <a:t>stricto sensu</a:t>
                      </a:r>
                      <a:r>
                        <a:rPr lang="pt-BR" sz="1100">
                          <a:effectLst/>
                          <a:latin typeface="Arial" panose="020B0604020202020204" pitchFamily="34" charset="0"/>
                          <a:ea typeface="Calibri" panose="020F0502020204030204" pitchFamily="34" charset="0"/>
                        </a:rPr>
                        <a:t>, utilizando inclusive metodologias, recursos e tecnologias de educação à distância.</a:t>
                      </a:r>
                      <a:endParaRPr lang="pt-BR" sz="180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r>
                        <a:rPr lang="pt-BR" sz="1200" b="1" dirty="0">
                          <a:effectLst/>
                          <a:latin typeface="Arial" panose="020B0604020202020204" pitchFamily="34" charset="0"/>
                          <a:ea typeface="Calibri" panose="020F0502020204030204" pitchFamily="34" charset="0"/>
                        </a:rPr>
                        <a:t> </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1200" b="1">
                          <a:effectLst/>
                          <a:latin typeface="Arial" panose="020B0604020202020204" pitchFamily="34" charset="0"/>
                          <a:ea typeface="Calibri" panose="020F0502020204030204" pitchFamily="34" charset="0"/>
                        </a:rPr>
                        <a:t> </a:t>
                      </a:r>
                      <a:endParaRPr lang="pt-BR" sz="180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r>
                        <a:rPr lang="pt-BR" sz="1200" b="1" dirty="0">
                          <a:effectLst/>
                          <a:latin typeface="Arial" panose="020B0604020202020204" pitchFamily="34" charset="0"/>
                          <a:ea typeface="Calibri" panose="020F0502020204030204" pitchFamily="34" charset="0"/>
                        </a:rPr>
                        <a:t> </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91742019"/>
                  </a:ext>
                </a:extLst>
              </a:tr>
              <a:tr h="638924">
                <a:tc>
                  <a:txBody>
                    <a:bodyPr/>
                    <a:lstStyle/>
                    <a:p>
                      <a:r>
                        <a:rPr lang="pt-BR" sz="1100" b="1">
                          <a:effectLst/>
                          <a:latin typeface="Arial" panose="020B0604020202020204" pitchFamily="34" charset="0"/>
                          <a:ea typeface="Calibri" panose="020F0502020204030204" pitchFamily="34" charset="0"/>
                        </a:rPr>
                        <a:t>14.2 </a:t>
                      </a:r>
                      <a:r>
                        <a:rPr lang="pt-BR" sz="1100">
                          <a:effectLst/>
                          <a:latin typeface="Arial" panose="020B0604020202020204" pitchFamily="34" charset="0"/>
                          <a:ea typeface="Calibri" panose="020F0502020204030204" pitchFamily="34" charset="0"/>
                        </a:rPr>
                        <a:t>– Estimular a pesquisa e a extensão, aplicadas no sistema próprio do Distrito Federal, com a participação da FAP-DF, de modo a incrementar a inovação, a produção e o registro de patentes para a melhora da realidade social.</a:t>
                      </a:r>
                      <a:endParaRPr lang="pt-BR" sz="180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r>
                        <a:rPr lang="pt-BR" sz="1200" b="1" dirty="0">
                          <a:effectLst/>
                          <a:latin typeface="Arial" panose="020B0604020202020204" pitchFamily="34" charset="0"/>
                          <a:ea typeface="Calibri" panose="020F0502020204030204" pitchFamily="34" charset="0"/>
                        </a:rPr>
                        <a:t> </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1200" b="1">
                          <a:effectLst/>
                          <a:latin typeface="Arial" panose="020B0604020202020204" pitchFamily="34" charset="0"/>
                          <a:ea typeface="Calibri" panose="020F0502020204030204" pitchFamily="34" charset="0"/>
                        </a:rPr>
                        <a:t> </a:t>
                      </a:r>
                      <a:endParaRPr lang="pt-BR" sz="180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1200" b="1" dirty="0">
                          <a:effectLst/>
                          <a:latin typeface="Arial" panose="020B0604020202020204" pitchFamily="34" charset="0"/>
                          <a:ea typeface="Calibri" panose="020F0502020204030204" pitchFamily="34" charset="0"/>
                        </a:rPr>
                        <a:t> </a:t>
                      </a:r>
                      <a:endParaRPr lang="pt-BR" sz="1800" dirty="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56624783"/>
                  </a:ext>
                </a:extLst>
              </a:tr>
              <a:tr h="425951">
                <a:tc>
                  <a:txBody>
                    <a:bodyPr/>
                    <a:lstStyle/>
                    <a:p>
                      <a:r>
                        <a:rPr lang="pt-BR" sz="1100" b="1" dirty="0">
                          <a:effectLst/>
                          <a:latin typeface="Arial" panose="020B0604020202020204" pitchFamily="34" charset="0"/>
                          <a:ea typeface="Calibri" panose="020F0502020204030204" pitchFamily="34" charset="0"/>
                        </a:rPr>
                        <a:t>14.3 </a:t>
                      </a:r>
                      <a:r>
                        <a:rPr lang="pt-BR" sz="1100" dirty="0">
                          <a:effectLst/>
                          <a:latin typeface="Arial" panose="020B0604020202020204" pitchFamily="34" charset="0"/>
                          <a:ea typeface="Calibri" panose="020F0502020204030204" pitchFamily="34" charset="0"/>
                        </a:rPr>
                        <a:t>– Expandir o financiamento da pós-graduação </a:t>
                      </a:r>
                      <a:r>
                        <a:rPr lang="pt-BR" sz="1100" i="1" dirty="0">
                          <a:effectLst/>
                          <a:latin typeface="Arial" panose="020B0604020202020204" pitchFamily="34" charset="0"/>
                          <a:ea typeface="Calibri" panose="020F0502020204030204" pitchFamily="34" charset="0"/>
                        </a:rPr>
                        <a:t>stricto sensu</a:t>
                      </a:r>
                      <a:r>
                        <a:rPr lang="pt-BR" sz="1100" dirty="0">
                          <a:effectLst/>
                          <a:latin typeface="Arial" panose="020B0604020202020204" pitchFamily="34" charset="0"/>
                          <a:ea typeface="Calibri" panose="020F0502020204030204" pitchFamily="34" charset="0"/>
                        </a:rPr>
                        <a:t> por meio das agências oficiais de fomento.</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r>
                        <a:rPr lang="pt-BR" sz="1200" b="1" dirty="0">
                          <a:effectLst/>
                          <a:latin typeface="Arial" panose="020B0604020202020204" pitchFamily="34" charset="0"/>
                          <a:ea typeface="Calibri" panose="020F0502020204030204" pitchFamily="34" charset="0"/>
                        </a:rPr>
                        <a:t> </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1200" b="1">
                          <a:effectLst/>
                          <a:latin typeface="Arial" panose="020B0604020202020204" pitchFamily="34" charset="0"/>
                          <a:ea typeface="Calibri" panose="020F0502020204030204" pitchFamily="34" charset="0"/>
                        </a:rPr>
                        <a:t> </a:t>
                      </a:r>
                      <a:endParaRPr lang="pt-BR" sz="180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1200" b="1" dirty="0">
                          <a:effectLst/>
                          <a:latin typeface="Arial" panose="020B0604020202020204" pitchFamily="34" charset="0"/>
                          <a:ea typeface="Calibri" panose="020F0502020204030204" pitchFamily="34" charset="0"/>
                        </a:rPr>
                        <a:t> </a:t>
                      </a:r>
                      <a:endParaRPr lang="pt-BR" sz="1800" dirty="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5534648"/>
                  </a:ext>
                </a:extLst>
              </a:tr>
              <a:tr h="638924">
                <a:tc>
                  <a:txBody>
                    <a:bodyPr/>
                    <a:lstStyle/>
                    <a:p>
                      <a:r>
                        <a:rPr lang="pt-BR" sz="1100" b="1" dirty="0">
                          <a:effectLst/>
                          <a:latin typeface="Arial" panose="020B0604020202020204" pitchFamily="34" charset="0"/>
                          <a:ea typeface="Calibri" panose="020F0502020204030204" pitchFamily="34" charset="0"/>
                        </a:rPr>
                        <a:t>14.4 </a:t>
                      </a:r>
                      <a:r>
                        <a:rPr lang="pt-BR" sz="1100" dirty="0">
                          <a:effectLst/>
                          <a:latin typeface="Arial" panose="020B0604020202020204" pitchFamily="34" charset="0"/>
                          <a:ea typeface="Calibri" panose="020F0502020204030204" pitchFamily="34" charset="0"/>
                        </a:rPr>
                        <a:t>– Manter e expandir programa de acervo digital de referências bibliográficas para os cursos de pós-graduação, assegurada a acessibilidade às pessoas com deficiência.</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r>
                        <a:rPr lang="pt-BR" sz="1200" b="1" dirty="0">
                          <a:effectLst/>
                          <a:latin typeface="Arial" panose="020B0604020202020204" pitchFamily="34" charset="0"/>
                          <a:ea typeface="Calibri" panose="020F0502020204030204" pitchFamily="34" charset="0"/>
                        </a:rPr>
                        <a:t> </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1200" b="1">
                          <a:effectLst/>
                          <a:latin typeface="Arial" panose="020B0604020202020204" pitchFamily="34" charset="0"/>
                          <a:ea typeface="Calibri" panose="020F0502020204030204" pitchFamily="34" charset="0"/>
                        </a:rPr>
                        <a:t> </a:t>
                      </a:r>
                      <a:endParaRPr lang="pt-BR" sz="180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r>
                        <a:rPr lang="pt-BR" sz="1200" b="1">
                          <a:effectLst/>
                          <a:latin typeface="Arial" panose="020B0604020202020204" pitchFamily="34" charset="0"/>
                          <a:ea typeface="Calibri" panose="020F0502020204030204" pitchFamily="34" charset="0"/>
                        </a:rPr>
                        <a:t> </a:t>
                      </a:r>
                      <a:endParaRPr lang="pt-BR" sz="180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43433733"/>
                  </a:ext>
                </a:extLst>
              </a:tr>
              <a:tr h="638924">
                <a:tc>
                  <a:txBody>
                    <a:bodyPr/>
                    <a:lstStyle/>
                    <a:p>
                      <a:r>
                        <a:rPr lang="pt-BR" sz="1100" b="1" dirty="0">
                          <a:effectLst/>
                          <a:latin typeface="Arial" panose="020B0604020202020204" pitchFamily="34" charset="0"/>
                          <a:ea typeface="Calibri" panose="020F0502020204030204" pitchFamily="34" charset="0"/>
                        </a:rPr>
                        <a:t>14.5 </a:t>
                      </a:r>
                      <a:r>
                        <a:rPr lang="pt-BR" sz="1100" dirty="0">
                          <a:effectLst/>
                          <a:latin typeface="Arial" panose="020B0604020202020204" pitchFamily="34" charset="0"/>
                          <a:ea typeface="Calibri" panose="020F0502020204030204" pitchFamily="34" charset="0"/>
                        </a:rPr>
                        <a:t>– Estimular a participação das mulheres nos cursos de pós-graduação </a:t>
                      </a:r>
                      <a:r>
                        <a:rPr lang="pt-BR" sz="1100" i="1" dirty="0">
                          <a:effectLst/>
                          <a:latin typeface="Arial" panose="020B0604020202020204" pitchFamily="34" charset="0"/>
                          <a:ea typeface="Calibri" panose="020F0502020204030204" pitchFamily="34" charset="0"/>
                        </a:rPr>
                        <a:t>stricto sensu</a:t>
                      </a:r>
                      <a:r>
                        <a:rPr lang="pt-BR" sz="1100" dirty="0">
                          <a:effectLst/>
                          <a:latin typeface="Arial" panose="020B0604020202020204" pitchFamily="34" charset="0"/>
                          <a:ea typeface="Calibri" panose="020F0502020204030204" pitchFamily="34" charset="0"/>
                        </a:rPr>
                        <a:t>, em particular naqueles ligados às áreas de Engenharia, Matemática, Física, Química, Informática e outros no campo das ciências.</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r>
                        <a:rPr lang="pt-BR" sz="1200" b="1" dirty="0">
                          <a:effectLst/>
                          <a:latin typeface="Arial" panose="020B0604020202020204" pitchFamily="34" charset="0"/>
                          <a:ea typeface="Calibri" panose="020F0502020204030204" pitchFamily="34" charset="0"/>
                        </a:rPr>
                        <a:t> </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1200" b="1" dirty="0">
                          <a:effectLst/>
                          <a:latin typeface="Arial" panose="020B0604020202020204" pitchFamily="34" charset="0"/>
                          <a:ea typeface="Calibri" panose="020F0502020204030204" pitchFamily="34" charset="0"/>
                        </a:rPr>
                        <a:t> </a:t>
                      </a:r>
                      <a:endParaRPr lang="pt-BR" sz="1800" dirty="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r>
                        <a:rPr lang="pt-BR" sz="1200" b="1">
                          <a:effectLst/>
                          <a:latin typeface="Arial" panose="020B0604020202020204" pitchFamily="34" charset="0"/>
                          <a:ea typeface="Calibri" panose="020F0502020204030204" pitchFamily="34" charset="0"/>
                        </a:rPr>
                        <a:t> </a:t>
                      </a:r>
                      <a:endParaRPr lang="pt-BR" sz="180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10559174"/>
                  </a:ext>
                </a:extLst>
              </a:tr>
              <a:tr h="638924">
                <a:tc>
                  <a:txBody>
                    <a:bodyPr/>
                    <a:lstStyle/>
                    <a:p>
                      <a:r>
                        <a:rPr lang="pt-BR" sz="1100" b="1" dirty="0">
                          <a:effectLst/>
                          <a:latin typeface="Arial" panose="020B0604020202020204" pitchFamily="34" charset="0"/>
                          <a:ea typeface="Calibri" panose="020F0502020204030204" pitchFamily="34" charset="0"/>
                        </a:rPr>
                        <a:t>14.6 </a:t>
                      </a:r>
                      <a:r>
                        <a:rPr lang="pt-BR" sz="1100" dirty="0">
                          <a:effectLst/>
                          <a:latin typeface="Arial" panose="020B0604020202020204" pitchFamily="34" charset="0"/>
                          <a:ea typeface="Calibri" panose="020F0502020204030204" pitchFamily="34" charset="0"/>
                        </a:rPr>
                        <a:t>– Consolidar programas, projetos e ações que objetivem a internacionalização da pesquisa e da pós-graduação distritais, incentivando a atuação em rede e o fortalecimento de grupos de pesquisa.</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r>
                        <a:rPr lang="pt-BR" sz="1200" b="1" dirty="0">
                          <a:effectLst/>
                          <a:latin typeface="Arial" panose="020B0604020202020204" pitchFamily="34" charset="0"/>
                          <a:ea typeface="Calibri" panose="020F0502020204030204" pitchFamily="34" charset="0"/>
                        </a:rPr>
                        <a:t> </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pt-BR" sz="1200" b="1" dirty="0">
                          <a:effectLst/>
                          <a:latin typeface="Arial" panose="020B0604020202020204" pitchFamily="34" charset="0"/>
                          <a:ea typeface="Calibri" panose="020F0502020204030204" pitchFamily="34" charset="0"/>
                        </a:rPr>
                        <a:t> </a:t>
                      </a:r>
                      <a:endParaRPr lang="pt-BR" sz="1800" dirty="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r>
                        <a:rPr lang="pt-BR" sz="1200" b="1" dirty="0">
                          <a:effectLst/>
                          <a:latin typeface="Arial" panose="020B0604020202020204" pitchFamily="34" charset="0"/>
                          <a:ea typeface="Calibri" panose="020F0502020204030204" pitchFamily="34" charset="0"/>
                        </a:rPr>
                        <a:t> </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70142891"/>
                  </a:ext>
                </a:extLst>
              </a:tr>
              <a:tr h="236640">
                <a:tc>
                  <a:txBody>
                    <a:bodyPr/>
                    <a:lstStyle/>
                    <a:p>
                      <a:pPr algn="r"/>
                      <a:r>
                        <a:rPr lang="pt-BR" sz="1100" b="1" dirty="0">
                          <a:solidFill>
                            <a:srgbClr val="000000"/>
                          </a:solidFill>
                          <a:effectLst/>
                          <a:latin typeface="Arial" panose="020B0604020202020204" pitchFamily="34" charset="0"/>
                          <a:ea typeface="Calibri" panose="020F0502020204030204" pitchFamily="34" charset="0"/>
                        </a:rPr>
                        <a:t>Ocorrências</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pt-BR" sz="1200" b="1">
                          <a:solidFill>
                            <a:srgbClr val="000000"/>
                          </a:solidFill>
                          <a:effectLst/>
                          <a:latin typeface="Arial" panose="020B0604020202020204" pitchFamily="34" charset="0"/>
                          <a:ea typeface="Calibri" panose="020F0502020204030204" pitchFamily="34" charset="0"/>
                        </a:rPr>
                        <a:t>0</a:t>
                      </a:r>
                      <a:endParaRPr lang="pt-BR" sz="180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pt-BR" sz="1200" b="1">
                          <a:solidFill>
                            <a:srgbClr val="000000"/>
                          </a:solidFill>
                          <a:effectLst/>
                          <a:latin typeface="Arial" panose="020B0604020202020204" pitchFamily="34" charset="0"/>
                          <a:ea typeface="Calibri" panose="020F0502020204030204" pitchFamily="34" charset="0"/>
                        </a:rPr>
                        <a:t>6</a:t>
                      </a:r>
                      <a:endParaRPr lang="pt-BR" sz="1800">
                        <a:effectLst/>
                        <a:latin typeface="Times New Roman" panose="02020603050405020304" pitchFamily="18" charset="0"/>
                        <a:ea typeface="Calibri" panose="020F0502020204030204" pitchFamily="34" charset="0"/>
                      </a:endParaRP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pt-BR" sz="1200" b="1" dirty="0">
                          <a:solidFill>
                            <a:srgbClr val="000000"/>
                          </a:solidFill>
                          <a:effectLst/>
                          <a:latin typeface="Arial" panose="020B0604020202020204" pitchFamily="34" charset="0"/>
                          <a:ea typeface="Calibri" panose="020F0502020204030204" pitchFamily="34" charset="0"/>
                        </a:rPr>
                        <a:t>2</a:t>
                      </a:r>
                      <a:endParaRPr lang="pt-BR" sz="1800" dirty="0">
                        <a:effectLst/>
                        <a:latin typeface="Times New Roman" panose="02020603050405020304" pitchFamily="18" charset="0"/>
                        <a:ea typeface="Calibri" panose="020F0502020204030204" pitchFamily="34" charset="0"/>
                      </a:endParaRPr>
                    </a:p>
                  </a:txBody>
                  <a:tcPr marL="72000" marR="72000" marT="72000" marB="72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2080074991"/>
                  </a:ext>
                </a:extLst>
              </a:tr>
            </a:tbl>
          </a:graphicData>
        </a:graphic>
      </p:graphicFrame>
      <p:sp>
        <p:nvSpPr>
          <p:cNvPr id="11" name="Retângulo 10">
            <a:extLst>
              <a:ext uri="{FF2B5EF4-FFF2-40B4-BE49-F238E27FC236}">
                <a16:creationId xmlns:a16="http://schemas.microsoft.com/office/drawing/2014/main" id="{726A5598-A6AA-4B07-BEA8-50072D9D2497}"/>
              </a:ext>
            </a:extLst>
          </p:cNvPr>
          <p:cNvSpPr/>
          <p:nvPr/>
        </p:nvSpPr>
        <p:spPr>
          <a:xfrm>
            <a:off x="0" y="6776341"/>
            <a:ext cx="12192000" cy="81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4126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B333175B-CD5F-478F-9DDB-0E1DEA220C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tângulo 7">
            <a:extLst>
              <a:ext uri="{FF2B5EF4-FFF2-40B4-BE49-F238E27FC236}">
                <a16:creationId xmlns:a16="http://schemas.microsoft.com/office/drawing/2014/main" id="{97C40B0C-4D6E-49B0-87DE-C2DB7924D7EC}"/>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ítulo 1">
            <a:extLst>
              <a:ext uri="{FF2B5EF4-FFF2-40B4-BE49-F238E27FC236}">
                <a16:creationId xmlns:a16="http://schemas.microsoft.com/office/drawing/2014/main" id="{BA283F0F-F513-48FE-9559-18EB9CB1892F}"/>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educacionais</a:t>
            </a:r>
            <a:endParaRPr lang="pt-BR" sz="2400" b="1" dirty="0">
              <a:solidFill>
                <a:srgbClr val="FFFFFF"/>
              </a:solidFill>
              <a:latin typeface="Arial" panose="020B0604020202020204" pitchFamily="34" charset="0"/>
              <a:cs typeface="Arial" panose="020B0604020202020204" pitchFamily="34" charset="0"/>
            </a:endParaRPr>
          </a:p>
        </p:txBody>
      </p:sp>
      <p:sp>
        <p:nvSpPr>
          <p:cNvPr id="10" name="Elipse 9">
            <a:extLst>
              <a:ext uri="{FF2B5EF4-FFF2-40B4-BE49-F238E27FC236}">
                <a16:creationId xmlns:a16="http://schemas.microsoft.com/office/drawing/2014/main" id="{4FF7B898-CF38-4A1A-8B44-19F6D5E7C942}"/>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ráfico 13">
            <a:extLst>
              <a:ext uri="{FF2B5EF4-FFF2-40B4-BE49-F238E27FC236}">
                <a16:creationId xmlns:a16="http://schemas.microsoft.com/office/drawing/2014/main" id="{FD6C78A9-EC30-4D57-95C5-BEA98699B546}"/>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graphicFrame>
        <p:nvGraphicFramePr>
          <p:cNvPr id="6" name="Espaço Reservado para Conteúdo 5">
            <a:extLst>
              <a:ext uri="{FF2B5EF4-FFF2-40B4-BE49-F238E27FC236}">
                <a16:creationId xmlns:a16="http://schemas.microsoft.com/office/drawing/2014/main" id="{BF316C99-DC2C-4479-ADDC-C0A7F98E93B2}"/>
              </a:ext>
            </a:extLst>
          </p:cNvPr>
          <p:cNvGraphicFramePr>
            <a:graphicFrameLocks noGrp="1"/>
          </p:cNvGraphicFramePr>
          <p:nvPr>
            <p:ph sz="half" idx="1"/>
            <p:extLst>
              <p:ext uri="{D42A27DB-BD31-4B8C-83A1-F6EECF244321}">
                <p14:modId xmlns:p14="http://schemas.microsoft.com/office/powerpoint/2010/main" val="1920811614"/>
              </p:ext>
            </p:extLst>
          </p:nvPr>
        </p:nvGraphicFramePr>
        <p:xfrm>
          <a:off x="1769469" y="1227913"/>
          <a:ext cx="10116737" cy="5399520"/>
        </p:xfrm>
        <a:graphic>
          <a:graphicData uri="http://schemas.openxmlformats.org/drawingml/2006/table">
            <a:tbl>
              <a:tblPr firstRow="1" firstCol="1" bandRow="1"/>
              <a:tblGrid>
                <a:gridCol w="8654691">
                  <a:extLst>
                    <a:ext uri="{9D8B030D-6E8A-4147-A177-3AD203B41FA5}">
                      <a16:colId xmlns:a16="http://schemas.microsoft.com/office/drawing/2014/main" val="2789245472"/>
                    </a:ext>
                  </a:extLst>
                </a:gridCol>
                <a:gridCol w="325089">
                  <a:extLst>
                    <a:ext uri="{9D8B030D-6E8A-4147-A177-3AD203B41FA5}">
                      <a16:colId xmlns:a16="http://schemas.microsoft.com/office/drawing/2014/main" val="4218523279"/>
                    </a:ext>
                  </a:extLst>
                </a:gridCol>
                <a:gridCol w="584721">
                  <a:extLst>
                    <a:ext uri="{9D8B030D-6E8A-4147-A177-3AD203B41FA5}">
                      <a16:colId xmlns:a16="http://schemas.microsoft.com/office/drawing/2014/main" val="673068179"/>
                    </a:ext>
                  </a:extLst>
                </a:gridCol>
                <a:gridCol w="552236">
                  <a:extLst>
                    <a:ext uri="{9D8B030D-6E8A-4147-A177-3AD203B41FA5}">
                      <a16:colId xmlns:a16="http://schemas.microsoft.com/office/drawing/2014/main" val="4141651897"/>
                    </a:ext>
                  </a:extLst>
                </a:gridCol>
              </a:tblGrid>
              <a:tr h="296729">
                <a:tc>
                  <a:txBody>
                    <a:bodyPr/>
                    <a:lstStyle/>
                    <a:p>
                      <a:pPr algn="just">
                        <a:lnSpc>
                          <a:spcPct val="100000"/>
                        </a:lnSpc>
                      </a:pPr>
                      <a:r>
                        <a:rPr lang="pt-BR" sz="800" b="1" dirty="0">
                          <a:effectLst/>
                          <a:latin typeface="Arial" panose="020B0604020202020204" pitchFamily="34" charset="0"/>
                          <a:ea typeface="Calibri" panose="020F0502020204030204" pitchFamily="34" charset="0"/>
                        </a:rPr>
                        <a:t>Meta </a:t>
                      </a:r>
                      <a:r>
                        <a:rPr lang="pt-BR" sz="800" b="1" dirty="0">
                          <a:solidFill>
                            <a:srgbClr val="000000"/>
                          </a:solidFill>
                          <a:effectLst/>
                          <a:latin typeface="Arial" panose="020B0604020202020204" pitchFamily="34" charset="0"/>
                          <a:ea typeface="Calibri" panose="020F0502020204030204" pitchFamily="34" charset="0"/>
                        </a:rPr>
                        <a:t>15</a:t>
                      </a:r>
                      <a:r>
                        <a:rPr lang="pt-BR" sz="800" dirty="0">
                          <a:solidFill>
                            <a:srgbClr val="000000"/>
                          </a:solidFill>
                          <a:effectLst/>
                          <a:latin typeface="Arial" panose="020B0604020202020204" pitchFamily="34" charset="0"/>
                          <a:ea typeface="Calibri" panose="020F0502020204030204" pitchFamily="34" charset="0"/>
                        </a:rPr>
                        <a:t>:Garantir, em regime de colaboração com a União, no prazo de um ano da publicação deste Plano, a política distrital de formação dos profissionais da educação de que trata o art.61, I, II e III, da LDB, assegurando formação adequada a todos no prazo de vigência deste Plano.</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gridSpan="3">
                  <a:txBody>
                    <a:bodyPr/>
                    <a:lstStyle/>
                    <a:p>
                      <a:pPr algn="ctr">
                        <a:lnSpc>
                          <a:spcPct val="100000"/>
                        </a:lnSpc>
                      </a:pPr>
                      <a:r>
                        <a:rPr lang="pt-BR" sz="800" b="1">
                          <a:solidFill>
                            <a:srgbClr val="000000"/>
                          </a:solidFill>
                          <a:effectLst/>
                          <a:latin typeface="Arial" panose="020B0604020202020204" pitchFamily="34" charset="0"/>
                          <a:ea typeface="Calibri" panose="020F0502020204030204" pitchFamily="34" charset="0"/>
                        </a:rPr>
                        <a:t>Vinculação</a:t>
                      </a:r>
                      <a:endParaRPr lang="pt-BR" sz="900">
                        <a:effectLst/>
                        <a:latin typeface="Times New Roman" panose="02020603050405020304" pitchFamily="18" charset="0"/>
                        <a:ea typeface="Calibri" panose="020F0502020204030204" pitchFamily="34" charset="0"/>
                      </a:endParaRPr>
                    </a:p>
                  </a:txBody>
                  <a:tcPr marL="72000" marR="72000"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4014847874"/>
                  </a:ext>
                </a:extLst>
              </a:tr>
              <a:tr h="203450">
                <a:tc>
                  <a:txBody>
                    <a:bodyPr/>
                    <a:lstStyle/>
                    <a:p>
                      <a:pPr algn="ctr">
                        <a:lnSpc>
                          <a:spcPct val="100000"/>
                        </a:lnSpc>
                        <a:spcAft>
                          <a:spcPts val="500"/>
                        </a:spcAft>
                      </a:pPr>
                      <a:r>
                        <a:rPr lang="pt-BR" sz="800" b="1">
                          <a:solidFill>
                            <a:srgbClr val="000000"/>
                          </a:solidFill>
                          <a:effectLst/>
                          <a:latin typeface="Arial" panose="020B0604020202020204" pitchFamily="34" charset="0"/>
                          <a:ea typeface="Calibri" panose="020F0502020204030204" pitchFamily="34" charset="0"/>
                        </a:rPr>
                        <a:t>Estratégias</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lnSpc>
                          <a:spcPct val="100000"/>
                        </a:lnSpc>
                        <a:spcAft>
                          <a:spcPts val="500"/>
                        </a:spcAft>
                      </a:pPr>
                      <a:r>
                        <a:rPr lang="pt-BR" sz="700" b="1">
                          <a:solidFill>
                            <a:srgbClr val="000000"/>
                          </a:solidFill>
                          <a:effectLst/>
                          <a:latin typeface="Arial" panose="020B0604020202020204" pitchFamily="34" charset="0"/>
                          <a:ea typeface="Calibri" panose="020F0502020204030204" pitchFamily="34" charset="0"/>
                        </a:rPr>
                        <a:t>PL</a:t>
                      </a:r>
                      <a:endParaRPr lang="pt-BR" sz="900">
                        <a:effectLst/>
                        <a:latin typeface="Times New Roman" panose="02020603050405020304" pitchFamily="18" charset="0"/>
                        <a:ea typeface="Calibri" panose="020F0502020204030204" pitchFamily="34" charset="0"/>
                      </a:endParaRPr>
                    </a:p>
                  </a:txBody>
                  <a:tcPr marL="72000" marR="72000"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lnSpc>
                          <a:spcPct val="100000"/>
                        </a:lnSpc>
                        <a:spcAft>
                          <a:spcPts val="500"/>
                        </a:spcAft>
                      </a:pPr>
                      <a:r>
                        <a:rPr lang="pt-BR" sz="700" b="1">
                          <a:solidFill>
                            <a:srgbClr val="000000"/>
                          </a:solidFill>
                          <a:effectLst/>
                          <a:latin typeface="Arial" panose="020B0604020202020204" pitchFamily="34" charset="0"/>
                          <a:ea typeface="Calibri" panose="020F0502020204030204" pitchFamily="34" charset="0"/>
                        </a:rPr>
                        <a:t>UnDF</a:t>
                      </a:r>
                      <a:endParaRPr lang="pt-BR" sz="900">
                        <a:effectLst/>
                        <a:latin typeface="Times New Roman" panose="02020603050405020304" pitchFamily="18" charset="0"/>
                        <a:ea typeface="Calibri" panose="020F0502020204030204" pitchFamily="34" charset="0"/>
                      </a:endParaRPr>
                    </a:p>
                  </a:txBody>
                  <a:tcPr marL="72000" marR="72000"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lnSpc>
                          <a:spcPct val="100000"/>
                        </a:lnSpc>
                        <a:spcAft>
                          <a:spcPts val="500"/>
                        </a:spcAft>
                      </a:pPr>
                      <a:r>
                        <a:rPr lang="pt-BR" sz="700" b="1">
                          <a:solidFill>
                            <a:srgbClr val="000000"/>
                          </a:solidFill>
                          <a:effectLst/>
                          <a:latin typeface="Arial" panose="020B0604020202020204" pitchFamily="34" charset="0"/>
                          <a:ea typeface="Times New Roman" panose="02020603050405020304" pitchFamily="18" charset="0"/>
                        </a:rPr>
                        <a:t>Outros</a:t>
                      </a:r>
                      <a:endParaRPr lang="pt-BR" sz="900">
                        <a:effectLst/>
                        <a:latin typeface="Times New Roman" panose="02020603050405020304" pitchFamily="18" charset="0"/>
                        <a:ea typeface="Calibri" panose="020F0502020204030204" pitchFamily="34" charset="0"/>
                      </a:endParaRPr>
                    </a:p>
                  </a:txBody>
                  <a:tcPr marL="72000" marR="72000"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extLst>
                  <a:ext uri="{0D108BD9-81ED-4DB2-BD59-A6C34878D82A}">
                    <a16:rowId xmlns:a16="http://schemas.microsoft.com/office/drawing/2014/main" val="1220415275"/>
                  </a:ext>
                </a:extLst>
              </a:tr>
              <a:tr h="296729">
                <a:tc>
                  <a:txBody>
                    <a:bodyPr/>
                    <a:lstStyle/>
                    <a:p>
                      <a:pPr algn="just">
                        <a:lnSpc>
                          <a:spcPct val="100000"/>
                        </a:lnSpc>
                      </a:pPr>
                      <a:r>
                        <a:rPr lang="pt-BR" sz="800" b="1" dirty="0">
                          <a:effectLst/>
                          <a:latin typeface="Arial" panose="020B0604020202020204" pitchFamily="34" charset="0"/>
                          <a:ea typeface="Calibri" panose="020F0502020204030204" pitchFamily="34" charset="0"/>
                        </a:rPr>
                        <a:t>15.1 </a:t>
                      </a:r>
                      <a:r>
                        <a:rPr lang="pt-BR" sz="800" dirty="0">
                          <a:effectLst/>
                          <a:latin typeface="Arial" panose="020B0604020202020204" pitchFamily="34" charset="0"/>
                          <a:ea typeface="Calibri" panose="020F0502020204030204" pitchFamily="34" charset="0"/>
                        </a:rPr>
                        <a:t>– Atualizar, por meio do Fórum Distrital Permanente de Apoio à Formação Docente, plano estratégico que apresente diagnóstico das necessidades de formação de profissionais da educação, envolva as instituições públicas de nível médio e superior, segundo sua capacidade de atendimento, e defina obrigações recíprocas entre os partícipes.</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a:effectLst/>
                          <a:latin typeface="Arial" panose="020B0604020202020204" pitchFamily="34" charset="0"/>
                          <a:ea typeface="Calibri" panose="020F0502020204030204" pitchFamily="34" charset="0"/>
                        </a:rPr>
                        <a:t> </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617921115"/>
                  </a:ext>
                </a:extLst>
              </a:tr>
              <a:tr h="576565">
                <a:tc>
                  <a:txBody>
                    <a:bodyPr/>
                    <a:lstStyle/>
                    <a:p>
                      <a:pPr algn="just">
                        <a:lnSpc>
                          <a:spcPct val="100000"/>
                        </a:lnSpc>
                      </a:pPr>
                      <a:r>
                        <a:rPr lang="pt-BR" sz="800" b="1" dirty="0">
                          <a:effectLst/>
                          <a:latin typeface="Arial" panose="020B0604020202020204" pitchFamily="34" charset="0"/>
                          <a:ea typeface="Calibri" panose="020F0502020204030204" pitchFamily="34" charset="0"/>
                        </a:rPr>
                        <a:t>15.2 </a:t>
                      </a:r>
                      <a:r>
                        <a:rPr lang="pt-BR" sz="800" dirty="0">
                          <a:effectLst/>
                          <a:latin typeface="Arial" panose="020B0604020202020204" pitchFamily="34" charset="0"/>
                          <a:ea typeface="Calibri" panose="020F0502020204030204" pitchFamily="34" charset="0"/>
                        </a:rPr>
                        <a:t>– Articular a política de formação do Distrito Federal às políticas e aos programas desenvolvidos pelo Ministério da Educação, como financiamento estudantil a estudantes matriculados em cursos de licenciatura com avaliação positiva pelo Sistema Nacional de Avaliação da Educação Superior – SINAES, na forma da Lei federal nº 10.861, de 14 de abril de 2004, para fins de amortização do saldo devedor pela docência efetiva na rede pública de educação básica; do programa permanente de iniciação à docência a estudantes matriculados em cursos de licenciatura, a fim de aprimorar a formação de profissionais para atuar no magistério da educação básica; dos programas de formação de professores para a alfabetização na idade certa e do ensino médio, entre outras propostas consideradas pertinentes para a formação dos profissionais da educação.</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854606673"/>
                  </a:ext>
                </a:extLst>
              </a:tr>
              <a:tr h="296729">
                <a:tc>
                  <a:txBody>
                    <a:bodyPr/>
                    <a:lstStyle/>
                    <a:p>
                      <a:pPr algn="just">
                        <a:lnSpc>
                          <a:spcPct val="100000"/>
                        </a:lnSpc>
                      </a:pPr>
                      <a:r>
                        <a:rPr lang="pt-BR" sz="800" b="1" dirty="0">
                          <a:effectLst/>
                          <a:latin typeface="Arial" panose="020B0604020202020204" pitchFamily="34" charset="0"/>
                          <a:ea typeface="Calibri" panose="020F0502020204030204" pitchFamily="34" charset="0"/>
                        </a:rPr>
                        <a:t>15.3 </a:t>
                      </a:r>
                      <a:r>
                        <a:rPr lang="pt-BR" sz="800" dirty="0">
                          <a:effectLst/>
                          <a:latin typeface="Arial" panose="020B0604020202020204" pitchFamily="34" charset="0"/>
                          <a:ea typeface="Calibri" panose="020F0502020204030204" pitchFamily="34" charset="0"/>
                        </a:rPr>
                        <a:t>– Implementar programas específicos para formação de profissionais da educação para as escolas do campo e para a educação especial, para a educação étnico-racial (antirracista), para a educação de jovens e adultos, medidas socioeducativas, sistema prisional e educação bilíngue (Lei nº 5.016, de 2013), na educação básica.</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a:effectLst/>
                          <a:latin typeface="Arial" panose="020B0604020202020204" pitchFamily="34" charset="0"/>
                          <a:ea typeface="Calibri" panose="020F0502020204030204" pitchFamily="34" charset="0"/>
                        </a:rPr>
                        <a:t> </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670708903"/>
                  </a:ext>
                </a:extLst>
              </a:tr>
              <a:tr h="299761">
                <a:tc>
                  <a:txBody>
                    <a:bodyPr/>
                    <a:lstStyle/>
                    <a:p>
                      <a:pPr algn="just">
                        <a:lnSpc>
                          <a:spcPct val="100000"/>
                        </a:lnSpc>
                      </a:pPr>
                      <a:r>
                        <a:rPr lang="pt-BR" sz="800" b="1" dirty="0">
                          <a:effectLst/>
                          <a:latin typeface="Arial" panose="020B0604020202020204" pitchFamily="34" charset="0"/>
                          <a:ea typeface="Calibri" panose="020F0502020204030204" pitchFamily="34" charset="0"/>
                        </a:rPr>
                        <a:t>15.4 </a:t>
                      </a:r>
                      <a:r>
                        <a:rPr lang="pt-BR" sz="800" dirty="0">
                          <a:effectLst/>
                          <a:latin typeface="Arial" panose="020B0604020202020204" pitchFamily="34" charset="0"/>
                          <a:ea typeface="Calibri" panose="020F0502020204030204" pitchFamily="34" charset="0"/>
                        </a:rPr>
                        <a:t>– Garantir e valorizar as práticas de ensino e os estágios supervisionados nos cursos de formação de nível médio e superior dos profissionais da educação, visando ao trabalho sistemático de articulação entre a formação acadêmica e as demandas da educação básica, em sintonia com as recomendações legais e as respectivas diretrizes curriculares nacionais.</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a:effectLst/>
                          <a:latin typeface="Arial" panose="020B0604020202020204" pitchFamily="34" charset="0"/>
                          <a:ea typeface="Calibri" panose="020F0502020204030204" pitchFamily="34" charset="0"/>
                        </a:rPr>
                        <a:t> </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912891989"/>
                  </a:ext>
                </a:extLst>
              </a:tr>
              <a:tr h="390008">
                <a:tc>
                  <a:txBody>
                    <a:bodyPr/>
                    <a:lstStyle/>
                    <a:p>
                      <a:pPr algn="just">
                        <a:lnSpc>
                          <a:spcPct val="100000"/>
                        </a:lnSpc>
                      </a:pPr>
                      <a:r>
                        <a:rPr lang="pt-BR" sz="800" b="1" dirty="0">
                          <a:effectLst/>
                          <a:latin typeface="Arial" panose="020B0604020202020204" pitchFamily="34" charset="0"/>
                          <a:ea typeface="Calibri" panose="020F0502020204030204" pitchFamily="34" charset="0"/>
                        </a:rPr>
                        <a:t>15.5 </a:t>
                      </a:r>
                      <a:r>
                        <a:rPr lang="pt-BR" sz="800" dirty="0">
                          <a:effectLst/>
                          <a:latin typeface="Arial" panose="020B0604020202020204" pitchFamily="34" charset="0"/>
                          <a:ea typeface="Calibri" panose="020F0502020204030204" pitchFamily="34" charset="0"/>
                        </a:rPr>
                        <a:t>– Implementar, em parceria com as instituições públicas de ensino superior do Distrito Federal e outras unidades da Federação, cursos e programas especiais para assegurar formação específica na educação superior, nas respectivas áreas de atuação, aos docentes com formação de nível médio na modalidade normal, não licenciados ou licenciados em área diversa da de atuação docente, em efetivo exercício.</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a:effectLst/>
                          <a:latin typeface="Arial" panose="020B0604020202020204" pitchFamily="34" charset="0"/>
                          <a:ea typeface="Calibri" panose="020F0502020204030204" pitchFamily="34" charset="0"/>
                        </a:rPr>
                        <a:t> </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63453137"/>
                  </a:ext>
                </a:extLst>
              </a:tr>
              <a:tr h="296729">
                <a:tc>
                  <a:txBody>
                    <a:bodyPr/>
                    <a:lstStyle/>
                    <a:p>
                      <a:pPr algn="just">
                        <a:lnSpc>
                          <a:spcPct val="100000"/>
                        </a:lnSpc>
                      </a:pPr>
                      <a:r>
                        <a:rPr lang="pt-BR" sz="800" b="1" dirty="0">
                          <a:effectLst/>
                          <a:latin typeface="Arial" panose="020B0604020202020204" pitchFamily="34" charset="0"/>
                          <a:ea typeface="Calibri" panose="020F0502020204030204" pitchFamily="34" charset="0"/>
                        </a:rPr>
                        <a:t>15.6 </a:t>
                      </a:r>
                      <a:r>
                        <a:rPr lang="pt-BR" sz="800" dirty="0">
                          <a:effectLst/>
                          <a:latin typeface="Arial" panose="020B0604020202020204" pitchFamily="34" charset="0"/>
                          <a:ea typeface="Calibri" panose="020F0502020204030204" pitchFamily="34" charset="0"/>
                        </a:rPr>
                        <a:t>– Fomentar a oferta e garantir o acesso e a permanência, nas redes distrital e federal, quanto aos cursos técnicos de nível médio e tecnológicos de nível superior, destinados à formação inicial, nas diversas áreas de atuação, dos profissionais a que se refere o art. 61, III, da LDB.</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a:effectLst/>
                          <a:latin typeface="Arial" panose="020B0604020202020204" pitchFamily="34" charset="0"/>
                          <a:ea typeface="Calibri" panose="020F0502020204030204" pitchFamily="34" charset="0"/>
                        </a:rPr>
                        <a:t> </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598439186"/>
                  </a:ext>
                </a:extLst>
              </a:tr>
              <a:tr h="296729">
                <a:tc>
                  <a:txBody>
                    <a:bodyPr/>
                    <a:lstStyle/>
                    <a:p>
                      <a:pPr algn="just">
                        <a:lnSpc>
                          <a:spcPct val="100000"/>
                        </a:lnSpc>
                      </a:pPr>
                      <a:r>
                        <a:rPr lang="pt-BR" sz="800" b="1" dirty="0">
                          <a:effectLst/>
                          <a:latin typeface="Arial" panose="020B0604020202020204" pitchFamily="34" charset="0"/>
                          <a:ea typeface="Calibri" panose="020F0502020204030204" pitchFamily="34" charset="0"/>
                        </a:rPr>
                        <a:t>15.7 </a:t>
                      </a:r>
                      <a:r>
                        <a:rPr lang="pt-BR" sz="800" dirty="0">
                          <a:effectLst/>
                          <a:latin typeface="Arial" panose="020B0604020202020204" pitchFamily="34" charset="0"/>
                          <a:ea typeface="Calibri" panose="020F0502020204030204" pitchFamily="34" charset="0"/>
                        </a:rPr>
                        <a:t>– Implantar, no prazo de 1 ano de vigência deste Plano, política distrital de formação continuada para os profissionais da educação do sistema de ensino, bem como o aproveitamento dessa formação pelo sistema de ensino na atuação dos egressos.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a:effectLst/>
                          <a:latin typeface="Arial" panose="020B0604020202020204" pitchFamily="34" charset="0"/>
                          <a:ea typeface="Calibri" panose="020F0502020204030204" pitchFamily="34" charset="0"/>
                        </a:rPr>
                        <a:t> </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687160093"/>
                  </a:ext>
                </a:extLst>
              </a:tr>
              <a:tr h="296729">
                <a:tc>
                  <a:txBody>
                    <a:bodyPr/>
                    <a:lstStyle/>
                    <a:p>
                      <a:pPr algn="just">
                        <a:lnSpc>
                          <a:spcPct val="100000"/>
                        </a:lnSpc>
                      </a:pPr>
                      <a:r>
                        <a:rPr lang="pt-BR" sz="800" b="1" dirty="0">
                          <a:effectLst/>
                          <a:latin typeface="Arial" panose="020B0604020202020204" pitchFamily="34" charset="0"/>
                          <a:ea typeface="Calibri" panose="020F0502020204030204" pitchFamily="34" charset="0"/>
                        </a:rPr>
                        <a:t>15.8 </a:t>
                      </a:r>
                      <a:r>
                        <a:rPr lang="pt-BR" sz="800" dirty="0">
                          <a:effectLst/>
                          <a:latin typeface="Arial" panose="020B0604020202020204" pitchFamily="34" charset="0"/>
                          <a:ea typeface="Calibri" panose="020F0502020204030204" pitchFamily="34" charset="0"/>
                        </a:rPr>
                        <a:t>– Instituir programas de concessão de bolsas de estudos para que os profissionais da rede pública de ensino realizem estudos de imersão e aperfeiçoamento nos países que desenvolvam programas de intercâmbio e aperfeiçoamento profissional nas diversas áreas de formação.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a:effectLst/>
                          <a:latin typeface="Arial" panose="020B0604020202020204" pitchFamily="34" charset="0"/>
                          <a:ea typeface="Calibri" panose="020F0502020204030204" pitchFamily="34" charset="0"/>
                        </a:rPr>
                        <a:t> </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4082295"/>
                  </a:ext>
                </a:extLst>
              </a:tr>
              <a:tr h="296729">
                <a:tc>
                  <a:txBody>
                    <a:bodyPr/>
                    <a:lstStyle/>
                    <a:p>
                      <a:pPr algn="just">
                        <a:lnSpc>
                          <a:spcPct val="100000"/>
                        </a:lnSpc>
                      </a:pPr>
                      <a:r>
                        <a:rPr lang="pt-BR" sz="800" b="1" dirty="0">
                          <a:effectLst/>
                          <a:latin typeface="Arial" panose="020B0604020202020204" pitchFamily="34" charset="0"/>
                          <a:ea typeface="Calibri" panose="020F0502020204030204" pitchFamily="34" charset="0"/>
                        </a:rPr>
                        <a:t>15.9 </a:t>
                      </a:r>
                      <a:r>
                        <a:rPr lang="pt-BR" sz="800" dirty="0">
                          <a:effectLst/>
                          <a:latin typeface="Arial" panose="020B0604020202020204" pitchFamily="34" charset="0"/>
                          <a:ea typeface="Calibri" panose="020F0502020204030204" pitchFamily="34" charset="0"/>
                        </a:rPr>
                        <a:t>– Valorizar o itinerário de formação profissional docente, tendo como ponto de partida os cursos de nível médio na modalidade normal, admitidos para o ingresso nas carreiras do magistério para a educação infantil e anos iniciais do ensino fundamental, nos termos do art. 62 da LDB.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a:effectLst/>
                          <a:latin typeface="Arial" panose="020B0604020202020204" pitchFamily="34" charset="0"/>
                          <a:ea typeface="Calibri" panose="020F0502020204030204" pitchFamily="34" charset="0"/>
                        </a:rPr>
                        <a:t> </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070331575"/>
                  </a:ext>
                </a:extLst>
              </a:tr>
              <a:tr h="203450">
                <a:tc>
                  <a:txBody>
                    <a:bodyPr/>
                    <a:lstStyle/>
                    <a:p>
                      <a:pPr algn="just">
                        <a:lnSpc>
                          <a:spcPct val="100000"/>
                        </a:lnSpc>
                      </a:pPr>
                      <a:r>
                        <a:rPr lang="pt-BR" sz="800" b="1" dirty="0">
                          <a:effectLst/>
                          <a:latin typeface="Arial" panose="020B0604020202020204" pitchFamily="34" charset="0"/>
                          <a:ea typeface="Calibri" panose="020F0502020204030204" pitchFamily="34" charset="0"/>
                        </a:rPr>
                        <a:t>15.10 </a:t>
                      </a:r>
                      <a:r>
                        <a:rPr lang="pt-BR" sz="800" dirty="0">
                          <a:effectLst/>
                          <a:latin typeface="Arial" panose="020B0604020202020204" pitchFamily="34" charset="0"/>
                          <a:ea typeface="Calibri" panose="020F0502020204030204" pitchFamily="34" charset="0"/>
                        </a:rPr>
                        <a:t>– Garantir aos profissionais da educação básica a formação continuada em serviço dentro da jornada de trabalho.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a:effectLst/>
                          <a:latin typeface="Arial" panose="020B0604020202020204" pitchFamily="34" charset="0"/>
                          <a:ea typeface="Calibri" panose="020F0502020204030204" pitchFamily="34" charset="0"/>
                        </a:rPr>
                        <a:t> </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454669343"/>
                  </a:ext>
                </a:extLst>
              </a:tr>
              <a:tr h="390008">
                <a:tc>
                  <a:txBody>
                    <a:bodyPr/>
                    <a:lstStyle/>
                    <a:p>
                      <a:pPr algn="just">
                        <a:lnSpc>
                          <a:spcPct val="100000"/>
                        </a:lnSpc>
                      </a:pPr>
                      <a:r>
                        <a:rPr lang="pt-BR" sz="800" b="1" dirty="0">
                          <a:effectLst/>
                          <a:latin typeface="Arial" panose="020B0604020202020204" pitchFamily="34" charset="0"/>
                          <a:ea typeface="Calibri" panose="020F0502020204030204" pitchFamily="34" charset="0"/>
                        </a:rPr>
                        <a:t>15.11 </a:t>
                      </a:r>
                      <a:r>
                        <a:rPr lang="pt-BR" sz="800" dirty="0">
                          <a:effectLst/>
                          <a:latin typeface="Arial" panose="020B0604020202020204" pitchFamily="34" charset="0"/>
                          <a:ea typeface="Calibri" panose="020F0502020204030204" pitchFamily="34" charset="0"/>
                        </a:rPr>
                        <a:t>– Promover a reforma curricular dos cursos de licenciatura e estimular a renovação pedagógica, de forma a assegurar o foco no aprendizado do aluno, dividindo a carga horária em formação geral, formação na área do saber e didática específica e incorporando as modernas tecnologias de informação e comunicação em articulação com a base nacional comum dos currículos da educação básica.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a:effectLst/>
                          <a:latin typeface="Arial" panose="020B0604020202020204" pitchFamily="34" charset="0"/>
                          <a:ea typeface="Calibri" panose="020F0502020204030204" pitchFamily="34" charset="0"/>
                        </a:rPr>
                        <a:t> </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228618140"/>
                  </a:ext>
                </a:extLst>
              </a:tr>
              <a:tr h="203450">
                <a:tc>
                  <a:txBody>
                    <a:bodyPr/>
                    <a:lstStyle/>
                    <a:p>
                      <a:pPr>
                        <a:lnSpc>
                          <a:spcPct val="100000"/>
                        </a:lnSpc>
                      </a:pPr>
                      <a:r>
                        <a:rPr lang="pt-BR" sz="800" b="1" dirty="0">
                          <a:effectLst/>
                          <a:latin typeface="Arial" panose="020B0604020202020204" pitchFamily="34" charset="0"/>
                          <a:ea typeface="Calibri" panose="020F0502020204030204" pitchFamily="34" charset="0"/>
                        </a:rPr>
                        <a:t>15.12 </a:t>
                      </a:r>
                      <a:r>
                        <a:rPr lang="pt-BR" sz="800" dirty="0">
                          <a:effectLst/>
                          <a:latin typeface="Arial" panose="020B0604020202020204" pitchFamily="34" charset="0"/>
                          <a:ea typeface="Calibri" panose="020F0502020204030204" pitchFamily="34" charset="0"/>
                        </a:rPr>
                        <a:t>– Garantir, por meio das funções de avaliação, regulação e supervisão da educação superior, a plena implementação das respectivas diretrizes curriculares.</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nSpc>
                          <a:spcPct val="100000"/>
                        </a:lnSpc>
                      </a:pPr>
                      <a:r>
                        <a:rPr lang="pt-BR" sz="800" b="1" dirty="0">
                          <a:effectLst/>
                          <a:latin typeface="Arial" panose="020B0604020202020204" pitchFamily="34" charset="0"/>
                          <a:ea typeface="Calibri" panose="020F0502020204030204" pitchFamily="34" charset="0"/>
                        </a:rPr>
                        <a:t> </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23122885"/>
                  </a:ext>
                </a:extLst>
              </a:tr>
              <a:tr h="203450">
                <a:tc>
                  <a:txBody>
                    <a:bodyPr/>
                    <a:lstStyle/>
                    <a:p>
                      <a:pPr algn="r">
                        <a:lnSpc>
                          <a:spcPct val="100000"/>
                        </a:lnSpc>
                      </a:pPr>
                      <a:r>
                        <a:rPr lang="pt-BR" sz="800" b="1" dirty="0">
                          <a:solidFill>
                            <a:srgbClr val="000000"/>
                          </a:solidFill>
                          <a:effectLst/>
                          <a:latin typeface="Arial" panose="020B0604020202020204" pitchFamily="34" charset="0"/>
                          <a:ea typeface="Calibri" panose="020F0502020204030204" pitchFamily="34" charset="0"/>
                        </a:rPr>
                        <a:t>Ocorrências</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lnSpc>
                          <a:spcPct val="100000"/>
                        </a:lnSpc>
                      </a:pPr>
                      <a:r>
                        <a:rPr lang="pt-BR" sz="800" b="1">
                          <a:solidFill>
                            <a:srgbClr val="000000"/>
                          </a:solidFill>
                          <a:effectLst/>
                          <a:latin typeface="Arial" panose="020B0604020202020204" pitchFamily="34" charset="0"/>
                          <a:ea typeface="Calibri" panose="020F0502020204030204" pitchFamily="34" charset="0"/>
                        </a:rPr>
                        <a:t>0</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lnSpc>
                          <a:spcPct val="100000"/>
                        </a:lnSpc>
                      </a:pPr>
                      <a:r>
                        <a:rPr lang="pt-BR" sz="800" b="1">
                          <a:solidFill>
                            <a:srgbClr val="000000"/>
                          </a:solidFill>
                          <a:effectLst/>
                          <a:latin typeface="Arial" panose="020B0604020202020204" pitchFamily="34" charset="0"/>
                          <a:ea typeface="Calibri" panose="020F0502020204030204" pitchFamily="34" charset="0"/>
                        </a:rPr>
                        <a:t>7</a:t>
                      </a:r>
                      <a:endParaRPr lang="pt-BR" sz="9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lnSpc>
                          <a:spcPct val="100000"/>
                        </a:lnSpc>
                      </a:pPr>
                      <a:r>
                        <a:rPr lang="pt-BR" sz="800" b="1" dirty="0">
                          <a:solidFill>
                            <a:srgbClr val="000000"/>
                          </a:solidFill>
                          <a:effectLst/>
                          <a:latin typeface="Arial" panose="020B0604020202020204" pitchFamily="34" charset="0"/>
                          <a:ea typeface="Calibri" panose="020F0502020204030204" pitchFamily="34" charset="0"/>
                        </a:rPr>
                        <a:t>12</a:t>
                      </a:r>
                      <a:endParaRPr lang="pt-BR" sz="9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2309704927"/>
                  </a:ext>
                </a:extLst>
              </a:tr>
            </a:tbl>
          </a:graphicData>
        </a:graphic>
      </p:graphicFrame>
      <p:sp>
        <p:nvSpPr>
          <p:cNvPr id="12" name="Retângulo 11">
            <a:extLst>
              <a:ext uri="{FF2B5EF4-FFF2-40B4-BE49-F238E27FC236}">
                <a16:creationId xmlns:a16="http://schemas.microsoft.com/office/drawing/2014/main" id="{BAAD5EAB-FE65-4B0D-B5B1-F7EAD7A6CD71}"/>
              </a:ext>
            </a:extLst>
          </p:cNvPr>
          <p:cNvSpPr/>
          <p:nvPr/>
        </p:nvSpPr>
        <p:spPr>
          <a:xfrm>
            <a:off x="0" y="6776341"/>
            <a:ext cx="12192000" cy="81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29543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79A6016D-317A-4E70-AFFB-7969E9388E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tângulo 6">
            <a:extLst>
              <a:ext uri="{FF2B5EF4-FFF2-40B4-BE49-F238E27FC236}">
                <a16:creationId xmlns:a16="http://schemas.microsoft.com/office/drawing/2014/main" id="{F39D11D7-B3DB-4918-9A49-F6762E1DE9B2}"/>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
            <a:extLst>
              <a:ext uri="{FF2B5EF4-FFF2-40B4-BE49-F238E27FC236}">
                <a16:creationId xmlns:a16="http://schemas.microsoft.com/office/drawing/2014/main" id="{F29C103E-6056-4C02-84C5-85AB247E8287}"/>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educacionais</a:t>
            </a:r>
            <a:endParaRPr lang="pt-BR" sz="2400" b="1" dirty="0">
              <a:solidFill>
                <a:srgbClr val="FFFFFF"/>
              </a:solidFill>
              <a:latin typeface="Arial" panose="020B0604020202020204" pitchFamily="34" charset="0"/>
              <a:cs typeface="Arial" panose="020B0604020202020204" pitchFamily="34" charset="0"/>
            </a:endParaRPr>
          </a:p>
        </p:txBody>
      </p:sp>
      <p:sp>
        <p:nvSpPr>
          <p:cNvPr id="9" name="Elipse 8">
            <a:extLst>
              <a:ext uri="{FF2B5EF4-FFF2-40B4-BE49-F238E27FC236}">
                <a16:creationId xmlns:a16="http://schemas.microsoft.com/office/drawing/2014/main" id="{112A5156-48D6-49BA-A43C-99863DD051E3}"/>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ráfico 13">
            <a:extLst>
              <a:ext uri="{FF2B5EF4-FFF2-40B4-BE49-F238E27FC236}">
                <a16:creationId xmlns:a16="http://schemas.microsoft.com/office/drawing/2014/main" id="{6C1EEFF5-49D4-4A59-88A8-3081DC2F1CFA}"/>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graphicFrame>
        <p:nvGraphicFramePr>
          <p:cNvPr id="5" name="Espaço Reservado para Conteúdo 4">
            <a:extLst>
              <a:ext uri="{FF2B5EF4-FFF2-40B4-BE49-F238E27FC236}">
                <a16:creationId xmlns:a16="http://schemas.microsoft.com/office/drawing/2014/main" id="{AA67DE8C-6EE3-4A2A-AF04-B6FBFD6CE344}"/>
              </a:ext>
            </a:extLst>
          </p:cNvPr>
          <p:cNvGraphicFramePr>
            <a:graphicFrameLocks noGrp="1"/>
          </p:cNvGraphicFramePr>
          <p:nvPr>
            <p:ph sz="half" idx="1"/>
            <p:extLst>
              <p:ext uri="{D42A27DB-BD31-4B8C-83A1-F6EECF244321}">
                <p14:modId xmlns:p14="http://schemas.microsoft.com/office/powerpoint/2010/main" val="1454939599"/>
              </p:ext>
            </p:extLst>
          </p:nvPr>
        </p:nvGraphicFramePr>
        <p:xfrm>
          <a:off x="1769469" y="1245288"/>
          <a:ext cx="9367104" cy="5201838"/>
        </p:xfrm>
        <a:graphic>
          <a:graphicData uri="http://schemas.openxmlformats.org/drawingml/2006/table">
            <a:tbl>
              <a:tblPr firstRow="1" firstCol="1" bandRow="1"/>
              <a:tblGrid>
                <a:gridCol w="7694290">
                  <a:extLst>
                    <a:ext uri="{9D8B030D-6E8A-4147-A177-3AD203B41FA5}">
                      <a16:colId xmlns:a16="http://schemas.microsoft.com/office/drawing/2014/main" val="4157673186"/>
                    </a:ext>
                  </a:extLst>
                </a:gridCol>
                <a:gridCol w="476004">
                  <a:extLst>
                    <a:ext uri="{9D8B030D-6E8A-4147-A177-3AD203B41FA5}">
                      <a16:colId xmlns:a16="http://schemas.microsoft.com/office/drawing/2014/main" val="585411636"/>
                    </a:ext>
                  </a:extLst>
                </a:gridCol>
                <a:gridCol w="476508">
                  <a:extLst>
                    <a:ext uri="{9D8B030D-6E8A-4147-A177-3AD203B41FA5}">
                      <a16:colId xmlns:a16="http://schemas.microsoft.com/office/drawing/2014/main" val="4225070776"/>
                    </a:ext>
                  </a:extLst>
                </a:gridCol>
                <a:gridCol w="720302">
                  <a:extLst>
                    <a:ext uri="{9D8B030D-6E8A-4147-A177-3AD203B41FA5}">
                      <a16:colId xmlns:a16="http://schemas.microsoft.com/office/drawing/2014/main" val="3885806153"/>
                    </a:ext>
                  </a:extLst>
                </a:gridCol>
              </a:tblGrid>
              <a:tr h="583953">
                <a:tc>
                  <a:txBody>
                    <a:bodyPr/>
                    <a:lstStyle/>
                    <a:p>
                      <a:pPr algn="just"/>
                      <a:r>
                        <a:rPr lang="pt-BR" sz="1000" b="1" dirty="0">
                          <a:effectLst/>
                          <a:latin typeface="Arial" panose="020B0604020202020204" pitchFamily="34" charset="0"/>
                          <a:ea typeface="Calibri" panose="020F0502020204030204" pitchFamily="34" charset="0"/>
                        </a:rPr>
                        <a:t>Meta </a:t>
                      </a:r>
                      <a:r>
                        <a:rPr lang="pt-BR" sz="1000" b="1" dirty="0">
                          <a:solidFill>
                            <a:srgbClr val="000000"/>
                          </a:solidFill>
                          <a:effectLst/>
                          <a:latin typeface="Arial" panose="020B0604020202020204" pitchFamily="34" charset="0"/>
                          <a:ea typeface="Calibri" panose="020F0502020204030204" pitchFamily="34" charset="0"/>
                        </a:rPr>
                        <a:t>16</a:t>
                      </a:r>
                      <a:r>
                        <a:rPr lang="pt-BR" sz="1000" dirty="0">
                          <a:solidFill>
                            <a:srgbClr val="000000"/>
                          </a:solidFill>
                          <a:effectLst/>
                          <a:latin typeface="Arial" panose="020B0604020202020204" pitchFamily="34" charset="0"/>
                          <a:ea typeface="Calibri" panose="020F0502020204030204" pitchFamily="34" charset="0"/>
                        </a:rPr>
                        <a:t>: Formar, até o último ano de vigência deste Plano, a totalidade dos profissionais de educação que atuam na educação básica pública em cursos de especialização, 33% em cursos de mestrado </a:t>
                      </a:r>
                      <a:r>
                        <a:rPr lang="pt-BR" sz="1000" i="1" dirty="0">
                          <a:solidFill>
                            <a:srgbClr val="000000"/>
                          </a:solidFill>
                          <a:effectLst/>
                          <a:latin typeface="Arial" panose="020B0604020202020204" pitchFamily="34" charset="0"/>
                          <a:ea typeface="Calibri" panose="020F0502020204030204" pitchFamily="34" charset="0"/>
                        </a:rPr>
                        <a:t>stricto sensu </a:t>
                      </a:r>
                      <a:r>
                        <a:rPr lang="pt-BR" sz="1000" dirty="0">
                          <a:solidFill>
                            <a:srgbClr val="000000"/>
                          </a:solidFill>
                          <a:effectLst/>
                          <a:latin typeface="Arial" panose="020B0604020202020204" pitchFamily="34" charset="0"/>
                          <a:ea typeface="Calibri" panose="020F0502020204030204" pitchFamily="34" charset="0"/>
                        </a:rPr>
                        <a:t>e 3% em cursos de doutorado, nas respectivas áreas de atuação profissional; e garantir a todos os profissionais da educação básica formação continuada em sua área de atuação, considerando as necessidades, as demandas e as contextualizações do sistema de ensino do Distrito Federal.</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gridSpan="3">
                  <a:txBody>
                    <a:bodyPr/>
                    <a:lstStyle/>
                    <a:p>
                      <a:pPr algn="ctr"/>
                      <a:r>
                        <a:rPr lang="pt-BR" sz="1050" b="1">
                          <a:solidFill>
                            <a:srgbClr val="000000"/>
                          </a:solidFill>
                          <a:effectLst/>
                          <a:latin typeface="Arial" panose="020B0604020202020204" pitchFamily="34" charset="0"/>
                          <a:ea typeface="Calibri" panose="020F0502020204030204" pitchFamily="34" charset="0"/>
                        </a:rPr>
                        <a:t>Vinculação</a:t>
                      </a:r>
                      <a:endParaRPr lang="pt-BR" sz="1200">
                        <a:effectLst/>
                        <a:latin typeface="Times New Roman" panose="02020603050405020304" pitchFamily="18" charset="0"/>
                        <a:ea typeface="Calibri" panose="020F0502020204030204" pitchFamily="34" charset="0"/>
                      </a:endParaRPr>
                    </a:p>
                  </a:txBody>
                  <a:tcPr marL="72000" marR="72000"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866169058"/>
                  </a:ext>
                </a:extLst>
              </a:tr>
              <a:tr h="277596">
                <a:tc>
                  <a:txBody>
                    <a:bodyPr/>
                    <a:lstStyle/>
                    <a:p>
                      <a:pPr algn="ctr">
                        <a:spcAft>
                          <a:spcPts val="500"/>
                        </a:spcAft>
                      </a:pPr>
                      <a:r>
                        <a:rPr lang="pt-BR" sz="1000" b="1">
                          <a:solidFill>
                            <a:srgbClr val="000000"/>
                          </a:solidFill>
                          <a:effectLst/>
                          <a:latin typeface="Arial" panose="020B0604020202020204" pitchFamily="34" charset="0"/>
                          <a:ea typeface="Calibri" panose="020F0502020204030204" pitchFamily="34" charset="0"/>
                        </a:rPr>
                        <a:t>Estratégias</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spcAft>
                          <a:spcPts val="500"/>
                        </a:spcAft>
                      </a:pPr>
                      <a:r>
                        <a:rPr lang="pt-BR" sz="900" b="1">
                          <a:solidFill>
                            <a:srgbClr val="000000"/>
                          </a:solidFill>
                          <a:effectLst/>
                          <a:latin typeface="Arial" panose="020B0604020202020204" pitchFamily="34" charset="0"/>
                          <a:ea typeface="Calibri" panose="020F0502020204030204" pitchFamily="34" charset="0"/>
                        </a:rPr>
                        <a:t>PL</a:t>
                      </a:r>
                      <a:endParaRPr lang="pt-BR" sz="1200">
                        <a:effectLst/>
                        <a:latin typeface="Times New Roman" panose="02020603050405020304" pitchFamily="18" charset="0"/>
                        <a:ea typeface="Calibri" panose="020F0502020204030204" pitchFamily="34" charset="0"/>
                      </a:endParaRPr>
                    </a:p>
                  </a:txBody>
                  <a:tcPr marL="72000" marR="72000"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spcAft>
                          <a:spcPts val="500"/>
                        </a:spcAft>
                      </a:pPr>
                      <a:r>
                        <a:rPr lang="pt-BR" sz="900" b="1">
                          <a:solidFill>
                            <a:srgbClr val="000000"/>
                          </a:solidFill>
                          <a:effectLst/>
                          <a:latin typeface="Arial" panose="020B0604020202020204" pitchFamily="34" charset="0"/>
                          <a:ea typeface="Calibri" panose="020F0502020204030204" pitchFamily="34" charset="0"/>
                        </a:rPr>
                        <a:t>UnDF</a:t>
                      </a:r>
                      <a:endParaRPr lang="pt-BR" sz="1200">
                        <a:effectLst/>
                        <a:latin typeface="Times New Roman" panose="02020603050405020304" pitchFamily="18" charset="0"/>
                        <a:ea typeface="Calibri" panose="020F0502020204030204" pitchFamily="34" charset="0"/>
                      </a:endParaRPr>
                    </a:p>
                  </a:txBody>
                  <a:tcPr marL="72000" marR="72000"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tc>
                  <a:txBody>
                    <a:bodyPr/>
                    <a:lstStyle/>
                    <a:p>
                      <a:pPr algn="ctr">
                        <a:lnSpc>
                          <a:spcPts val="760"/>
                        </a:lnSpc>
                        <a:spcAft>
                          <a:spcPts val="500"/>
                        </a:spcAft>
                      </a:pPr>
                      <a:r>
                        <a:rPr lang="pt-BR" sz="900" b="1">
                          <a:solidFill>
                            <a:srgbClr val="000000"/>
                          </a:solidFill>
                          <a:effectLst/>
                          <a:latin typeface="Arial" panose="020B0604020202020204" pitchFamily="34" charset="0"/>
                          <a:ea typeface="Times New Roman" panose="02020603050405020304" pitchFamily="18" charset="0"/>
                        </a:rPr>
                        <a:t>Outros</a:t>
                      </a:r>
                      <a:endParaRPr lang="pt-BR" sz="1200">
                        <a:effectLst/>
                        <a:latin typeface="Times New Roman" panose="02020603050405020304" pitchFamily="18" charset="0"/>
                        <a:ea typeface="Calibri" panose="020F0502020204030204" pitchFamily="34" charset="0"/>
                      </a:endParaRPr>
                    </a:p>
                  </a:txBody>
                  <a:tcPr marL="72000" marR="72000" marT="72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6EE"/>
                    </a:solidFill>
                  </a:tcPr>
                </a:tc>
                <a:extLst>
                  <a:ext uri="{0D108BD9-81ED-4DB2-BD59-A6C34878D82A}">
                    <a16:rowId xmlns:a16="http://schemas.microsoft.com/office/drawing/2014/main" val="1330360178"/>
                  </a:ext>
                </a:extLst>
              </a:tr>
              <a:tr h="385999">
                <a:tc>
                  <a:txBody>
                    <a:bodyPr/>
                    <a:lstStyle/>
                    <a:p>
                      <a:pPr algn="just">
                        <a:spcAft>
                          <a:spcPts val="500"/>
                        </a:spcAft>
                      </a:pPr>
                      <a:r>
                        <a:rPr lang="pt-BR" sz="1000" b="1" dirty="0">
                          <a:effectLst/>
                          <a:latin typeface="Arial" panose="020B0604020202020204" pitchFamily="34" charset="0"/>
                          <a:ea typeface="Calibri" panose="020F0502020204030204" pitchFamily="34" charset="0"/>
                        </a:rPr>
                        <a:t>16.</a:t>
                      </a:r>
                      <a:r>
                        <a:rPr lang="pt-BR" sz="1000" dirty="0">
                          <a:effectLst/>
                          <a:latin typeface="Arial" panose="020B0604020202020204" pitchFamily="34" charset="0"/>
                          <a:ea typeface="Calibri" panose="020F0502020204030204" pitchFamily="34" charset="0"/>
                        </a:rPr>
                        <a:t>1 - Garantir que todos os profissionais da educação básica tenham acesso à formação continuada, considerando as necessidades e os contextos dos vários sistemas de ensino, e assegurar aos demais profissionais da educação acesso à formação em nível de pós-graduação.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a:effectLst/>
                          <a:latin typeface="Arial" panose="020B0604020202020204" pitchFamily="34" charset="0"/>
                          <a:ea typeface="Calibri" panose="020F0502020204030204" pitchFamily="34" charset="0"/>
                        </a:rPr>
                        <a:t> </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spcAft>
                          <a:spcPts val="500"/>
                        </a:spcAft>
                      </a:pPr>
                      <a:r>
                        <a:rPr lang="pt-BR" sz="1050" b="1">
                          <a:effectLst/>
                          <a:latin typeface="Arial" panose="020B0604020202020204" pitchFamily="34" charset="0"/>
                          <a:ea typeface="Calibri" panose="020F0502020204030204" pitchFamily="34" charset="0"/>
                        </a:rPr>
                        <a:t> </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390056110"/>
                  </a:ext>
                </a:extLst>
              </a:tr>
              <a:tr h="385999">
                <a:tc>
                  <a:txBody>
                    <a:bodyPr/>
                    <a:lstStyle/>
                    <a:p>
                      <a:pPr algn="just">
                        <a:spcAft>
                          <a:spcPts val="500"/>
                        </a:spcAft>
                      </a:pPr>
                      <a:r>
                        <a:rPr lang="pt-BR" sz="1000" b="1" dirty="0">
                          <a:effectLst/>
                          <a:latin typeface="Arial" panose="020B0604020202020204" pitchFamily="34" charset="0"/>
                          <a:ea typeface="Calibri" panose="020F0502020204030204" pitchFamily="34" charset="0"/>
                        </a:rPr>
                        <a:t>16.2</a:t>
                      </a:r>
                      <a:r>
                        <a:rPr lang="pt-BR" sz="1000" dirty="0">
                          <a:effectLst/>
                          <a:latin typeface="Arial" panose="020B0604020202020204" pitchFamily="34" charset="0"/>
                          <a:ea typeface="Calibri" panose="020F0502020204030204" pitchFamily="34" charset="0"/>
                        </a:rPr>
                        <a:t> – Realizar, por meio do Fórum Distrital Permanente de Formação Docente, o planejamento estratégico para dimensionamento da demanda por formação continuada e fomentar a respectiva oferta por parte das instituições públicas de educação superior.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spcAft>
                          <a:spcPts val="500"/>
                        </a:spcAft>
                      </a:pPr>
                      <a:r>
                        <a:rPr lang="pt-BR" sz="1050" b="1">
                          <a:effectLst/>
                          <a:latin typeface="Arial" panose="020B0604020202020204" pitchFamily="34" charset="0"/>
                          <a:ea typeface="Calibri" panose="020F0502020204030204" pitchFamily="34" charset="0"/>
                        </a:rPr>
                        <a:t> </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782925493"/>
                  </a:ext>
                </a:extLst>
              </a:tr>
              <a:tr h="287022">
                <a:tc>
                  <a:txBody>
                    <a:bodyPr/>
                    <a:lstStyle/>
                    <a:p>
                      <a:pPr algn="just">
                        <a:spcAft>
                          <a:spcPts val="500"/>
                        </a:spcAft>
                      </a:pPr>
                      <a:r>
                        <a:rPr lang="pt-BR" sz="1000" b="1">
                          <a:effectLst/>
                          <a:latin typeface="Arial" panose="020B0604020202020204" pitchFamily="34" charset="0"/>
                          <a:ea typeface="Calibri" panose="020F0502020204030204" pitchFamily="34" charset="0"/>
                        </a:rPr>
                        <a:t>16.3</a:t>
                      </a:r>
                      <a:r>
                        <a:rPr lang="pt-BR" sz="1000">
                          <a:effectLst/>
                          <a:latin typeface="Arial" panose="020B0604020202020204" pitchFamily="34" charset="0"/>
                          <a:ea typeface="Calibri" panose="020F0502020204030204" pitchFamily="34" charset="0"/>
                        </a:rPr>
                        <a:t> – Ofertar, intersetorialmente, política de formação continuada e pós-graduação, por área de conhecimento e atuação, a todos os profissionais da educação, em todas as etapas e modalidades de ensino. </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spcAft>
                          <a:spcPts val="500"/>
                        </a:spcAft>
                      </a:pPr>
                      <a:r>
                        <a:rPr lang="pt-BR" sz="1050" b="1">
                          <a:effectLst/>
                          <a:latin typeface="Arial" panose="020B0604020202020204" pitchFamily="34" charset="0"/>
                          <a:ea typeface="Calibri" panose="020F0502020204030204" pitchFamily="34" charset="0"/>
                        </a:rPr>
                        <a:t> </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091078497"/>
                  </a:ext>
                </a:extLst>
              </a:tr>
              <a:tr h="287022">
                <a:tc>
                  <a:txBody>
                    <a:bodyPr/>
                    <a:lstStyle/>
                    <a:p>
                      <a:pPr algn="just">
                        <a:spcAft>
                          <a:spcPts val="500"/>
                        </a:spcAft>
                      </a:pPr>
                      <a:r>
                        <a:rPr lang="pt-BR" sz="1000" b="1">
                          <a:effectLst/>
                          <a:latin typeface="Arial" panose="020B0604020202020204" pitchFamily="34" charset="0"/>
                          <a:ea typeface="Calibri" panose="020F0502020204030204" pitchFamily="34" charset="0"/>
                        </a:rPr>
                        <a:t>16.4</a:t>
                      </a:r>
                      <a:r>
                        <a:rPr lang="pt-BR" sz="1000">
                          <a:effectLst/>
                          <a:latin typeface="Arial" panose="020B0604020202020204" pitchFamily="34" charset="0"/>
                          <a:ea typeface="Calibri" panose="020F0502020204030204" pitchFamily="34" charset="0"/>
                        </a:rPr>
                        <a:t> – Consolidar a política distrital de formação dos profissionais da educação básica, definindo diretrizes, áreas prioritárias, instituições formadoras e processos de certificação das atividades formativas. </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just">
                        <a:spcAft>
                          <a:spcPts val="500"/>
                        </a:spcAft>
                      </a:pPr>
                      <a:r>
                        <a:rPr lang="pt-BR" sz="1050" b="1">
                          <a:effectLst/>
                          <a:latin typeface="Arial" panose="020B0604020202020204" pitchFamily="34" charset="0"/>
                          <a:ea typeface="Calibri" panose="020F0502020204030204" pitchFamily="34" charset="0"/>
                        </a:rPr>
                        <a:t> </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349219058"/>
                  </a:ext>
                </a:extLst>
              </a:tr>
              <a:tr h="484976">
                <a:tc>
                  <a:txBody>
                    <a:bodyPr/>
                    <a:lstStyle/>
                    <a:p>
                      <a:pPr algn="just">
                        <a:spcAft>
                          <a:spcPts val="500"/>
                        </a:spcAft>
                      </a:pPr>
                      <a:r>
                        <a:rPr lang="pt-BR" sz="1000" b="1">
                          <a:effectLst/>
                          <a:latin typeface="Arial" panose="020B0604020202020204" pitchFamily="34" charset="0"/>
                          <a:ea typeface="Calibri" panose="020F0502020204030204" pitchFamily="34" charset="0"/>
                        </a:rPr>
                        <a:t>16.5</a:t>
                      </a:r>
                      <a:r>
                        <a:rPr lang="pt-BR" sz="1000">
                          <a:effectLst/>
                          <a:latin typeface="Arial" panose="020B0604020202020204" pitchFamily="34" charset="0"/>
                          <a:ea typeface="Calibri" panose="020F0502020204030204" pitchFamily="34" charset="0"/>
                        </a:rPr>
                        <a:t> – Expandir programa de composição de acervo de obras didáticas, paradidáticas, de literatura e de dicionários e programa específico de acesso a bens culturais, incluindo obras e materiais produzidos em Libras e em Braille, sem prejuízo de outros, a serem disponibilizados para os profissionais da educação da rede pública de educação básica, favorecendo a construção do conhecimento e a valorização da cultura da investigação. </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737679320"/>
                  </a:ext>
                </a:extLst>
              </a:tr>
              <a:tr h="385999">
                <a:tc>
                  <a:txBody>
                    <a:bodyPr/>
                    <a:lstStyle/>
                    <a:p>
                      <a:pPr algn="just">
                        <a:spcAft>
                          <a:spcPts val="500"/>
                        </a:spcAft>
                      </a:pPr>
                      <a:r>
                        <a:rPr lang="pt-BR" sz="1000" b="1">
                          <a:effectLst/>
                          <a:latin typeface="Arial" panose="020B0604020202020204" pitchFamily="34" charset="0"/>
                          <a:ea typeface="Calibri" panose="020F0502020204030204" pitchFamily="34" charset="0"/>
                        </a:rPr>
                        <a:t>16.6</a:t>
                      </a:r>
                      <a:r>
                        <a:rPr lang="pt-BR" sz="1000">
                          <a:effectLst/>
                          <a:latin typeface="Arial" panose="020B0604020202020204" pitchFamily="34" charset="0"/>
                          <a:ea typeface="Calibri" panose="020F0502020204030204" pitchFamily="34" charset="0"/>
                        </a:rPr>
                        <a:t> – Disponibilizar portal eletrônico, em colaboração com o Ministério da Educação, para subsidiar a atuação dos profissionais da educação básica, disponibilizando, gratuitamente, materiais didáticos e pedagógicos suplementares, inclusive aqueles com formato acessível. </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469051764"/>
                  </a:ext>
                </a:extLst>
              </a:tr>
              <a:tr h="287022">
                <a:tc>
                  <a:txBody>
                    <a:bodyPr/>
                    <a:lstStyle/>
                    <a:p>
                      <a:pPr algn="just">
                        <a:spcAft>
                          <a:spcPts val="500"/>
                        </a:spcAft>
                      </a:pPr>
                      <a:r>
                        <a:rPr lang="pt-BR" sz="1000" b="1">
                          <a:effectLst/>
                          <a:latin typeface="Arial" panose="020B0604020202020204" pitchFamily="34" charset="0"/>
                          <a:ea typeface="Calibri" panose="020F0502020204030204" pitchFamily="34" charset="0"/>
                        </a:rPr>
                        <a:t>16.7</a:t>
                      </a:r>
                      <a:r>
                        <a:rPr lang="pt-BR" sz="1000">
                          <a:effectLst/>
                          <a:latin typeface="Arial" panose="020B0604020202020204" pitchFamily="34" charset="0"/>
                          <a:ea typeface="Calibri" panose="020F0502020204030204" pitchFamily="34" charset="0"/>
                        </a:rPr>
                        <a:t> – Garantir o afastamento remunerado para estudo aos profissionais da educação básica e bolsas de estudo para pós-graduação. </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just">
                        <a:spcAft>
                          <a:spcPts val="500"/>
                        </a:spcAft>
                      </a:pPr>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706176692"/>
                  </a:ext>
                </a:extLst>
              </a:tr>
              <a:tr h="385999">
                <a:tc>
                  <a:txBody>
                    <a:bodyPr/>
                    <a:lstStyle/>
                    <a:p>
                      <a:r>
                        <a:rPr lang="pt-BR" sz="1000" b="1" dirty="0">
                          <a:effectLst/>
                          <a:latin typeface="Arial" panose="020B0604020202020204" pitchFamily="34" charset="0"/>
                          <a:ea typeface="Calibri" panose="020F0502020204030204" pitchFamily="34" charset="0"/>
                        </a:rPr>
                        <a:t>16.8</a:t>
                      </a:r>
                      <a:r>
                        <a:rPr lang="pt-BR" sz="1000" dirty="0">
                          <a:effectLst/>
                          <a:latin typeface="Arial" panose="020B0604020202020204" pitchFamily="34" charset="0"/>
                          <a:ea typeface="Calibri" panose="020F0502020204030204" pitchFamily="34" charset="0"/>
                        </a:rPr>
                        <a:t> – Fortalecer a formação dos profissionais da educação das escolas públicas de educação básica, por meio da implementação das ações do Plano Nacional do Livro e Leitura e da instituição de programa nacional de disponibilização de recursos para acesso a bens culturais.</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r>
                        <a:rPr lang="pt-BR" sz="1050" b="1" dirty="0">
                          <a:effectLst/>
                          <a:latin typeface="Arial" panose="020B0604020202020204" pitchFamily="34" charset="0"/>
                          <a:ea typeface="Calibri" panose="020F0502020204030204" pitchFamily="34" charset="0"/>
                        </a:rPr>
                        <a:t> </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208363606"/>
                  </a:ext>
                </a:extLst>
              </a:tr>
              <a:tr h="192758">
                <a:tc>
                  <a:txBody>
                    <a:bodyPr/>
                    <a:lstStyle/>
                    <a:p>
                      <a:pPr algn="r"/>
                      <a:r>
                        <a:rPr lang="pt-BR" sz="1000" b="1">
                          <a:solidFill>
                            <a:srgbClr val="000000"/>
                          </a:solidFill>
                          <a:effectLst/>
                          <a:latin typeface="Arial" panose="020B0604020202020204" pitchFamily="34" charset="0"/>
                          <a:ea typeface="Calibri" panose="020F0502020204030204" pitchFamily="34" charset="0"/>
                        </a:rPr>
                        <a:t>Ocorrências</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pt-BR" sz="1050" b="1">
                          <a:solidFill>
                            <a:srgbClr val="000000"/>
                          </a:solidFill>
                          <a:effectLst/>
                          <a:latin typeface="Arial" panose="020B0604020202020204" pitchFamily="34" charset="0"/>
                          <a:ea typeface="Calibri" panose="020F0502020204030204" pitchFamily="34" charset="0"/>
                        </a:rPr>
                        <a:t>0</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pt-BR" sz="1050" b="1">
                          <a:solidFill>
                            <a:srgbClr val="000000"/>
                          </a:solidFill>
                          <a:effectLst/>
                          <a:latin typeface="Arial" panose="020B0604020202020204" pitchFamily="34" charset="0"/>
                          <a:ea typeface="Calibri" panose="020F0502020204030204" pitchFamily="34" charset="0"/>
                        </a:rPr>
                        <a:t>4</a:t>
                      </a:r>
                      <a:endParaRPr lang="pt-BR" sz="120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pt-BR" sz="1050" b="1" dirty="0">
                          <a:solidFill>
                            <a:srgbClr val="000000"/>
                          </a:solidFill>
                          <a:effectLst/>
                          <a:latin typeface="Arial" panose="020B0604020202020204" pitchFamily="34" charset="0"/>
                          <a:ea typeface="Calibri" panose="020F0502020204030204" pitchFamily="34" charset="0"/>
                        </a:rPr>
                        <a:t>8</a:t>
                      </a:r>
                      <a:endParaRPr lang="pt-BR" sz="1200" dirty="0">
                        <a:effectLst/>
                        <a:latin typeface="Times New Roman" panose="02020603050405020304" pitchFamily="18" charset="0"/>
                        <a:ea typeface="Calibri" panose="020F0502020204030204" pitchFamily="34" charset="0"/>
                      </a:endParaRPr>
                    </a:p>
                  </a:txBody>
                  <a:tcPr marL="72000" marR="72000" marT="72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3660687475"/>
                  </a:ext>
                </a:extLst>
              </a:tr>
            </a:tbl>
          </a:graphicData>
        </a:graphic>
      </p:graphicFrame>
      <p:sp>
        <p:nvSpPr>
          <p:cNvPr id="11" name="Retângulo 10">
            <a:extLst>
              <a:ext uri="{FF2B5EF4-FFF2-40B4-BE49-F238E27FC236}">
                <a16:creationId xmlns:a16="http://schemas.microsoft.com/office/drawing/2014/main" id="{E57021A7-EECE-42D4-8829-9C51CEFE5188}"/>
              </a:ext>
            </a:extLst>
          </p:cNvPr>
          <p:cNvSpPr/>
          <p:nvPr/>
        </p:nvSpPr>
        <p:spPr>
          <a:xfrm>
            <a:off x="0" y="6776341"/>
            <a:ext cx="12192000" cy="81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55671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D50C383F-7FAF-4BAA-B5D9-859BC0146A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tângulo 7">
            <a:extLst>
              <a:ext uri="{FF2B5EF4-FFF2-40B4-BE49-F238E27FC236}">
                <a16:creationId xmlns:a16="http://schemas.microsoft.com/office/drawing/2014/main" id="{D69F76E6-60B0-4CE8-87DF-CBB3021D7A46}"/>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ítulo 1">
            <a:extLst>
              <a:ext uri="{FF2B5EF4-FFF2-40B4-BE49-F238E27FC236}">
                <a16:creationId xmlns:a16="http://schemas.microsoft.com/office/drawing/2014/main" id="{809D0323-05D2-4996-B5F0-A01D582F7670}"/>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educacionais</a:t>
            </a:r>
            <a:endParaRPr lang="pt-BR" sz="2400" b="1" dirty="0">
              <a:solidFill>
                <a:srgbClr val="FFFFFF"/>
              </a:solidFill>
              <a:latin typeface="Arial" panose="020B0604020202020204" pitchFamily="34" charset="0"/>
              <a:cs typeface="Arial" panose="020B0604020202020204" pitchFamily="34" charset="0"/>
            </a:endParaRPr>
          </a:p>
        </p:txBody>
      </p:sp>
      <p:sp>
        <p:nvSpPr>
          <p:cNvPr id="10" name="Elipse 9">
            <a:extLst>
              <a:ext uri="{FF2B5EF4-FFF2-40B4-BE49-F238E27FC236}">
                <a16:creationId xmlns:a16="http://schemas.microsoft.com/office/drawing/2014/main" id="{66BC9A2D-269F-4F50-802B-23CC449670D5}"/>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ráfico 13">
            <a:extLst>
              <a:ext uri="{FF2B5EF4-FFF2-40B4-BE49-F238E27FC236}">
                <a16:creationId xmlns:a16="http://schemas.microsoft.com/office/drawing/2014/main" id="{912C37EC-CD75-42BA-A874-A4999AB0DDFC}"/>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graphicFrame>
        <p:nvGraphicFramePr>
          <p:cNvPr id="12" name="Espaço Reservado para Conteúdo 11">
            <a:extLst>
              <a:ext uri="{FF2B5EF4-FFF2-40B4-BE49-F238E27FC236}">
                <a16:creationId xmlns:a16="http://schemas.microsoft.com/office/drawing/2014/main" id="{8327E88F-79CE-4CA2-BD92-ED3208E06926}"/>
              </a:ext>
            </a:extLst>
          </p:cNvPr>
          <p:cNvGraphicFramePr>
            <a:graphicFrameLocks noGrp="1"/>
          </p:cNvGraphicFramePr>
          <p:nvPr>
            <p:ph sz="half" idx="1"/>
            <p:extLst>
              <p:ext uri="{D42A27DB-BD31-4B8C-83A1-F6EECF244321}">
                <p14:modId xmlns:p14="http://schemas.microsoft.com/office/powerpoint/2010/main" val="582801259"/>
              </p:ext>
            </p:extLst>
          </p:nvPr>
        </p:nvGraphicFramePr>
        <p:xfrm>
          <a:off x="1769470" y="1851680"/>
          <a:ext cx="7780931" cy="4424042"/>
        </p:xfrm>
        <a:graphic>
          <a:graphicData uri="http://schemas.openxmlformats.org/drawingml/2006/table">
            <a:tbl>
              <a:tblPr firstRow="1" firstCol="1" bandRow="1"/>
              <a:tblGrid>
                <a:gridCol w="5080938">
                  <a:extLst>
                    <a:ext uri="{9D8B030D-6E8A-4147-A177-3AD203B41FA5}">
                      <a16:colId xmlns:a16="http://schemas.microsoft.com/office/drawing/2014/main" val="3720314409"/>
                    </a:ext>
                  </a:extLst>
                </a:gridCol>
                <a:gridCol w="935499">
                  <a:extLst>
                    <a:ext uri="{9D8B030D-6E8A-4147-A177-3AD203B41FA5}">
                      <a16:colId xmlns:a16="http://schemas.microsoft.com/office/drawing/2014/main" val="551295640"/>
                    </a:ext>
                  </a:extLst>
                </a:gridCol>
                <a:gridCol w="540218">
                  <a:extLst>
                    <a:ext uri="{9D8B030D-6E8A-4147-A177-3AD203B41FA5}">
                      <a16:colId xmlns:a16="http://schemas.microsoft.com/office/drawing/2014/main" val="1630526257"/>
                    </a:ext>
                  </a:extLst>
                </a:gridCol>
                <a:gridCol w="619275">
                  <a:extLst>
                    <a:ext uri="{9D8B030D-6E8A-4147-A177-3AD203B41FA5}">
                      <a16:colId xmlns:a16="http://schemas.microsoft.com/office/drawing/2014/main" val="2338377845"/>
                    </a:ext>
                  </a:extLst>
                </a:gridCol>
                <a:gridCol w="605001">
                  <a:extLst>
                    <a:ext uri="{9D8B030D-6E8A-4147-A177-3AD203B41FA5}">
                      <a16:colId xmlns:a16="http://schemas.microsoft.com/office/drawing/2014/main" val="761498182"/>
                    </a:ext>
                  </a:extLst>
                </a:gridCol>
              </a:tblGrid>
              <a:tr h="234887">
                <a:tc rowSpan="2">
                  <a:txBody>
                    <a:bodyPr/>
                    <a:lstStyle/>
                    <a:p>
                      <a:r>
                        <a:rPr lang="pt-BR" sz="1100" dirty="0">
                          <a:effectLst/>
                          <a:latin typeface="Times New Roman" panose="02020603050405020304" pitchFamily="18" charset="0"/>
                          <a:ea typeface="Calibri" panose="020F0502020204030204" pitchFamily="34" charset="0"/>
                        </a:rPr>
                        <a:t> </a:t>
                      </a:r>
                    </a:p>
                    <a:p>
                      <a:pPr algn="ctr"/>
                      <a:r>
                        <a:rPr lang="pt-BR" sz="1050" b="1" dirty="0">
                          <a:effectLst/>
                          <a:latin typeface="Arial" panose="020B0604020202020204" pitchFamily="34" charset="0"/>
                        </a:rPr>
                        <a:t>Meta </a:t>
                      </a:r>
                      <a:r>
                        <a:rPr lang="pt-BR" sz="1050" b="1" dirty="0">
                          <a:solidFill>
                            <a:srgbClr val="000000"/>
                          </a:solidFill>
                          <a:effectLst/>
                          <a:latin typeface="Arial" panose="020B0604020202020204" pitchFamily="34" charset="0"/>
                        </a:rPr>
                        <a:t>do PDE</a:t>
                      </a:r>
                    </a:p>
                    <a:p>
                      <a:r>
                        <a:rPr lang="pt-BR" sz="1100" dirty="0">
                          <a:effectLst/>
                          <a:latin typeface="Times New Roman" panose="02020603050405020304" pitchFamily="18" charset="0"/>
                        </a:rPr>
                        <a:t> </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rowSpan="2">
                  <a:txBody>
                    <a:bodyPr/>
                    <a:lstStyle/>
                    <a:p>
                      <a:pPr algn="ctr"/>
                      <a:r>
                        <a:rPr lang="pt-BR" sz="900" b="1">
                          <a:solidFill>
                            <a:srgbClr val="000000"/>
                          </a:solidFill>
                          <a:effectLst/>
                          <a:latin typeface="Arial" panose="020B0604020202020204" pitchFamily="34" charset="0"/>
                          <a:ea typeface="Calibri" panose="020F0502020204030204" pitchFamily="34" charset="0"/>
                        </a:rPr>
                        <a:t>Número de Estratégias</a:t>
                      </a:r>
                      <a:endParaRPr lang="pt-BR" sz="11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gridSpan="3">
                  <a:txBody>
                    <a:bodyPr/>
                    <a:lstStyle/>
                    <a:p>
                      <a:pPr algn="ctr"/>
                      <a:r>
                        <a:rPr lang="pt-BR" sz="900" b="1" dirty="0">
                          <a:solidFill>
                            <a:srgbClr val="000000"/>
                          </a:solidFill>
                          <a:effectLst/>
                          <a:latin typeface="Arial" panose="020B0604020202020204" pitchFamily="34" charset="0"/>
                          <a:ea typeface="Calibri" panose="020F0502020204030204" pitchFamily="34" charset="0"/>
                        </a:rPr>
                        <a:t>Vinculação</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44660095"/>
                  </a:ext>
                </a:extLst>
              </a:tr>
              <a:tr h="246746">
                <a:tc vMerge="1">
                  <a:txBody>
                    <a:bodyPr/>
                    <a:lstStyle/>
                    <a:p>
                      <a:r>
                        <a:rPr lang="pt-BR" sz="1200" dirty="0">
                          <a:effectLst/>
                          <a:latin typeface="Times New Roman" panose="02020603050405020304" pitchFamily="18" charset="0"/>
                          <a:ea typeface="Calibri" panose="020F0502020204030204" pitchFamily="34" charset="0"/>
                        </a:rPr>
                        <a:t> </a:t>
                      </a: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lang="pt-BR"/>
                    </a:p>
                  </a:txBody>
                  <a:tcPr>
                    <a:lnT w="6350" cap="flat" cmpd="sng" algn="ctr">
                      <a:solidFill>
                        <a:schemeClr val="tx1"/>
                      </a:solidFill>
                      <a:prstDash val="solid"/>
                      <a:round/>
                      <a:headEnd type="none" w="med" len="med"/>
                      <a:tailEnd type="none" w="med" len="med"/>
                    </a:lnT>
                  </a:tcPr>
                </a:tc>
                <a:tc>
                  <a:txBody>
                    <a:bodyPr/>
                    <a:lstStyle/>
                    <a:p>
                      <a:pPr algn="ctr"/>
                      <a:r>
                        <a:rPr lang="pt-BR" sz="900" b="1">
                          <a:solidFill>
                            <a:srgbClr val="000000"/>
                          </a:solidFill>
                          <a:effectLst/>
                          <a:latin typeface="Arial" panose="020B0604020202020204" pitchFamily="34" charset="0"/>
                          <a:ea typeface="Calibri" panose="020F0502020204030204" pitchFamily="34" charset="0"/>
                        </a:rPr>
                        <a:t>PL</a:t>
                      </a:r>
                      <a:endParaRPr lang="pt-BR" sz="11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900" b="1">
                          <a:solidFill>
                            <a:srgbClr val="000000"/>
                          </a:solidFill>
                          <a:effectLst/>
                          <a:latin typeface="Arial" panose="020B0604020202020204" pitchFamily="34" charset="0"/>
                          <a:ea typeface="Calibri" panose="020F0502020204030204" pitchFamily="34" charset="0"/>
                        </a:rPr>
                        <a:t>UnDF</a:t>
                      </a:r>
                      <a:endParaRPr lang="pt-BR" sz="11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900" b="1" dirty="0">
                          <a:solidFill>
                            <a:srgbClr val="000000"/>
                          </a:solidFill>
                          <a:effectLst/>
                          <a:latin typeface="Arial" panose="020B0604020202020204" pitchFamily="34" charset="0"/>
                          <a:ea typeface="Calibri" panose="020F0502020204030204" pitchFamily="34" charset="0"/>
                        </a:rPr>
                        <a:t>Outros</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623792476"/>
                  </a:ext>
                </a:extLst>
              </a:tr>
              <a:tr h="234887">
                <a:tc rowSpan="2">
                  <a:txBody>
                    <a:bodyPr/>
                    <a:lstStyle/>
                    <a:p>
                      <a:pPr algn="just"/>
                      <a:r>
                        <a:rPr lang="pt-BR" sz="1000" b="1" dirty="0">
                          <a:effectLst/>
                          <a:latin typeface="Arial" panose="020B0604020202020204" pitchFamily="34" charset="0"/>
                        </a:rPr>
                        <a:t>Meta 12</a:t>
                      </a:r>
                      <a:r>
                        <a:rPr lang="pt-BR" sz="1000" dirty="0">
                          <a:effectLst/>
                          <a:latin typeface="Arial" panose="020B0604020202020204" pitchFamily="34" charset="0"/>
                        </a:rPr>
                        <a:t>: Elevar a </a:t>
                      </a:r>
                      <a:r>
                        <a:rPr lang="pt-BR" sz="1000" b="1" dirty="0">
                          <a:effectLst/>
                          <a:latin typeface="Arial" panose="020B0604020202020204" pitchFamily="34" charset="0"/>
                        </a:rPr>
                        <a:t>taxa bruta de matrícula da educação superior para 65%, </a:t>
                      </a:r>
                      <a:r>
                        <a:rPr lang="pt-BR" sz="1000" dirty="0">
                          <a:effectLst/>
                          <a:latin typeface="Arial" panose="020B0604020202020204" pitchFamily="34" charset="0"/>
                        </a:rPr>
                        <a:t>ampliando a participação da oferta federal e a participação na oferta pública distrital de forma a aumentar 1% da taxa bruta ao ano até o último ano de vigência deste Plano.</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rowSpan="2">
                  <a:txBody>
                    <a:bodyPr/>
                    <a:lstStyle/>
                    <a:p>
                      <a:pPr algn="ctr"/>
                      <a:r>
                        <a:rPr lang="en-US" sz="1000" b="1" dirty="0">
                          <a:solidFill>
                            <a:srgbClr val="000000"/>
                          </a:solidFill>
                          <a:effectLst/>
                          <a:latin typeface="Arial" panose="020B0604020202020204" pitchFamily="34" charset="0"/>
                          <a:ea typeface="Calibri" panose="020F0502020204030204" pitchFamily="34" charset="0"/>
                        </a:rPr>
                        <a:t>20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11</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14</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3</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62831616"/>
                  </a:ext>
                </a:extLst>
              </a:tr>
              <a:tr h="331617">
                <a:tc vMerge="1">
                  <a:txBody>
                    <a:bodyPr/>
                    <a:lstStyle/>
                    <a:p>
                      <a:r>
                        <a:rPr lang="pt-BR" sz="1200" dirty="0">
                          <a:effectLst/>
                          <a:latin typeface="Times New Roman" panose="02020603050405020304" pitchFamily="18" charset="0"/>
                          <a:ea typeface="Calibri" panose="020F0502020204030204" pitchFamily="34" charset="0"/>
                        </a:rPr>
                        <a:t> </a:t>
                      </a: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lang="pt-BR"/>
                    </a:p>
                  </a:txBody>
                  <a:tcPr>
                    <a:lnT w="6350" cap="flat" cmpd="sng" algn="ctr">
                      <a:solidFill>
                        <a:schemeClr val="tx1"/>
                      </a:solidFill>
                      <a:prstDash val="solid"/>
                      <a:round/>
                      <a:headEnd type="none" w="med" len="med"/>
                      <a:tailEnd type="none" w="med" len="med"/>
                    </a:lnT>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55,0%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a:solidFill>
                            <a:srgbClr val="000000"/>
                          </a:solidFill>
                          <a:effectLst/>
                          <a:latin typeface="Arial" panose="020B0604020202020204" pitchFamily="34" charset="0"/>
                          <a:ea typeface="Calibri" panose="020F0502020204030204" pitchFamily="34" charset="0"/>
                        </a:rPr>
                        <a:t>70,0%</a:t>
                      </a:r>
                      <a:endParaRPr lang="pt-BR" sz="11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15,0%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496376937"/>
                  </a:ext>
                </a:extLst>
              </a:tr>
              <a:tr h="234887">
                <a:tc rowSpan="2">
                  <a:txBody>
                    <a:bodyPr/>
                    <a:lstStyle/>
                    <a:p>
                      <a:r>
                        <a:rPr lang="pt-BR" sz="1000" b="1" dirty="0">
                          <a:effectLst/>
                          <a:latin typeface="Arial" panose="020B0604020202020204" pitchFamily="34" charset="0"/>
                        </a:rPr>
                        <a:t>Meta 13</a:t>
                      </a:r>
                      <a:r>
                        <a:rPr lang="pt-BR" sz="1000" dirty="0">
                          <a:effectLst/>
                          <a:latin typeface="Arial" panose="020B0604020202020204" pitchFamily="34" charset="0"/>
                        </a:rPr>
                        <a:t>: Elevar a qualidade da educação superior e </a:t>
                      </a:r>
                      <a:r>
                        <a:rPr lang="pt-BR" sz="1000" b="1" dirty="0">
                          <a:effectLst/>
                          <a:latin typeface="Arial" panose="020B0604020202020204" pitchFamily="34" charset="0"/>
                        </a:rPr>
                        <a:t>ampliar a proporção de mestres e doutores</a:t>
                      </a:r>
                      <a:r>
                        <a:rPr lang="pt-BR" sz="1000" dirty="0">
                          <a:effectLst/>
                          <a:latin typeface="Arial" panose="020B0604020202020204" pitchFamily="34" charset="0"/>
                        </a:rPr>
                        <a:t> do corpo docente em efetivo exercício no conjunto do sistema de educação superior do Distrito Federal para 75%, sendo, do total, no mínimo 35% doutores.</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rowSpan="2">
                  <a:txBody>
                    <a:bodyPr/>
                    <a:lstStyle/>
                    <a:p>
                      <a:pPr algn="ctr"/>
                      <a:r>
                        <a:rPr lang="en-US" sz="1000" b="1">
                          <a:solidFill>
                            <a:srgbClr val="000000"/>
                          </a:solidFill>
                          <a:effectLst/>
                          <a:latin typeface="Arial" panose="020B0604020202020204" pitchFamily="34" charset="0"/>
                          <a:ea typeface="Calibri" panose="020F0502020204030204" pitchFamily="34" charset="0"/>
                        </a:rPr>
                        <a:t>7</a:t>
                      </a:r>
                      <a:endParaRPr lang="pt-BR" sz="11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2</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a:solidFill>
                            <a:srgbClr val="000000"/>
                          </a:solidFill>
                          <a:effectLst/>
                          <a:latin typeface="Arial" panose="020B0604020202020204" pitchFamily="34" charset="0"/>
                          <a:ea typeface="Calibri" panose="020F0502020204030204" pitchFamily="34" charset="0"/>
                        </a:rPr>
                        <a:t>7</a:t>
                      </a:r>
                      <a:endParaRPr lang="pt-BR" sz="11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29635764"/>
                  </a:ext>
                </a:extLst>
              </a:tr>
              <a:tr h="331617">
                <a:tc vMerge="1">
                  <a:txBody>
                    <a:bodyPr/>
                    <a:lstStyle/>
                    <a:p>
                      <a:r>
                        <a:rPr lang="pt-BR" sz="1200" dirty="0">
                          <a:effectLst/>
                          <a:latin typeface="Times New Roman" panose="02020603050405020304" pitchFamily="18" charset="0"/>
                          <a:ea typeface="Calibri" panose="020F0502020204030204" pitchFamily="34" charset="0"/>
                        </a:rPr>
                        <a:t> </a:t>
                      </a: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lang="pt-BR"/>
                    </a:p>
                  </a:txBody>
                  <a:tcPr>
                    <a:lnT w="6350" cap="flat" cmpd="sng" algn="ctr">
                      <a:solidFill>
                        <a:schemeClr val="tx1"/>
                      </a:solidFill>
                      <a:prstDash val="solid"/>
                      <a:round/>
                      <a:headEnd type="none" w="med" len="med"/>
                      <a:tailEnd type="none" w="med" len="med"/>
                    </a:lnT>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28,6%</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a:solidFill>
                            <a:srgbClr val="000000"/>
                          </a:solidFill>
                          <a:effectLst/>
                          <a:latin typeface="Arial" panose="020B0604020202020204" pitchFamily="34" charset="0"/>
                          <a:ea typeface="Calibri" panose="020F0502020204030204" pitchFamily="34" charset="0"/>
                        </a:rPr>
                        <a:t>100,0%</a:t>
                      </a:r>
                      <a:endParaRPr lang="pt-BR" sz="11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0,0%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713425372"/>
                  </a:ext>
                </a:extLst>
              </a:tr>
              <a:tr h="234887">
                <a:tc rowSpan="2">
                  <a:txBody>
                    <a:bodyPr/>
                    <a:lstStyle/>
                    <a:p>
                      <a:pPr algn="just"/>
                      <a:r>
                        <a:rPr lang="pt-BR" sz="1000" b="1" dirty="0">
                          <a:effectLst/>
                          <a:latin typeface="Arial" panose="020B0604020202020204" pitchFamily="34" charset="0"/>
                        </a:rPr>
                        <a:t>Meta 14</a:t>
                      </a:r>
                      <a:r>
                        <a:rPr lang="pt-BR" sz="1000" dirty="0">
                          <a:effectLst/>
                          <a:latin typeface="Arial" panose="020B0604020202020204" pitchFamily="34" charset="0"/>
                        </a:rPr>
                        <a:t>: Elevar, gradualmente, </a:t>
                      </a:r>
                      <a:r>
                        <a:rPr lang="pt-BR" sz="1000" b="1" dirty="0">
                          <a:effectLst/>
                          <a:latin typeface="Arial" panose="020B0604020202020204" pitchFamily="34" charset="0"/>
                        </a:rPr>
                        <a:t>o número de matrículas na pós-graduação </a:t>
                      </a:r>
                      <a:r>
                        <a:rPr lang="pt-BR" sz="1000" b="1" i="1" dirty="0">
                          <a:effectLst/>
                          <a:latin typeface="Arial" panose="020B0604020202020204" pitchFamily="34" charset="0"/>
                        </a:rPr>
                        <a:t>stricto sensu</a:t>
                      </a:r>
                      <a:r>
                        <a:rPr lang="pt-BR" sz="1000" b="1" dirty="0">
                          <a:effectLst/>
                          <a:latin typeface="Arial" panose="020B0604020202020204" pitchFamily="34" charset="0"/>
                        </a:rPr>
                        <a:t>,</a:t>
                      </a:r>
                      <a:r>
                        <a:rPr lang="pt-BR" sz="1000" dirty="0">
                          <a:effectLst/>
                          <a:latin typeface="Arial" panose="020B0604020202020204" pitchFamily="34" charset="0"/>
                        </a:rPr>
                        <a:t> de modo a atingir a titulação de 2.200 mestres e 950 doutores por ano.</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rowSpan="2">
                  <a:txBody>
                    <a:bodyPr/>
                    <a:lstStyle/>
                    <a:p>
                      <a:pPr algn="ctr"/>
                      <a:r>
                        <a:rPr lang="en-US" sz="1000" b="1" dirty="0">
                          <a:solidFill>
                            <a:srgbClr val="000000"/>
                          </a:solidFill>
                          <a:effectLst/>
                          <a:latin typeface="Arial" panose="020B0604020202020204" pitchFamily="34" charset="0"/>
                          <a:ea typeface="Calibri" panose="020F0502020204030204" pitchFamily="34" charset="0"/>
                        </a:rPr>
                        <a:t>6</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6</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2</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7656494"/>
                  </a:ext>
                </a:extLst>
              </a:tr>
              <a:tr h="234887">
                <a:tc vMerge="1">
                  <a:txBody>
                    <a:bodyPr/>
                    <a:lstStyle/>
                    <a:p>
                      <a:r>
                        <a:rPr lang="pt-BR" sz="1200" dirty="0">
                          <a:effectLst/>
                          <a:latin typeface="Times New Roman" panose="02020603050405020304" pitchFamily="18" charset="0"/>
                          <a:ea typeface="Calibri" panose="020F0502020204030204" pitchFamily="34" charset="0"/>
                        </a:rPr>
                        <a:t> </a:t>
                      </a: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lang="pt-BR"/>
                    </a:p>
                  </a:txBody>
                  <a:tcPr>
                    <a:lnT w="6350" cap="flat" cmpd="sng" algn="ctr">
                      <a:solidFill>
                        <a:schemeClr val="tx1"/>
                      </a:solidFill>
                      <a:prstDash val="solid"/>
                      <a:round/>
                      <a:headEnd type="none" w="med" len="med"/>
                      <a:tailEnd type="none" w="med" len="med"/>
                    </a:lnT>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0,0%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100,0%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33,3%</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4229399688"/>
                  </a:ext>
                </a:extLst>
              </a:tr>
              <a:tr h="234887">
                <a:tc rowSpan="2">
                  <a:txBody>
                    <a:bodyPr/>
                    <a:lstStyle/>
                    <a:p>
                      <a:pPr algn="just"/>
                      <a:r>
                        <a:rPr lang="pt-BR" sz="1000" b="1" dirty="0">
                          <a:effectLst/>
                          <a:latin typeface="Arial" panose="020B0604020202020204" pitchFamily="34" charset="0"/>
                        </a:rPr>
                        <a:t>Meta 15</a:t>
                      </a:r>
                      <a:r>
                        <a:rPr lang="pt-BR" sz="1000" dirty="0">
                          <a:effectLst/>
                          <a:latin typeface="Arial" panose="020B0604020202020204" pitchFamily="34" charset="0"/>
                        </a:rPr>
                        <a:t>:Garantir, em regime de colaboração com a União, no prazo de um ano da publicação deste Plano, a política distrital </a:t>
                      </a:r>
                      <a:r>
                        <a:rPr lang="pt-BR" sz="1000" b="1" dirty="0">
                          <a:effectLst/>
                          <a:latin typeface="Arial" panose="020B0604020202020204" pitchFamily="34" charset="0"/>
                        </a:rPr>
                        <a:t>de formação dos profissionais da educação</a:t>
                      </a:r>
                      <a:r>
                        <a:rPr lang="pt-BR" sz="1000" dirty="0">
                          <a:effectLst/>
                          <a:latin typeface="Arial" panose="020B0604020202020204" pitchFamily="34" charset="0"/>
                        </a:rPr>
                        <a:t> de que trata o art.61, I, II e III, da LDB, assegurando formação adequada a todos no prazo de vigência deste Plano.</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rowSpan="2">
                  <a:txBody>
                    <a:bodyPr/>
                    <a:lstStyle/>
                    <a:p>
                      <a:pPr algn="ctr"/>
                      <a:r>
                        <a:rPr lang="en-US" sz="1000" b="1" dirty="0">
                          <a:solidFill>
                            <a:srgbClr val="000000"/>
                          </a:solidFill>
                          <a:effectLst/>
                          <a:latin typeface="Arial" panose="020B0604020202020204" pitchFamily="34" charset="0"/>
                          <a:ea typeface="Calibri" panose="020F0502020204030204" pitchFamily="34" charset="0"/>
                        </a:rPr>
                        <a:t>12</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7</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12</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64400831"/>
                  </a:ext>
                </a:extLst>
              </a:tr>
              <a:tr h="331617">
                <a:tc vMerge="1">
                  <a:txBody>
                    <a:bodyPr/>
                    <a:lstStyle/>
                    <a:p>
                      <a:r>
                        <a:rPr lang="pt-BR" sz="1200" dirty="0">
                          <a:effectLst/>
                          <a:latin typeface="Times New Roman" panose="02020603050405020304" pitchFamily="18" charset="0"/>
                          <a:ea typeface="Calibri" panose="020F0502020204030204" pitchFamily="34" charset="0"/>
                        </a:rPr>
                        <a:t> </a:t>
                      </a: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lang="pt-BR"/>
                    </a:p>
                  </a:txBody>
                  <a:tcPr>
                    <a:lnT w="6350" cap="flat" cmpd="sng" algn="ctr">
                      <a:solidFill>
                        <a:schemeClr val="tx1"/>
                      </a:solidFill>
                      <a:prstDash val="solid"/>
                      <a:round/>
                      <a:headEnd type="none" w="med" len="med"/>
                      <a:tailEnd type="none" w="med" len="med"/>
                    </a:lnT>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0,0%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58,3%</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100,0%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4077725849"/>
                  </a:ext>
                </a:extLst>
              </a:tr>
              <a:tr h="296536">
                <a:tc rowSpan="2">
                  <a:txBody>
                    <a:bodyPr/>
                    <a:lstStyle/>
                    <a:p>
                      <a:r>
                        <a:rPr lang="pt-BR" sz="1000" b="1" dirty="0">
                          <a:effectLst/>
                          <a:latin typeface="Arial" panose="020B0604020202020204" pitchFamily="34" charset="0"/>
                        </a:rPr>
                        <a:t>Meta 16</a:t>
                      </a:r>
                      <a:r>
                        <a:rPr lang="pt-BR" sz="1000" dirty="0">
                          <a:effectLst/>
                          <a:latin typeface="Arial" panose="020B0604020202020204" pitchFamily="34" charset="0"/>
                        </a:rPr>
                        <a:t>: Formar, até o último ano de vigência deste Plano, a totalidade dos profissionais de educação que atuam na educação básica pública em cursos de especialização, 33% em cursos de mestrado </a:t>
                      </a:r>
                      <a:r>
                        <a:rPr lang="pt-BR" sz="1000" i="1" dirty="0">
                          <a:effectLst/>
                          <a:latin typeface="Arial" panose="020B0604020202020204" pitchFamily="34" charset="0"/>
                        </a:rPr>
                        <a:t>stricto sensu </a:t>
                      </a:r>
                      <a:r>
                        <a:rPr lang="pt-BR" sz="1000" dirty="0">
                          <a:effectLst/>
                          <a:latin typeface="Arial" panose="020B0604020202020204" pitchFamily="34" charset="0"/>
                        </a:rPr>
                        <a:t>e 3% em cursos de doutorado, nas respectivas áreas de atuação profissional; e garantir a todos os profissionais da educação básica formação continuada em sua área de atuação, considerando as necessidades, as demandas e as contextualizações do sistema de ensino do Distrito Federal</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rowSpan="2">
                  <a:txBody>
                    <a:bodyPr/>
                    <a:lstStyle/>
                    <a:p>
                      <a:pPr algn="ctr"/>
                      <a:r>
                        <a:rPr lang="en-US" sz="1000" b="1" dirty="0">
                          <a:solidFill>
                            <a:srgbClr val="000000"/>
                          </a:solidFill>
                          <a:effectLst/>
                          <a:latin typeface="Arial" panose="020B0604020202020204" pitchFamily="34" charset="0"/>
                          <a:ea typeface="Calibri" panose="020F0502020204030204" pitchFamily="34" charset="0"/>
                        </a:rPr>
                        <a:t>8</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4</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dirty="0">
                          <a:solidFill>
                            <a:srgbClr val="000000"/>
                          </a:solidFill>
                          <a:effectLst/>
                          <a:latin typeface="Arial" panose="020B0604020202020204" pitchFamily="34" charset="0"/>
                          <a:ea typeface="Calibri" panose="020F0502020204030204" pitchFamily="34" charset="0"/>
                        </a:rPr>
                        <a:t>8</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14200609"/>
                  </a:ext>
                </a:extLst>
              </a:tr>
              <a:tr h="651885">
                <a:tc vMerge="1">
                  <a:txBody>
                    <a:bodyPr/>
                    <a:lstStyle/>
                    <a:p>
                      <a:r>
                        <a:rPr lang="pt-BR" sz="1200" dirty="0">
                          <a:effectLst/>
                          <a:latin typeface="Times New Roman" panose="02020603050405020304" pitchFamily="18" charset="0"/>
                          <a:ea typeface="Calibri" panose="020F0502020204030204" pitchFamily="34" charset="0"/>
                        </a:rPr>
                        <a:t> </a:t>
                      </a:r>
                    </a:p>
                  </a:txBody>
                  <a:tcPr marL="72000" marR="72000" marT="72000" marB="72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lang="pt-BR"/>
                    </a:p>
                  </a:txBody>
                  <a:tcPr>
                    <a:lnT w="6350" cap="flat" cmpd="sng" algn="ctr">
                      <a:solidFill>
                        <a:schemeClr val="tx1"/>
                      </a:solidFill>
                      <a:prstDash val="solid"/>
                      <a:round/>
                      <a:headEnd type="none" w="med" len="med"/>
                      <a:tailEnd type="none" w="med" len="med"/>
                    </a:lnT>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0,0%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50,0%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100,0%</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849035147"/>
                  </a:ext>
                </a:extLst>
              </a:tr>
              <a:tr h="204837">
                <a:tc rowSpan="2">
                  <a:txBody>
                    <a:bodyPr/>
                    <a:lstStyle/>
                    <a:p>
                      <a:pPr algn="r"/>
                      <a:r>
                        <a:rPr lang="pt-BR" sz="1000" b="1" dirty="0">
                          <a:effectLst/>
                          <a:latin typeface="Arial" panose="020B0604020202020204" pitchFamily="34" charset="0"/>
                          <a:ea typeface="Calibri" panose="020F0502020204030204" pitchFamily="34" charset="0"/>
                        </a:rPr>
                        <a:t>Total</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rowSpan="2">
                  <a:txBody>
                    <a:bodyPr/>
                    <a:lstStyle/>
                    <a:p>
                      <a:pPr algn="ctr"/>
                      <a:r>
                        <a:rPr lang="en-US" sz="1000" b="1" dirty="0">
                          <a:solidFill>
                            <a:srgbClr val="000000"/>
                          </a:solidFill>
                          <a:effectLst/>
                          <a:latin typeface="Arial" panose="020B0604020202020204" pitchFamily="34" charset="0"/>
                          <a:ea typeface="Calibri" panose="020F0502020204030204" pitchFamily="34" charset="0"/>
                        </a:rPr>
                        <a:t>53</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b="1" dirty="0">
                          <a:solidFill>
                            <a:srgbClr val="000000"/>
                          </a:solidFill>
                          <a:effectLst/>
                          <a:latin typeface="Arial" panose="020B0604020202020204" pitchFamily="34" charset="0"/>
                          <a:ea typeface="Calibri" panose="020F0502020204030204" pitchFamily="34" charset="0"/>
                        </a:rPr>
                        <a:t>13</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b="1" dirty="0">
                          <a:solidFill>
                            <a:srgbClr val="000000"/>
                          </a:solidFill>
                          <a:effectLst/>
                          <a:latin typeface="Arial" panose="020B0604020202020204" pitchFamily="34" charset="0"/>
                          <a:ea typeface="Calibri" panose="020F0502020204030204" pitchFamily="34" charset="0"/>
                        </a:rPr>
                        <a:t>39</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ctr"/>
                      <a:r>
                        <a:rPr lang="en-US" sz="1000" b="1" dirty="0">
                          <a:solidFill>
                            <a:srgbClr val="000000"/>
                          </a:solidFill>
                          <a:effectLst/>
                          <a:latin typeface="Arial" panose="020B0604020202020204" pitchFamily="34" charset="0"/>
                          <a:ea typeface="Calibri" panose="020F0502020204030204" pitchFamily="34" charset="0"/>
                        </a:rPr>
                        <a:t>25</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49836518"/>
                  </a:ext>
                </a:extLst>
              </a:tr>
              <a:tr h="199828">
                <a:tc vMerge="1">
                  <a:txBody>
                    <a:bodyPr/>
                    <a:lstStyle/>
                    <a:p>
                      <a:endParaRPr lang="pt-BR"/>
                    </a:p>
                  </a:txBody>
                  <a:tcPr>
                    <a:lnT w="6350" cap="flat" cmpd="sng" algn="ctr">
                      <a:solidFill>
                        <a:schemeClr val="tx1"/>
                      </a:solidFill>
                      <a:prstDash val="solid"/>
                      <a:round/>
                      <a:headEnd type="none" w="med" len="med"/>
                      <a:tailEnd type="none" w="med" len="med"/>
                    </a:lnT>
                  </a:tcPr>
                </a:tc>
                <a:tc vMerge="1">
                  <a:txBody>
                    <a:bodyPr/>
                    <a:lstStyle/>
                    <a:p>
                      <a:endParaRPr lang="pt-BR"/>
                    </a:p>
                  </a:txBody>
                  <a:tcPr/>
                </a:tc>
                <a:tc>
                  <a:txBody>
                    <a:bodyPr/>
                    <a:lstStyle/>
                    <a:p>
                      <a:pPr algn="ctr"/>
                      <a:r>
                        <a:rPr lang="en-US" sz="900">
                          <a:solidFill>
                            <a:srgbClr val="000000"/>
                          </a:solidFill>
                          <a:effectLst/>
                          <a:latin typeface="Arial" panose="020B0604020202020204" pitchFamily="34" charset="0"/>
                          <a:ea typeface="Calibri" panose="020F0502020204030204" pitchFamily="34" charset="0"/>
                        </a:rPr>
                        <a:t>24,5%</a:t>
                      </a:r>
                      <a:endParaRPr lang="pt-BR" sz="110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73,6%</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dirty="0">
                          <a:solidFill>
                            <a:srgbClr val="000000"/>
                          </a:solidFill>
                          <a:effectLst/>
                          <a:latin typeface="Arial" panose="020B0604020202020204" pitchFamily="34" charset="0"/>
                          <a:ea typeface="Calibri" panose="020F0502020204030204" pitchFamily="34" charset="0"/>
                        </a:rPr>
                        <a:t>47,2%</a:t>
                      </a:r>
                      <a:endParaRPr lang="pt-BR" sz="1100" dirty="0">
                        <a:effectLst/>
                        <a:latin typeface="Times New Roman" panose="02020603050405020304" pitchFamily="18" charset="0"/>
                        <a:ea typeface="Calibri" panose="020F0502020204030204" pitchFamily="34" charset="0"/>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125787374"/>
                  </a:ext>
                </a:extLst>
              </a:tr>
            </a:tbl>
          </a:graphicData>
        </a:graphic>
      </p:graphicFrame>
      <p:sp>
        <p:nvSpPr>
          <p:cNvPr id="16" name="Retângulo 15">
            <a:extLst>
              <a:ext uri="{FF2B5EF4-FFF2-40B4-BE49-F238E27FC236}">
                <a16:creationId xmlns:a16="http://schemas.microsoft.com/office/drawing/2014/main" id="{2D20C2AF-62A7-4E5F-BA6C-BAC93B9ADC7F}"/>
              </a:ext>
            </a:extLst>
          </p:cNvPr>
          <p:cNvSpPr/>
          <p:nvPr/>
        </p:nvSpPr>
        <p:spPr>
          <a:xfrm>
            <a:off x="0" y="6776341"/>
            <a:ext cx="12192000" cy="81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Cantos Arredondados 17">
            <a:extLst>
              <a:ext uri="{FF2B5EF4-FFF2-40B4-BE49-F238E27FC236}">
                <a16:creationId xmlns:a16="http://schemas.microsoft.com/office/drawing/2014/main" id="{5149BAD5-FFB6-43DC-9840-D4F2F2141877}"/>
              </a:ext>
            </a:extLst>
          </p:cNvPr>
          <p:cNvSpPr/>
          <p:nvPr/>
        </p:nvSpPr>
        <p:spPr>
          <a:xfrm>
            <a:off x="9856196" y="2043573"/>
            <a:ext cx="1802404" cy="1159577"/>
          </a:xfrm>
          <a:prstGeom prst="roundRect">
            <a:avLst>
              <a:gd name="adj" fmla="val 30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tabLst>
                <a:tab pos="533400" algn="l"/>
              </a:tabLst>
            </a:pPr>
            <a:r>
              <a:rPr lang="pt-BR" sz="1400" b="1" dirty="0">
                <a:solidFill>
                  <a:schemeClr val="tx1"/>
                </a:solidFill>
                <a:latin typeface="Arial" panose="020B0604020202020204" pitchFamily="34" charset="0"/>
                <a:cs typeface="Arial" panose="020B0604020202020204" pitchFamily="34" charset="0"/>
              </a:rPr>
              <a:t>PL vinculação 13 estratégias</a:t>
            </a:r>
          </a:p>
          <a:p>
            <a:pPr marL="285750" indent="-285750">
              <a:spcAft>
                <a:spcPts val="600"/>
              </a:spcAft>
              <a:buFontTx/>
              <a:buChar char="-"/>
              <a:tabLst>
                <a:tab pos="533400" algn="l"/>
              </a:tabLst>
            </a:pPr>
            <a:r>
              <a:rPr lang="pt-BR" sz="1200" dirty="0">
                <a:solidFill>
                  <a:schemeClr val="tx1"/>
                </a:solidFill>
                <a:latin typeface="Arial" panose="020B0604020202020204" pitchFamily="34" charset="0"/>
                <a:cs typeface="Arial" panose="020B0604020202020204" pitchFamily="34" charset="0"/>
              </a:rPr>
              <a:t>Meta 12 e Meta 13 </a:t>
            </a:r>
          </a:p>
        </p:txBody>
      </p:sp>
      <p:sp>
        <p:nvSpPr>
          <p:cNvPr id="19" name="Retângulo: Cantos Arredondados 18">
            <a:extLst>
              <a:ext uri="{FF2B5EF4-FFF2-40B4-BE49-F238E27FC236}">
                <a16:creationId xmlns:a16="http://schemas.microsoft.com/office/drawing/2014/main" id="{7EE63FFB-57AF-4572-80BB-3911C78972EB}"/>
              </a:ext>
            </a:extLst>
          </p:cNvPr>
          <p:cNvSpPr/>
          <p:nvPr/>
        </p:nvSpPr>
        <p:spPr>
          <a:xfrm>
            <a:off x="9856196" y="3368841"/>
            <a:ext cx="1802404" cy="1618403"/>
          </a:xfrm>
          <a:prstGeom prst="roundRect">
            <a:avLst>
              <a:gd name="adj" fmla="val 30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tabLst>
                <a:tab pos="533400" algn="l"/>
              </a:tabLst>
            </a:pPr>
            <a:r>
              <a:rPr lang="pt-BR" sz="1400" b="1" dirty="0" err="1">
                <a:solidFill>
                  <a:schemeClr val="tx1"/>
                </a:solidFill>
                <a:latin typeface="Arial" panose="020B0604020202020204" pitchFamily="34" charset="0"/>
                <a:cs typeface="Arial" panose="020B0604020202020204" pitchFamily="34" charset="0"/>
              </a:rPr>
              <a:t>UnDF</a:t>
            </a:r>
            <a:r>
              <a:rPr lang="pt-BR" sz="1400" b="1" dirty="0">
                <a:solidFill>
                  <a:schemeClr val="tx1"/>
                </a:solidFill>
                <a:latin typeface="Arial" panose="020B0604020202020204" pitchFamily="34" charset="0"/>
                <a:cs typeface="Arial" panose="020B0604020202020204" pitchFamily="34" charset="0"/>
              </a:rPr>
              <a:t> vinculação 39 estratégias</a:t>
            </a:r>
          </a:p>
          <a:p>
            <a:pPr marL="285750" indent="-285750">
              <a:spcAft>
                <a:spcPts val="600"/>
              </a:spcAft>
              <a:buFontTx/>
              <a:buChar char="-"/>
              <a:tabLst>
                <a:tab pos="533400" algn="l"/>
              </a:tabLst>
            </a:pPr>
            <a:r>
              <a:rPr lang="pt-BR" sz="1200" dirty="0">
                <a:solidFill>
                  <a:schemeClr val="tx1"/>
                </a:solidFill>
                <a:latin typeface="Arial" panose="020B0604020202020204" pitchFamily="34" charset="0"/>
                <a:cs typeface="Arial" panose="020B0604020202020204" pitchFamily="34" charset="0"/>
              </a:rPr>
              <a:t>Meta 12 (70%)</a:t>
            </a:r>
          </a:p>
          <a:p>
            <a:pPr marL="285750" indent="-285750">
              <a:spcAft>
                <a:spcPts val="600"/>
              </a:spcAft>
              <a:buFontTx/>
              <a:buChar char="-"/>
              <a:tabLst>
                <a:tab pos="533400" algn="l"/>
              </a:tabLst>
            </a:pPr>
            <a:r>
              <a:rPr lang="pt-BR" sz="1200" dirty="0">
                <a:solidFill>
                  <a:schemeClr val="tx1"/>
                </a:solidFill>
                <a:latin typeface="Arial" panose="020B0604020202020204" pitchFamily="34" charset="0"/>
                <a:cs typeface="Arial" panose="020B0604020202020204" pitchFamily="34" charset="0"/>
              </a:rPr>
              <a:t>Meta 13  (100%)</a:t>
            </a:r>
          </a:p>
          <a:p>
            <a:pPr marL="285750" indent="-285750">
              <a:spcAft>
                <a:spcPts val="600"/>
              </a:spcAft>
              <a:buFontTx/>
              <a:buChar char="-"/>
              <a:tabLst>
                <a:tab pos="533400" algn="l"/>
              </a:tabLst>
            </a:pPr>
            <a:r>
              <a:rPr lang="pt-BR" sz="1200" dirty="0">
                <a:solidFill>
                  <a:schemeClr val="tx1"/>
                </a:solidFill>
                <a:latin typeface="Arial" panose="020B0604020202020204" pitchFamily="34" charset="0"/>
                <a:cs typeface="Arial" panose="020B0604020202020204" pitchFamily="34" charset="0"/>
              </a:rPr>
              <a:t>Meta 14 (100%)</a:t>
            </a:r>
          </a:p>
        </p:txBody>
      </p:sp>
      <p:sp>
        <p:nvSpPr>
          <p:cNvPr id="20" name="Retângulo: Cantos Arredondados 19">
            <a:extLst>
              <a:ext uri="{FF2B5EF4-FFF2-40B4-BE49-F238E27FC236}">
                <a16:creationId xmlns:a16="http://schemas.microsoft.com/office/drawing/2014/main" id="{FD92C603-2BF7-45A0-A09C-9B670C96D440}"/>
              </a:ext>
            </a:extLst>
          </p:cNvPr>
          <p:cNvSpPr/>
          <p:nvPr/>
        </p:nvSpPr>
        <p:spPr>
          <a:xfrm>
            <a:off x="9856196" y="5129528"/>
            <a:ext cx="1802404" cy="836110"/>
          </a:xfrm>
          <a:prstGeom prst="roundRect">
            <a:avLst>
              <a:gd name="adj" fmla="val 30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tabLst>
                <a:tab pos="533400" algn="l"/>
              </a:tabLst>
            </a:pPr>
            <a:r>
              <a:rPr lang="pt-BR" sz="1400" b="1" dirty="0">
                <a:solidFill>
                  <a:schemeClr val="tx1"/>
                </a:solidFill>
                <a:latin typeface="Arial" panose="020B0604020202020204" pitchFamily="34" charset="0"/>
                <a:cs typeface="Arial" panose="020B0604020202020204" pitchFamily="34" charset="0"/>
              </a:rPr>
              <a:t>Outros (SEDF)</a:t>
            </a:r>
          </a:p>
          <a:p>
            <a:pPr marL="285750" indent="-285750">
              <a:spcAft>
                <a:spcPts val="600"/>
              </a:spcAft>
              <a:buFontTx/>
              <a:buChar char="-"/>
              <a:tabLst>
                <a:tab pos="533400" algn="l"/>
              </a:tabLst>
            </a:pPr>
            <a:r>
              <a:rPr lang="pt-BR" sz="1200" dirty="0">
                <a:solidFill>
                  <a:schemeClr val="tx1"/>
                </a:solidFill>
                <a:latin typeface="Arial" panose="020B0604020202020204" pitchFamily="34" charset="0"/>
                <a:cs typeface="Arial" panose="020B0604020202020204" pitchFamily="34" charset="0"/>
              </a:rPr>
              <a:t>Metas 15 e Meta 16</a:t>
            </a:r>
          </a:p>
          <a:p>
            <a:pPr marL="285750" indent="-285750">
              <a:spcAft>
                <a:spcPts val="600"/>
              </a:spcAft>
              <a:buFontTx/>
              <a:buChar char="-"/>
              <a:tabLst>
                <a:tab pos="533400" algn="l"/>
              </a:tabLst>
            </a:pPr>
            <a:endParaRPr lang="pt-BR" sz="1200" dirty="0">
              <a:solidFill>
                <a:schemeClr val="tx1"/>
              </a:solidFill>
              <a:latin typeface="Arial" panose="020B0604020202020204" pitchFamily="34" charset="0"/>
              <a:cs typeface="Arial" panose="020B0604020202020204" pitchFamily="34" charset="0"/>
            </a:endParaRPr>
          </a:p>
          <a:p>
            <a:pPr marL="285750" indent="-285750">
              <a:spcAft>
                <a:spcPts val="600"/>
              </a:spcAft>
              <a:buFontTx/>
              <a:buChar char="-"/>
              <a:tabLst>
                <a:tab pos="533400" algn="l"/>
              </a:tabLst>
            </a:pPr>
            <a:endParaRPr lang="pt-BR" sz="1200" dirty="0">
              <a:solidFill>
                <a:schemeClr val="tx1"/>
              </a:solidFill>
              <a:latin typeface="Arial" panose="020B0604020202020204" pitchFamily="34" charset="0"/>
              <a:cs typeface="Arial" panose="020B0604020202020204" pitchFamily="34" charset="0"/>
            </a:endParaRPr>
          </a:p>
        </p:txBody>
      </p:sp>
      <p:sp>
        <p:nvSpPr>
          <p:cNvPr id="21" name="Retângulo: Cantos Arredondados 20">
            <a:extLst>
              <a:ext uri="{FF2B5EF4-FFF2-40B4-BE49-F238E27FC236}">
                <a16:creationId xmlns:a16="http://schemas.microsoft.com/office/drawing/2014/main" id="{975D3B54-94F3-4322-9FE9-5EC67C3D699C}"/>
              </a:ext>
            </a:extLst>
          </p:cNvPr>
          <p:cNvSpPr/>
          <p:nvPr/>
        </p:nvSpPr>
        <p:spPr>
          <a:xfrm>
            <a:off x="2240419" y="1119294"/>
            <a:ext cx="8275181" cy="48082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tabLst>
                <a:tab pos="2247900" algn="l"/>
              </a:tabLst>
            </a:pPr>
            <a:r>
              <a:rPr lang="pt-BR" sz="1800" dirty="0">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O papel da </a:t>
            </a:r>
            <a:r>
              <a:rPr lang="pt-BR" sz="1800" dirty="0" err="1">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UnDF</a:t>
            </a:r>
            <a:r>
              <a:rPr lang="pt-BR" sz="1800" dirty="0">
                <a:solidFill>
                  <a:schemeClr val="tx1">
                    <a:lumMod val="60000"/>
                    <a:lumOff val="40000"/>
                  </a:schemeClr>
                </a:solidFill>
                <a:latin typeface="Arial" panose="020B0604020202020204" pitchFamily="34" charset="0"/>
                <a:ea typeface="Calibri" panose="020F0502020204030204" pitchFamily="34" charset="0"/>
                <a:cs typeface="Arial" panose="020B0604020202020204" pitchFamily="34" charset="0"/>
              </a:rPr>
              <a:t> no atendimento do Plano Distrital de Educação (2015-2024)</a:t>
            </a:r>
            <a:endParaRPr lang="pt-BR" sz="1800" dirty="0">
              <a:solidFill>
                <a:schemeClr val="tx1">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720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 azul com letras brancas&#10;&#10;Descrição gerada automaticamente com confiança média">
            <a:extLst>
              <a:ext uri="{FF2B5EF4-FFF2-40B4-BE49-F238E27FC236}">
                <a16:creationId xmlns:a16="http://schemas.microsoft.com/office/drawing/2014/main" id="{5C407AA5-6197-41D8-A10C-3F10C473F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m 2">
            <a:extLst>
              <a:ext uri="{FF2B5EF4-FFF2-40B4-BE49-F238E27FC236}">
                <a16:creationId xmlns:a16="http://schemas.microsoft.com/office/drawing/2014/main" id="{2457701E-EBD9-41FB-959E-3617AE3EA6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76" r="19376"/>
          <a:stretch/>
        </p:blipFill>
        <p:spPr>
          <a:xfrm>
            <a:off x="6711950" y="702655"/>
            <a:ext cx="4805142" cy="5452687"/>
          </a:xfrm>
          <a:prstGeom prst="rect">
            <a:avLst/>
          </a:prstGeom>
        </p:spPr>
      </p:pic>
      <p:sp>
        <p:nvSpPr>
          <p:cNvPr id="30" name="Elipse 29">
            <a:extLst>
              <a:ext uri="{FF2B5EF4-FFF2-40B4-BE49-F238E27FC236}">
                <a16:creationId xmlns:a16="http://schemas.microsoft.com/office/drawing/2014/main" id="{A8E28A1F-3C60-4FFC-9620-2CEA75B126F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26" name="Gráfico 24">
            <a:extLst>
              <a:ext uri="{FF2B5EF4-FFF2-40B4-BE49-F238E27FC236}">
                <a16:creationId xmlns:a16="http://schemas.microsoft.com/office/drawing/2014/main" id="{41ECD881-05F8-4605-86B9-2980D2AB8F3D}"/>
              </a:ext>
            </a:extLst>
          </p:cNvPr>
          <p:cNvGrpSpPr/>
          <p:nvPr/>
        </p:nvGrpSpPr>
        <p:grpSpPr>
          <a:xfrm>
            <a:off x="300038" y="661987"/>
            <a:ext cx="762000" cy="762000"/>
            <a:chOff x="3657600" y="990600"/>
            <a:chExt cx="4876800" cy="4876800"/>
          </a:xfrm>
          <a:solidFill>
            <a:schemeClr val="tx1"/>
          </a:solidFill>
        </p:grpSpPr>
        <p:sp>
          <p:nvSpPr>
            <p:cNvPr id="27" name="Forma Livre: Forma 26">
              <a:extLst>
                <a:ext uri="{FF2B5EF4-FFF2-40B4-BE49-F238E27FC236}">
                  <a16:creationId xmlns:a16="http://schemas.microsoft.com/office/drawing/2014/main" id="{F9EC9C19-7158-4C8F-B9A8-DCCADA2E6410}"/>
                </a:ext>
              </a:extLst>
            </p:cNvPr>
            <p:cNvSpPr/>
            <p:nvPr/>
          </p:nvSpPr>
          <p:spPr>
            <a:xfrm>
              <a:off x="3787149" y="2387479"/>
              <a:ext cx="4617700" cy="3479920"/>
            </a:xfrm>
            <a:custGeom>
              <a:avLst/>
              <a:gdLst>
                <a:gd name="connsiteX0" fmla="*/ 4522451 w 4617700"/>
                <a:gd name="connsiteY0" fmla="*/ 3289421 h 3479920"/>
                <a:gd name="connsiteX1" fmla="*/ 4313539 w 4617700"/>
                <a:gd name="connsiteY1" fmla="*/ 3289421 h 3479920"/>
                <a:gd name="connsiteX2" fmla="*/ 4313539 w 4617700"/>
                <a:gd name="connsiteY2" fmla="*/ 256051 h 3479920"/>
                <a:gd name="connsiteX3" fmla="*/ 4057488 w 4617700"/>
                <a:gd name="connsiteY3" fmla="*/ 0 h 3479920"/>
                <a:gd name="connsiteX4" fmla="*/ 3590535 w 4617700"/>
                <a:gd name="connsiteY4" fmla="*/ 0 h 3479920"/>
                <a:gd name="connsiteX5" fmla="*/ 3334484 w 4617700"/>
                <a:gd name="connsiteY5" fmla="*/ 256051 h 3479920"/>
                <a:gd name="connsiteX6" fmla="*/ 3334484 w 4617700"/>
                <a:gd name="connsiteY6" fmla="*/ 3289421 h 3479920"/>
                <a:gd name="connsiteX7" fmla="*/ 2804017 w 4617700"/>
                <a:gd name="connsiteY7" fmla="*/ 3289421 h 3479920"/>
                <a:gd name="connsiteX8" fmla="*/ 2804017 w 4617700"/>
                <a:gd name="connsiteY8" fmla="*/ 1630404 h 3479920"/>
                <a:gd name="connsiteX9" fmla="*/ 2547966 w 4617700"/>
                <a:gd name="connsiteY9" fmla="*/ 1374353 h 3479920"/>
                <a:gd name="connsiteX10" fmla="*/ 2081013 w 4617700"/>
                <a:gd name="connsiteY10" fmla="*/ 1374353 h 3479920"/>
                <a:gd name="connsiteX11" fmla="*/ 1824961 w 4617700"/>
                <a:gd name="connsiteY11" fmla="*/ 1630404 h 3479920"/>
                <a:gd name="connsiteX12" fmla="*/ 1824961 w 4617700"/>
                <a:gd name="connsiteY12" fmla="*/ 3289421 h 3479920"/>
                <a:gd name="connsiteX13" fmla="*/ 1294495 w 4617700"/>
                <a:gd name="connsiteY13" fmla="*/ 3289421 h 3479920"/>
                <a:gd name="connsiteX14" fmla="*/ 1294495 w 4617700"/>
                <a:gd name="connsiteY14" fmla="*/ 2430228 h 3479920"/>
                <a:gd name="connsiteX15" fmla="*/ 1038444 w 4617700"/>
                <a:gd name="connsiteY15" fmla="*/ 2174177 h 3479920"/>
                <a:gd name="connsiteX16" fmla="*/ 571481 w 4617700"/>
                <a:gd name="connsiteY16" fmla="*/ 2174177 h 3479920"/>
                <a:gd name="connsiteX17" fmla="*/ 315430 w 4617700"/>
                <a:gd name="connsiteY17" fmla="*/ 2430228 h 3479920"/>
                <a:gd name="connsiteX18" fmla="*/ 315430 w 4617700"/>
                <a:gd name="connsiteY18" fmla="*/ 3289421 h 3479920"/>
                <a:gd name="connsiteX19" fmla="*/ 95250 w 4617700"/>
                <a:gd name="connsiteY19" fmla="*/ 3289421 h 3479920"/>
                <a:gd name="connsiteX20" fmla="*/ 0 w 4617700"/>
                <a:gd name="connsiteY20" fmla="*/ 3384671 h 3479920"/>
                <a:gd name="connsiteX21" fmla="*/ 95250 w 4617700"/>
                <a:gd name="connsiteY21" fmla="*/ 3479921 h 3479920"/>
                <a:gd name="connsiteX22" fmla="*/ 4522451 w 4617700"/>
                <a:gd name="connsiteY22" fmla="*/ 3479921 h 3479920"/>
                <a:gd name="connsiteX23" fmla="*/ 4617701 w 4617700"/>
                <a:gd name="connsiteY23" fmla="*/ 3384671 h 3479920"/>
                <a:gd name="connsiteX24" fmla="*/ 4522451 w 4617700"/>
                <a:gd name="connsiteY24" fmla="*/ 3289421 h 3479920"/>
                <a:gd name="connsiteX25" fmla="*/ 1103976 w 4617700"/>
                <a:gd name="connsiteY25" fmla="*/ 3289421 h 3479920"/>
                <a:gd name="connsiteX26" fmla="*/ 505920 w 4617700"/>
                <a:gd name="connsiteY26" fmla="*/ 3289421 h 3479920"/>
                <a:gd name="connsiteX27" fmla="*/ 505920 w 4617700"/>
                <a:gd name="connsiteY27" fmla="*/ 2430228 h 3479920"/>
                <a:gd name="connsiteX28" fmla="*/ 571471 w 4617700"/>
                <a:gd name="connsiteY28" fmla="*/ 2364677 h 3479920"/>
                <a:gd name="connsiteX29" fmla="*/ 1038425 w 4617700"/>
                <a:gd name="connsiteY29" fmla="*/ 2364677 h 3479920"/>
                <a:gd name="connsiteX30" fmla="*/ 1103976 w 4617700"/>
                <a:gd name="connsiteY30" fmla="*/ 2430228 h 3479920"/>
                <a:gd name="connsiteX31" fmla="*/ 1103976 w 4617700"/>
                <a:gd name="connsiteY31" fmla="*/ 3289421 h 3479920"/>
                <a:gd name="connsiteX32" fmla="*/ 2613508 w 4617700"/>
                <a:gd name="connsiteY32" fmla="*/ 3289421 h 3479920"/>
                <a:gd name="connsiteX33" fmla="*/ 2015452 w 4617700"/>
                <a:gd name="connsiteY33" fmla="*/ 3289421 h 3479920"/>
                <a:gd name="connsiteX34" fmla="*/ 2015452 w 4617700"/>
                <a:gd name="connsiteY34" fmla="*/ 1630404 h 3479920"/>
                <a:gd name="connsiteX35" fmla="*/ 2081003 w 4617700"/>
                <a:gd name="connsiteY35" fmla="*/ 1564853 h 3479920"/>
                <a:gd name="connsiteX36" fmla="*/ 2547957 w 4617700"/>
                <a:gd name="connsiteY36" fmla="*/ 1564853 h 3479920"/>
                <a:gd name="connsiteX37" fmla="*/ 2613508 w 4617700"/>
                <a:gd name="connsiteY37" fmla="*/ 1630404 h 3479920"/>
                <a:gd name="connsiteX38" fmla="*/ 2613508 w 4617700"/>
                <a:gd name="connsiteY38" fmla="*/ 3289421 h 3479920"/>
                <a:gd name="connsiteX39" fmla="*/ 4123039 w 4617700"/>
                <a:gd name="connsiteY39" fmla="*/ 3289421 h 3479920"/>
                <a:gd name="connsiteX40" fmla="*/ 3524984 w 4617700"/>
                <a:gd name="connsiteY40" fmla="*/ 3289421 h 3479920"/>
                <a:gd name="connsiteX41" fmla="*/ 3524984 w 4617700"/>
                <a:gd name="connsiteY41" fmla="*/ 256051 h 3479920"/>
                <a:gd name="connsiteX42" fmla="*/ 3590535 w 4617700"/>
                <a:gd name="connsiteY42" fmla="*/ 190500 h 3479920"/>
                <a:gd name="connsiteX43" fmla="*/ 4057488 w 4617700"/>
                <a:gd name="connsiteY43" fmla="*/ 190500 h 3479920"/>
                <a:gd name="connsiteX44" fmla="*/ 4123039 w 4617700"/>
                <a:gd name="connsiteY44" fmla="*/ 256051 h 3479920"/>
                <a:gd name="connsiteX45" fmla="*/ 4123039 w 4617700"/>
                <a:gd name="connsiteY45" fmla="*/ 3289421 h 34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17700" h="3479920">
                  <a:moveTo>
                    <a:pt x="4522451" y="3289421"/>
                  </a:moveTo>
                  <a:lnTo>
                    <a:pt x="4313539" y="3289421"/>
                  </a:lnTo>
                  <a:lnTo>
                    <a:pt x="4313539" y="256051"/>
                  </a:lnTo>
                  <a:cubicBezTo>
                    <a:pt x="4313539" y="114862"/>
                    <a:pt x="4198668" y="0"/>
                    <a:pt x="4057488" y="0"/>
                  </a:cubicBezTo>
                  <a:lnTo>
                    <a:pt x="3590535" y="0"/>
                  </a:lnTo>
                  <a:cubicBezTo>
                    <a:pt x="3449346" y="0"/>
                    <a:pt x="3334484" y="114871"/>
                    <a:pt x="3334484" y="256051"/>
                  </a:cubicBezTo>
                  <a:lnTo>
                    <a:pt x="3334484" y="3289421"/>
                  </a:lnTo>
                  <a:lnTo>
                    <a:pt x="2804017" y="3289421"/>
                  </a:lnTo>
                  <a:lnTo>
                    <a:pt x="2804017" y="1630404"/>
                  </a:lnTo>
                  <a:cubicBezTo>
                    <a:pt x="2804017" y="1489215"/>
                    <a:pt x="2689155" y="1374353"/>
                    <a:pt x="2547966" y="1374353"/>
                  </a:cubicBezTo>
                  <a:lnTo>
                    <a:pt x="2081013" y="1374353"/>
                  </a:lnTo>
                  <a:cubicBezTo>
                    <a:pt x="1939824" y="1374353"/>
                    <a:pt x="1824961" y="1489224"/>
                    <a:pt x="1824961" y="1630404"/>
                  </a:cubicBezTo>
                  <a:lnTo>
                    <a:pt x="1824961" y="3289421"/>
                  </a:lnTo>
                  <a:lnTo>
                    <a:pt x="1294495" y="3289421"/>
                  </a:lnTo>
                  <a:lnTo>
                    <a:pt x="1294495" y="2430228"/>
                  </a:lnTo>
                  <a:cubicBezTo>
                    <a:pt x="1294495" y="2289038"/>
                    <a:pt x="1179624" y="2174177"/>
                    <a:pt x="1038444" y="2174177"/>
                  </a:cubicBezTo>
                  <a:lnTo>
                    <a:pt x="571481" y="2174177"/>
                  </a:lnTo>
                  <a:cubicBezTo>
                    <a:pt x="430292" y="2174177"/>
                    <a:pt x="315430" y="2289048"/>
                    <a:pt x="315430" y="2430228"/>
                  </a:cubicBezTo>
                  <a:lnTo>
                    <a:pt x="315430" y="3289421"/>
                  </a:lnTo>
                  <a:lnTo>
                    <a:pt x="95250" y="3289421"/>
                  </a:lnTo>
                  <a:cubicBezTo>
                    <a:pt x="42643" y="3289421"/>
                    <a:pt x="0" y="3332064"/>
                    <a:pt x="0" y="3384671"/>
                  </a:cubicBezTo>
                  <a:cubicBezTo>
                    <a:pt x="0" y="3437277"/>
                    <a:pt x="42643" y="3479921"/>
                    <a:pt x="95250" y="3479921"/>
                  </a:cubicBezTo>
                  <a:lnTo>
                    <a:pt x="4522451" y="3479921"/>
                  </a:lnTo>
                  <a:cubicBezTo>
                    <a:pt x="4575058" y="3479921"/>
                    <a:pt x="4617701" y="3437277"/>
                    <a:pt x="4617701" y="3384671"/>
                  </a:cubicBezTo>
                  <a:cubicBezTo>
                    <a:pt x="4617701" y="3332064"/>
                    <a:pt x="4575058" y="3289421"/>
                    <a:pt x="4522451" y="3289421"/>
                  </a:cubicBezTo>
                  <a:close/>
                  <a:moveTo>
                    <a:pt x="1103976" y="3289421"/>
                  </a:moveTo>
                  <a:lnTo>
                    <a:pt x="505920" y="3289421"/>
                  </a:lnTo>
                  <a:lnTo>
                    <a:pt x="505920" y="2430228"/>
                  </a:lnTo>
                  <a:cubicBezTo>
                    <a:pt x="505920" y="2394080"/>
                    <a:pt x="535324" y="2364677"/>
                    <a:pt x="571471" y="2364677"/>
                  </a:cubicBezTo>
                  <a:lnTo>
                    <a:pt x="1038425" y="2364677"/>
                  </a:lnTo>
                  <a:cubicBezTo>
                    <a:pt x="1074572" y="2364677"/>
                    <a:pt x="1103976" y="2394080"/>
                    <a:pt x="1103976" y="2430228"/>
                  </a:cubicBezTo>
                  <a:lnTo>
                    <a:pt x="1103976" y="3289421"/>
                  </a:lnTo>
                  <a:close/>
                  <a:moveTo>
                    <a:pt x="2613508" y="3289421"/>
                  </a:moveTo>
                  <a:lnTo>
                    <a:pt x="2015452" y="3289421"/>
                  </a:lnTo>
                  <a:lnTo>
                    <a:pt x="2015452" y="1630404"/>
                  </a:lnTo>
                  <a:cubicBezTo>
                    <a:pt x="2015452" y="1594256"/>
                    <a:pt x="2044856" y="1564853"/>
                    <a:pt x="2081003" y="1564853"/>
                  </a:cubicBezTo>
                  <a:lnTo>
                    <a:pt x="2547957" y="1564853"/>
                  </a:lnTo>
                  <a:cubicBezTo>
                    <a:pt x="2584095" y="1564853"/>
                    <a:pt x="2613508" y="1594256"/>
                    <a:pt x="2613508" y="1630404"/>
                  </a:cubicBezTo>
                  <a:lnTo>
                    <a:pt x="2613508" y="3289421"/>
                  </a:lnTo>
                  <a:close/>
                  <a:moveTo>
                    <a:pt x="4123039" y="3289421"/>
                  </a:moveTo>
                  <a:lnTo>
                    <a:pt x="3524984" y="3289421"/>
                  </a:lnTo>
                  <a:lnTo>
                    <a:pt x="3524984" y="256051"/>
                  </a:lnTo>
                  <a:cubicBezTo>
                    <a:pt x="3524984" y="219904"/>
                    <a:pt x="3554387" y="190500"/>
                    <a:pt x="3590535" y="190500"/>
                  </a:cubicBezTo>
                  <a:lnTo>
                    <a:pt x="4057488" y="190500"/>
                  </a:lnTo>
                  <a:cubicBezTo>
                    <a:pt x="4093636" y="190500"/>
                    <a:pt x="4123039" y="219904"/>
                    <a:pt x="4123039" y="256051"/>
                  </a:cubicBezTo>
                  <a:lnTo>
                    <a:pt x="4123039" y="3289421"/>
                  </a:lnTo>
                  <a:close/>
                </a:path>
              </a:pathLst>
            </a:custGeom>
            <a:grpFill/>
            <a:ln w="9525" cap="flat">
              <a:noFill/>
              <a:prstDash val="solid"/>
              <a:miter/>
            </a:ln>
          </p:spPr>
          <p:txBody>
            <a:bodyPr rtlCol="0" anchor="ctr"/>
            <a:lstStyle/>
            <a:p>
              <a:endParaRPr lang="pt-BR"/>
            </a:p>
          </p:txBody>
        </p:sp>
        <p:sp>
          <p:nvSpPr>
            <p:cNvPr id="28" name="Forma Livre: Forma 27">
              <a:extLst>
                <a:ext uri="{FF2B5EF4-FFF2-40B4-BE49-F238E27FC236}">
                  <a16:creationId xmlns:a16="http://schemas.microsoft.com/office/drawing/2014/main" id="{ADDFE5AF-FE38-4B40-9E5F-4C1031D7DBD9}"/>
                </a:ext>
              </a:extLst>
            </p:cNvPr>
            <p:cNvSpPr/>
            <p:nvPr/>
          </p:nvSpPr>
          <p:spPr>
            <a:xfrm>
              <a:off x="4603873" y="990600"/>
              <a:ext cx="3496815" cy="2651931"/>
            </a:xfrm>
            <a:custGeom>
              <a:avLst/>
              <a:gdLst>
                <a:gd name="connsiteX0" fmla="*/ 3496587 w 3496815"/>
                <a:gd name="connsiteY0" fmla="*/ 100165 h 2651931"/>
                <a:gd name="connsiteX1" fmla="*/ 3468926 w 3496815"/>
                <a:gd name="connsiteY1" fmla="*/ 27889 h 2651931"/>
                <a:gd name="connsiteX2" fmla="*/ 3396651 w 3496815"/>
                <a:gd name="connsiteY2" fmla="*/ 229 h 2651931"/>
                <a:gd name="connsiteX3" fmla="*/ 3392041 w 3496815"/>
                <a:gd name="connsiteY3" fmla="*/ 0 h 2651931"/>
                <a:gd name="connsiteX4" fmla="*/ 2815778 w 3496815"/>
                <a:gd name="connsiteY4" fmla="*/ 0 h 2651931"/>
                <a:gd name="connsiteX5" fmla="*/ 2720528 w 3496815"/>
                <a:gd name="connsiteY5" fmla="*/ 95250 h 2651931"/>
                <a:gd name="connsiteX6" fmla="*/ 2815778 w 3496815"/>
                <a:gd name="connsiteY6" fmla="*/ 190500 h 2651931"/>
                <a:gd name="connsiteX7" fmla="*/ 3171604 w 3496815"/>
                <a:gd name="connsiteY7" fmla="*/ 190500 h 2651931"/>
                <a:gd name="connsiteX8" fmla="*/ 2229991 w 3496815"/>
                <a:gd name="connsiteY8" fmla="*/ 1132123 h 2651931"/>
                <a:gd name="connsiteX9" fmla="*/ 1874899 w 3496815"/>
                <a:gd name="connsiteY9" fmla="*/ 777031 h 2651931"/>
                <a:gd name="connsiteX10" fmla="*/ 1807547 w 3496815"/>
                <a:gd name="connsiteY10" fmla="*/ 749132 h 2651931"/>
                <a:gd name="connsiteX11" fmla="*/ 1740196 w 3496815"/>
                <a:gd name="connsiteY11" fmla="*/ 777031 h 2651931"/>
                <a:gd name="connsiteX12" fmla="*/ 27896 w 3496815"/>
                <a:gd name="connsiteY12" fmla="*/ 2489340 h 2651931"/>
                <a:gd name="connsiteX13" fmla="*/ 27896 w 3496815"/>
                <a:gd name="connsiteY13" fmla="*/ 2624052 h 2651931"/>
                <a:gd name="connsiteX14" fmla="*/ 95248 w 3496815"/>
                <a:gd name="connsiteY14" fmla="*/ 2651932 h 2651931"/>
                <a:gd name="connsiteX15" fmla="*/ 162599 w 3496815"/>
                <a:gd name="connsiteY15" fmla="*/ 2624033 h 2651931"/>
                <a:gd name="connsiteX16" fmla="*/ 1807547 w 3496815"/>
                <a:gd name="connsiteY16" fmla="*/ 979075 h 2651931"/>
                <a:gd name="connsiteX17" fmla="*/ 2162639 w 3496815"/>
                <a:gd name="connsiteY17" fmla="*/ 1334167 h 2651931"/>
                <a:gd name="connsiteX18" fmla="*/ 2297351 w 3496815"/>
                <a:gd name="connsiteY18" fmla="*/ 1334167 h 2651931"/>
                <a:gd name="connsiteX19" fmla="*/ 3306316 w 3496815"/>
                <a:gd name="connsiteY19" fmla="*/ 325212 h 2651931"/>
                <a:gd name="connsiteX20" fmla="*/ 3306316 w 3496815"/>
                <a:gd name="connsiteY20" fmla="*/ 647252 h 2651931"/>
                <a:gd name="connsiteX21" fmla="*/ 3401566 w 3496815"/>
                <a:gd name="connsiteY21" fmla="*/ 742502 h 2651931"/>
                <a:gd name="connsiteX22" fmla="*/ 3496816 w 3496815"/>
                <a:gd name="connsiteY22" fmla="*/ 647252 h 2651931"/>
                <a:gd name="connsiteX23" fmla="*/ 3496816 w 3496815"/>
                <a:gd name="connsiteY23" fmla="*/ 104775 h 2651931"/>
                <a:gd name="connsiteX24" fmla="*/ 3496587 w 3496815"/>
                <a:gd name="connsiteY24" fmla="*/ 100165 h 26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815" h="2651931">
                  <a:moveTo>
                    <a:pt x="3496587" y="100165"/>
                  </a:moveTo>
                  <a:cubicBezTo>
                    <a:pt x="3497921" y="74171"/>
                    <a:pt x="3488777" y="47739"/>
                    <a:pt x="3468926" y="27889"/>
                  </a:cubicBezTo>
                  <a:cubicBezTo>
                    <a:pt x="3449077" y="8039"/>
                    <a:pt x="3422644" y="-1114"/>
                    <a:pt x="3396651" y="229"/>
                  </a:cubicBezTo>
                  <a:cubicBezTo>
                    <a:pt x="3395117" y="162"/>
                    <a:pt x="3393603" y="0"/>
                    <a:pt x="3392041" y="0"/>
                  </a:cubicBezTo>
                  <a:lnTo>
                    <a:pt x="2815778" y="0"/>
                  </a:lnTo>
                  <a:cubicBezTo>
                    <a:pt x="2763172" y="0"/>
                    <a:pt x="2720528" y="42643"/>
                    <a:pt x="2720528" y="95250"/>
                  </a:cubicBezTo>
                  <a:cubicBezTo>
                    <a:pt x="2720528" y="147857"/>
                    <a:pt x="2763172" y="190500"/>
                    <a:pt x="2815778" y="190500"/>
                  </a:cubicBezTo>
                  <a:lnTo>
                    <a:pt x="3171604" y="190500"/>
                  </a:lnTo>
                  <a:lnTo>
                    <a:pt x="2229991" y="1132123"/>
                  </a:lnTo>
                  <a:lnTo>
                    <a:pt x="1874899" y="777031"/>
                  </a:lnTo>
                  <a:cubicBezTo>
                    <a:pt x="1857039" y="759171"/>
                    <a:pt x="1832808" y="749132"/>
                    <a:pt x="1807547" y="749132"/>
                  </a:cubicBezTo>
                  <a:cubicBezTo>
                    <a:pt x="1782287" y="749132"/>
                    <a:pt x="1758056" y="759171"/>
                    <a:pt x="1740196" y="777031"/>
                  </a:cubicBezTo>
                  <a:lnTo>
                    <a:pt x="27896" y="2489340"/>
                  </a:lnTo>
                  <a:cubicBezTo>
                    <a:pt x="-9299" y="2526535"/>
                    <a:pt x="-9299" y="2586847"/>
                    <a:pt x="27896" y="2624052"/>
                  </a:cubicBezTo>
                  <a:cubicBezTo>
                    <a:pt x="46499" y="2642635"/>
                    <a:pt x="70873" y="2651932"/>
                    <a:pt x="95248" y="2651932"/>
                  </a:cubicBezTo>
                  <a:cubicBezTo>
                    <a:pt x="119622" y="2651932"/>
                    <a:pt x="144006" y="2642635"/>
                    <a:pt x="162599" y="2624033"/>
                  </a:cubicBezTo>
                  <a:lnTo>
                    <a:pt x="1807547" y="979075"/>
                  </a:lnTo>
                  <a:lnTo>
                    <a:pt x="2162639" y="1334167"/>
                  </a:lnTo>
                  <a:cubicBezTo>
                    <a:pt x="2199834" y="1371362"/>
                    <a:pt x="2260147" y="1371362"/>
                    <a:pt x="2297351" y="1334167"/>
                  </a:cubicBezTo>
                  <a:lnTo>
                    <a:pt x="3306316" y="325212"/>
                  </a:lnTo>
                  <a:lnTo>
                    <a:pt x="3306316" y="647252"/>
                  </a:lnTo>
                  <a:cubicBezTo>
                    <a:pt x="3306316" y="699859"/>
                    <a:pt x="3348959" y="742502"/>
                    <a:pt x="3401566" y="742502"/>
                  </a:cubicBezTo>
                  <a:cubicBezTo>
                    <a:pt x="3454172" y="742502"/>
                    <a:pt x="3496816" y="699859"/>
                    <a:pt x="3496816" y="647252"/>
                  </a:cubicBezTo>
                  <a:lnTo>
                    <a:pt x="3496816" y="104775"/>
                  </a:lnTo>
                  <a:cubicBezTo>
                    <a:pt x="3496816" y="103222"/>
                    <a:pt x="3496654" y="101708"/>
                    <a:pt x="3496587" y="100165"/>
                  </a:cubicBezTo>
                  <a:close/>
                </a:path>
              </a:pathLst>
            </a:custGeom>
            <a:grpFill/>
            <a:ln w="9525" cap="flat">
              <a:noFill/>
              <a:prstDash val="solid"/>
              <a:miter/>
            </a:ln>
          </p:spPr>
          <p:txBody>
            <a:bodyPr rtlCol="0" anchor="ctr"/>
            <a:lstStyle/>
            <a:p>
              <a:endParaRPr lang="pt-BR"/>
            </a:p>
          </p:txBody>
        </p:sp>
        <p:sp>
          <p:nvSpPr>
            <p:cNvPr id="29" name="Forma Livre: Forma 28">
              <a:extLst>
                <a:ext uri="{FF2B5EF4-FFF2-40B4-BE49-F238E27FC236}">
                  <a16:creationId xmlns:a16="http://schemas.microsoft.com/office/drawing/2014/main" id="{AE56B211-85E6-45CA-8FC6-0EE057C2E3C1}"/>
                </a:ext>
              </a:extLst>
            </p:cNvPr>
            <p:cNvSpPr/>
            <p:nvPr/>
          </p:nvSpPr>
          <p:spPr>
            <a:xfrm>
              <a:off x="4282821" y="3784377"/>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pt-BR"/>
            </a:p>
          </p:txBody>
        </p:sp>
      </p:grpSp>
      <p:pic>
        <p:nvPicPr>
          <p:cNvPr id="17" name="Imagem 16">
            <a:extLst>
              <a:ext uri="{FF2B5EF4-FFF2-40B4-BE49-F238E27FC236}">
                <a16:creationId xmlns:a16="http://schemas.microsoft.com/office/drawing/2014/main" id="{3149CCB7-CEB1-4DE3-BCAC-BDE42206B3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7444" y="6233142"/>
            <a:ext cx="1242817" cy="369059"/>
          </a:xfrm>
          <a:prstGeom prst="rect">
            <a:avLst/>
          </a:prstGeom>
        </p:spPr>
      </p:pic>
      <p:sp>
        <p:nvSpPr>
          <p:cNvPr id="18" name="Título 1">
            <a:extLst>
              <a:ext uri="{FF2B5EF4-FFF2-40B4-BE49-F238E27FC236}">
                <a16:creationId xmlns:a16="http://schemas.microsoft.com/office/drawing/2014/main" id="{EEDDF730-F53C-4945-BBF9-BEE4B15776CC}"/>
              </a:ext>
            </a:extLst>
          </p:cNvPr>
          <p:cNvSpPr txBox="1">
            <a:spLocks/>
          </p:cNvSpPr>
          <p:nvPr/>
        </p:nvSpPr>
        <p:spPr>
          <a:xfrm>
            <a:off x="1719720" y="861112"/>
            <a:ext cx="4233405" cy="29241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800" b="1" dirty="0">
                <a:solidFill>
                  <a:srgbClr val="FFFFFF"/>
                </a:solidFill>
                <a:latin typeface="Arial" panose="020B0604020202020204" pitchFamily="34" charset="0"/>
                <a:ea typeface="Calibri" panose="020F0502020204030204" pitchFamily="34" charset="0"/>
                <a:cs typeface="Arial" panose="020B0604020202020204" pitchFamily="34" charset="0"/>
              </a:rPr>
              <a:t>Análise de impactos financeiros: estimativa de investimentos e de custeio (infraestrutura e recursos humanos) da </a:t>
            </a:r>
            <a:r>
              <a:rPr lang="pt-BR" sz="2800" b="1" dirty="0" err="1">
                <a:solidFill>
                  <a:srgbClr val="FFFFFF"/>
                </a:solidFill>
                <a:latin typeface="Arial" panose="020B0604020202020204" pitchFamily="34" charset="0"/>
                <a:ea typeface="Calibri" panose="020F0502020204030204" pitchFamily="34" charset="0"/>
                <a:cs typeface="Arial" panose="020B0604020202020204" pitchFamily="34" charset="0"/>
              </a:rPr>
              <a:t>UnDF</a:t>
            </a:r>
            <a:endParaRPr lang="pt-BR" sz="2800" b="1" dirty="0">
              <a:solidFill>
                <a:srgbClr val="FFFFFF"/>
              </a:solidFill>
              <a:latin typeface="Arial" panose="020B0604020202020204" pitchFamily="34" charset="0"/>
              <a:ea typeface="Calibri" panose="020F0502020204030204" pitchFamily="34" charset="0"/>
              <a:cs typeface="Arial" panose="020B0604020202020204" pitchFamily="34" charset="0"/>
            </a:endParaRPr>
          </a:p>
        </p:txBody>
      </p:sp>
      <p:sp>
        <p:nvSpPr>
          <p:cNvPr id="21" name="Retângulo 20">
            <a:extLst>
              <a:ext uri="{FF2B5EF4-FFF2-40B4-BE49-F238E27FC236}">
                <a16:creationId xmlns:a16="http://schemas.microsoft.com/office/drawing/2014/main" id="{7E217FC7-6822-4F59-9D86-AC1A5F9719BC}"/>
              </a:ext>
            </a:extLst>
          </p:cNvPr>
          <p:cNvSpPr/>
          <p:nvPr/>
        </p:nvSpPr>
        <p:spPr>
          <a:xfrm>
            <a:off x="475974" y="4057650"/>
            <a:ext cx="6667775" cy="910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26553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Padrão do plano de fundo&#10;&#10;Descrição gerada automaticamente">
            <a:extLst>
              <a:ext uri="{FF2B5EF4-FFF2-40B4-BE49-F238E27FC236}">
                <a16:creationId xmlns:a16="http://schemas.microsoft.com/office/drawing/2014/main" id="{6F7C395E-A35D-4786-952B-1188B3451699}"/>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tângulo 6">
            <a:extLst>
              <a:ext uri="{FF2B5EF4-FFF2-40B4-BE49-F238E27FC236}">
                <a16:creationId xmlns:a16="http://schemas.microsoft.com/office/drawing/2014/main" id="{084910AC-2633-4A52-A001-9C15095FE7DF}"/>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
            <a:extLst>
              <a:ext uri="{FF2B5EF4-FFF2-40B4-BE49-F238E27FC236}">
                <a16:creationId xmlns:a16="http://schemas.microsoft.com/office/drawing/2014/main" id="{FAF0ED81-A229-4085-88EE-B6445B4F655A}"/>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educacionais</a:t>
            </a:r>
            <a:endParaRPr lang="pt-BR" sz="2400" b="1" dirty="0">
              <a:latin typeface="Arial" panose="020B0604020202020204" pitchFamily="34" charset="0"/>
              <a:cs typeface="Arial" panose="020B0604020202020204" pitchFamily="34" charset="0"/>
            </a:endParaRPr>
          </a:p>
        </p:txBody>
      </p:sp>
      <p:sp>
        <p:nvSpPr>
          <p:cNvPr id="9" name="Elipse 8">
            <a:extLst>
              <a:ext uri="{FF2B5EF4-FFF2-40B4-BE49-F238E27FC236}">
                <a16:creationId xmlns:a16="http://schemas.microsoft.com/office/drawing/2014/main" id="{478364F7-5475-48FD-8200-6F47BB252C16}"/>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Gráfico 13">
            <a:extLst>
              <a:ext uri="{FF2B5EF4-FFF2-40B4-BE49-F238E27FC236}">
                <a16:creationId xmlns:a16="http://schemas.microsoft.com/office/drawing/2014/main" id="{7176BE79-B749-4FCB-BED1-91421571C878}"/>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sp>
        <p:nvSpPr>
          <p:cNvPr id="13" name="Retângulo: Cantos Arredondados 12">
            <a:extLst>
              <a:ext uri="{FF2B5EF4-FFF2-40B4-BE49-F238E27FC236}">
                <a16:creationId xmlns:a16="http://schemas.microsoft.com/office/drawing/2014/main" id="{D09E90F6-5B7F-4AA3-9AF0-9C668DA76CFA}"/>
              </a:ext>
            </a:extLst>
          </p:cNvPr>
          <p:cNvSpPr/>
          <p:nvPr/>
        </p:nvSpPr>
        <p:spPr>
          <a:xfrm>
            <a:off x="5653424" y="2779108"/>
            <a:ext cx="5791201" cy="3264264"/>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sz="2000"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sz="2000"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2000" b="1" dirty="0">
                <a:solidFill>
                  <a:schemeClr val="tx1"/>
                </a:solidFill>
                <a:latin typeface="Arial" panose="020B0604020202020204" pitchFamily="34" charset="0"/>
                <a:cs typeface="Arial" panose="020B0604020202020204" pitchFamily="34" charset="0"/>
              </a:rPr>
              <a:t>Oportunidade</a:t>
            </a:r>
            <a:endParaRPr lang="pt-BR" sz="1600" b="1" dirty="0">
              <a:solidFill>
                <a:schemeClr val="tx1"/>
              </a:solidFill>
              <a:latin typeface="Arial" panose="020B0604020202020204" pitchFamily="34" charset="0"/>
              <a:cs typeface="Arial" panose="020B0604020202020204" pitchFamily="34" charset="0"/>
            </a:endParaRPr>
          </a:p>
          <a:p>
            <a:pPr marL="285750" indent="-285750">
              <a:lnSpc>
                <a:spcPct val="150000"/>
              </a:lnSpc>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Atendimento do PDE está condicionado à criação da </a:t>
            </a:r>
            <a:r>
              <a:rPr lang="pt-BR" sz="1600" dirty="0" err="1">
                <a:solidFill>
                  <a:schemeClr val="tx1"/>
                </a:solidFill>
                <a:latin typeface="Arial" panose="020B0604020202020204" pitchFamily="34" charset="0"/>
                <a:cs typeface="Arial" panose="020B0604020202020204" pitchFamily="34" charset="0"/>
              </a:rPr>
              <a:t>UnDF</a:t>
            </a:r>
            <a:r>
              <a:rPr lang="pt-BR" sz="1600" dirty="0">
                <a:solidFill>
                  <a:schemeClr val="tx1"/>
                </a:solidFill>
                <a:latin typeface="Arial" panose="020B0604020202020204" pitchFamily="34" charset="0"/>
                <a:cs typeface="Arial" panose="020B0604020202020204" pitchFamily="34" charset="0"/>
              </a:rPr>
              <a:t> (75% das estratégias)</a:t>
            </a:r>
            <a:endParaRPr lang="pt-BR" dirty="0">
              <a:solidFill>
                <a:schemeClr val="tx1"/>
              </a:solidFill>
              <a:latin typeface="Arial" panose="020B0604020202020204" pitchFamily="34" charset="0"/>
              <a:cs typeface="Arial" panose="020B0604020202020204" pitchFamily="34" charset="0"/>
            </a:endParaRPr>
          </a:p>
        </p:txBody>
      </p:sp>
      <p:sp>
        <p:nvSpPr>
          <p:cNvPr id="14" name="Retângulo: Cantos Arredondados 13">
            <a:extLst>
              <a:ext uri="{FF2B5EF4-FFF2-40B4-BE49-F238E27FC236}">
                <a16:creationId xmlns:a16="http://schemas.microsoft.com/office/drawing/2014/main" id="{18285A7A-FA50-47F0-B610-257EF7087629}"/>
              </a:ext>
            </a:extLst>
          </p:cNvPr>
          <p:cNvSpPr/>
          <p:nvPr/>
        </p:nvSpPr>
        <p:spPr>
          <a:xfrm>
            <a:off x="1719720" y="2779108"/>
            <a:ext cx="3581400" cy="3264264"/>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sz="2000"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sz="2000"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2000" b="1" dirty="0">
                <a:solidFill>
                  <a:schemeClr val="tx1"/>
                </a:solidFill>
                <a:latin typeface="Arial" panose="020B0604020202020204" pitchFamily="34" charset="0"/>
                <a:cs typeface="Arial" panose="020B0604020202020204" pitchFamily="34" charset="0"/>
              </a:rPr>
              <a:t>Desafios </a:t>
            </a:r>
            <a:endParaRPr lang="pt-BR" sz="1600" b="1" dirty="0">
              <a:solidFill>
                <a:schemeClr val="tx1"/>
              </a:solidFill>
              <a:latin typeface="Arial" panose="020B0604020202020204" pitchFamily="34" charset="0"/>
              <a:cs typeface="Arial" panose="020B0604020202020204" pitchFamily="34" charset="0"/>
            </a:endParaRPr>
          </a:p>
          <a:p>
            <a:pPr marL="285750" indent="-285750">
              <a:lnSpc>
                <a:spcPct val="150000"/>
              </a:lnSpc>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Implantação dos programas de Mestrado e de Doutorado</a:t>
            </a:r>
          </a:p>
        </p:txBody>
      </p:sp>
      <p:sp>
        <p:nvSpPr>
          <p:cNvPr id="15" name="Retângulo: Cantos Arredondados 14">
            <a:extLst>
              <a:ext uri="{FF2B5EF4-FFF2-40B4-BE49-F238E27FC236}">
                <a16:creationId xmlns:a16="http://schemas.microsoft.com/office/drawing/2014/main" id="{6D995832-11EC-4F27-8C3A-EC94ABDACF9F}"/>
              </a:ext>
            </a:extLst>
          </p:cNvPr>
          <p:cNvSpPr/>
          <p:nvPr/>
        </p:nvSpPr>
        <p:spPr>
          <a:xfrm>
            <a:off x="3569786" y="2027285"/>
            <a:ext cx="4004804"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rgbClr val="FFFFFF"/>
                </a:solidFill>
                <a:latin typeface="Arial" panose="020B0604020202020204" pitchFamily="34" charset="0"/>
                <a:cs typeface="Arial" panose="020B0604020202020204" pitchFamily="34" charset="0"/>
              </a:rPr>
              <a:t>Apontamentos</a:t>
            </a:r>
          </a:p>
        </p:txBody>
      </p:sp>
      <p:grpSp>
        <p:nvGrpSpPr>
          <p:cNvPr id="16" name="Gráfico 24">
            <a:extLst>
              <a:ext uri="{FF2B5EF4-FFF2-40B4-BE49-F238E27FC236}">
                <a16:creationId xmlns:a16="http://schemas.microsoft.com/office/drawing/2014/main" id="{F43DFD65-A2D3-485B-9AAB-0E7B3582504E}"/>
              </a:ext>
            </a:extLst>
          </p:cNvPr>
          <p:cNvGrpSpPr/>
          <p:nvPr/>
        </p:nvGrpSpPr>
        <p:grpSpPr>
          <a:xfrm>
            <a:off x="6073759" y="3298693"/>
            <a:ext cx="1039172" cy="1039172"/>
            <a:chOff x="6073759" y="2676393"/>
            <a:chExt cx="1039172" cy="1039172"/>
          </a:xfrm>
          <a:solidFill>
            <a:schemeClr val="tx1">
              <a:lumMod val="60000"/>
              <a:lumOff val="40000"/>
            </a:schemeClr>
          </a:solidFill>
        </p:grpSpPr>
        <p:sp>
          <p:nvSpPr>
            <p:cNvPr id="17" name="Forma Livre: Forma 16">
              <a:extLst>
                <a:ext uri="{FF2B5EF4-FFF2-40B4-BE49-F238E27FC236}">
                  <a16:creationId xmlns:a16="http://schemas.microsoft.com/office/drawing/2014/main" id="{C29F164B-52D0-428C-A630-C0FD804D7AC9}"/>
                </a:ext>
              </a:extLst>
            </p:cNvPr>
            <p:cNvSpPr/>
            <p:nvPr/>
          </p:nvSpPr>
          <p:spPr>
            <a:xfrm>
              <a:off x="6486789" y="2980837"/>
              <a:ext cx="213111" cy="213111"/>
            </a:xfrm>
            <a:custGeom>
              <a:avLst/>
              <a:gdLst>
                <a:gd name="connsiteX0" fmla="*/ 213111 w 213111"/>
                <a:gd name="connsiteY0" fmla="*/ 106556 h 213111"/>
                <a:gd name="connsiteX1" fmla="*/ 106556 w 213111"/>
                <a:gd name="connsiteY1" fmla="*/ 0 h 213111"/>
                <a:gd name="connsiteX2" fmla="*/ 0 w 213111"/>
                <a:gd name="connsiteY2" fmla="*/ 106556 h 213111"/>
                <a:gd name="connsiteX3" fmla="*/ 106556 w 213111"/>
                <a:gd name="connsiteY3" fmla="*/ 213111 h 213111"/>
                <a:gd name="connsiteX4" fmla="*/ 213111 w 213111"/>
                <a:gd name="connsiteY4" fmla="*/ 106556 h 213111"/>
                <a:gd name="connsiteX5" fmla="*/ 30444 w 213111"/>
                <a:gd name="connsiteY5" fmla="*/ 106556 h 213111"/>
                <a:gd name="connsiteX6" fmla="*/ 106556 w 213111"/>
                <a:gd name="connsiteY6" fmla="*/ 30444 h 213111"/>
                <a:gd name="connsiteX7" fmla="*/ 182667 w 213111"/>
                <a:gd name="connsiteY7" fmla="*/ 106556 h 213111"/>
                <a:gd name="connsiteX8" fmla="*/ 106556 w 213111"/>
                <a:gd name="connsiteY8" fmla="*/ 182667 h 213111"/>
                <a:gd name="connsiteX9" fmla="*/ 30444 w 213111"/>
                <a:gd name="connsiteY9" fmla="*/ 106556 h 21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11" h="213111">
                  <a:moveTo>
                    <a:pt x="213111" y="106556"/>
                  </a:moveTo>
                  <a:cubicBezTo>
                    <a:pt x="213111" y="47800"/>
                    <a:pt x="165310" y="0"/>
                    <a:pt x="106556" y="0"/>
                  </a:cubicBezTo>
                  <a:cubicBezTo>
                    <a:pt x="47802" y="0"/>
                    <a:pt x="0" y="47800"/>
                    <a:pt x="0" y="106556"/>
                  </a:cubicBezTo>
                  <a:cubicBezTo>
                    <a:pt x="0" y="165312"/>
                    <a:pt x="47802" y="213111"/>
                    <a:pt x="106556" y="213111"/>
                  </a:cubicBezTo>
                  <a:cubicBezTo>
                    <a:pt x="165310" y="213111"/>
                    <a:pt x="213111" y="165312"/>
                    <a:pt x="213111" y="106556"/>
                  </a:cubicBezTo>
                  <a:close/>
                  <a:moveTo>
                    <a:pt x="30444" y="106556"/>
                  </a:moveTo>
                  <a:cubicBezTo>
                    <a:pt x="30444" y="64587"/>
                    <a:pt x="64587" y="30444"/>
                    <a:pt x="106556" y="30444"/>
                  </a:cubicBezTo>
                  <a:cubicBezTo>
                    <a:pt x="148524" y="30444"/>
                    <a:pt x="182667" y="64587"/>
                    <a:pt x="182667" y="106556"/>
                  </a:cubicBezTo>
                  <a:cubicBezTo>
                    <a:pt x="182667" y="148524"/>
                    <a:pt x="148524" y="182667"/>
                    <a:pt x="106556" y="182667"/>
                  </a:cubicBezTo>
                  <a:cubicBezTo>
                    <a:pt x="64587" y="182667"/>
                    <a:pt x="30444" y="148524"/>
                    <a:pt x="30444" y="106556"/>
                  </a:cubicBezTo>
                  <a:close/>
                </a:path>
              </a:pathLst>
            </a:custGeom>
            <a:grpFill/>
            <a:ln w="202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50DAF179-992B-4B9F-BD6F-DBE921574279}"/>
                </a:ext>
              </a:extLst>
            </p:cNvPr>
            <p:cNvSpPr/>
            <p:nvPr/>
          </p:nvSpPr>
          <p:spPr>
            <a:xfrm>
              <a:off x="6410671" y="3224393"/>
              <a:ext cx="365348" cy="186726"/>
            </a:xfrm>
            <a:custGeom>
              <a:avLst/>
              <a:gdLst>
                <a:gd name="connsiteX0" fmla="*/ 0 w 365348"/>
                <a:gd name="connsiteY0" fmla="*/ 76111 h 186726"/>
                <a:gd name="connsiteX1" fmla="*/ 0 w 365348"/>
                <a:gd name="connsiteY1" fmla="*/ 80812 h 186726"/>
                <a:gd name="connsiteX2" fmla="*/ 2480 w 365348"/>
                <a:gd name="connsiteY2" fmla="*/ 89142 h 186726"/>
                <a:gd name="connsiteX3" fmla="*/ 182673 w 365348"/>
                <a:gd name="connsiteY3" fmla="*/ 186726 h 186726"/>
                <a:gd name="connsiteX4" fmla="*/ 362868 w 365348"/>
                <a:gd name="connsiteY4" fmla="*/ 89142 h 186726"/>
                <a:gd name="connsiteX5" fmla="*/ 365348 w 365348"/>
                <a:gd name="connsiteY5" fmla="*/ 80812 h 186726"/>
                <a:gd name="connsiteX6" fmla="*/ 365348 w 365348"/>
                <a:gd name="connsiteY6" fmla="*/ 76111 h 186726"/>
                <a:gd name="connsiteX7" fmla="*/ 289237 w 365348"/>
                <a:gd name="connsiteY7" fmla="*/ 0 h 186726"/>
                <a:gd name="connsiteX8" fmla="*/ 76111 w 365348"/>
                <a:gd name="connsiteY8" fmla="*/ 0 h 186726"/>
                <a:gd name="connsiteX9" fmla="*/ 0 w 365348"/>
                <a:gd name="connsiteY9" fmla="*/ 76111 h 186726"/>
                <a:gd name="connsiteX10" fmla="*/ 334904 w 365348"/>
                <a:gd name="connsiteY10" fmla="*/ 76111 h 186726"/>
                <a:gd name="connsiteX11" fmla="*/ 182673 w 365348"/>
                <a:gd name="connsiteY11" fmla="*/ 156282 h 186726"/>
                <a:gd name="connsiteX12" fmla="*/ 30442 w 365348"/>
                <a:gd name="connsiteY12" fmla="*/ 76182 h 186726"/>
                <a:gd name="connsiteX13" fmla="*/ 76109 w 365348"/>
                <a:gd name="connsiteY13" fmla="*/ 30444 h 186726"/>
                <a:gd name="connsiteX14" fmla="*/ 289237 w 365348"/>
                <a:gd name="connsiteY14" fmla="*/ 30444 h 186726"/>
                <a:gd name="connsiteX15" fmla="*/ 334904 w 365348"/>
                <a:gd name="connsiteY15" fmla="*/ 76111 h 1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348" h="186726">
                  <a:moveTo>
                    <a:pt x="0" y="76111"/>
                  </a:moveTo>
                  <a:lnTo>
                    <a:pt x="0" y="80812"/>
                  </a:lnTo>
                  <a:cubicBezTo>
                    <a:pt x="0" y="83771"/>
                    <a:pt x="863" y="86663"/>
                    <a:pt x="2480" y="89142"/>
                  </a:cubicBezTo>
                  <a:cubicBezTo>
                    <a:pt x="42417" y="150246"/>
                    <a:pt x="109779" y="186726"/>
                    <a:pt x="182673" y="186726"/>
                  </a:cubicBezTo>
                  <a:cubicBezTo>
                    <a:pt x="255567" y="186726"/>
                    <a:pt x="322929" y="150246"/>
                    <a:pt x="362868" y="89142"/>
                  </a:cubicBezTo>
                  <a:cubicBezTo>
                    <a:pt x="364486" y="86665"/>
                    <a:pt x="365348" y="83771"/>
                    <a:pt x="365348" y="80812"/>
                  </a:cubicBezTo>
                  <a:lnTo>
                    <a:pt x="365348" y="76111"/>
                  </a:lnTo>
                  <a:cubicBezTo>
                    <a:pt x="365348" y="34142"/>
                    <a:pt x="331206" y="0"/>
                    <a:pt x="289237" y="0"/>
                  </a:cubicBezTo>
                  <a:lnTo>
                    <a:pt x="76111" y="0"/>
                  </a:lnTo>
                  <a:cubicBezTo>
                    <a:pt x="34142" y="0"/>
                    <a:pt x="0" y="34145"/>
                    <a:pt x="0" y="76111"/>
                  </a:cubicBezTo>
                  <a:close/>
                  <a:moveTo>
                    <a:pt x="334904" y="76111"/>
                  </a:moveTo>
                  <a:cubicBezTo>
                    <a:pt x="300343" y="126424"/>
                    <a:pt x="243767" y="156282"/>
                    <a:pt x="182673" y="156282"/>
                  </a:cubicBezTo>
                  <a:cubicBezTo>
                    <a:pt x="121579" y="156282"/>
                    <a:pt x="65003" y="126424"/>
                    <a:pt x="30442" y="76182"/>
                  </a:cubicBezTo>
                  <a:cubicBezTo>
                    <a:pt x="30442" y="50930"/>
                    <a:pt x="50930" y="30444"/>
                    <a:pt x="76109" y="30444"/>
                  </a:cubicBezTo>
                  <a:lnTo>
                    <a:pt x="289237" y="30444"/>
                  </a:lnTo>
                  <a:cubicBezTo>
                    <a:pt x="314419" y="30444"/>
                    <a:pt x="334904" y="50932"/>
                    <a:pt x="334904" y="76111"/>
                  </a:cubicBezTo>
                  <a:close/>
                </a:path>
              </a:pathLst>
            </a:custGeom>
            <a:grpFill/>
            <a:ln w="202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8389395A-4D20-45F0-AEC0-0F0056DD3A1B}"/>
                </a:ext>
              </a:extLst>
            </p:cNvPr>
            <p:cNvSpPr/>
            <p:nvPr/>
          </p:nvSpPr>
          <p:spPr>
            <a:xfrm>
              <a:off x="6073759" y="2676393"/>
              <a:ext cx="1039172" cy="1039172"/>
            </a:xfrm>
            <a:custGeom>
              <a:avLst/>
              <a:gdLst>
                <a:gd name="connsiteX0" fmla="*/ 1025799 w 1039172"/>
                <a:gd name="connsiteY0" fmla="*/ 487297 h 1039172"/>
                <a:gd name="connsiteX1" fmla="*/ 961066 w 1039172"/>
                <a:gd name="connsiteY1" fmla="*/ 422563 h 1039172"/>
                <a:gd name="connsiteX2" fmla="*/ 928774 w 1039172"/>
                <a:gd name="connsiteY2" fmla="*/ 409188 h 1039172"/>
                <a:gd name="connsiteX3" fmla="*/ 896483 w 1039172"/>
                <a:gd name="connsiteY3" fmla="*/ 422563 h 1039172"/>
                <a:gd name="connsiteX4" fmla="*/ 887276 w 1039172"/>
                <a:gd name="connsiteY4" fmla="*/ 473919 h 1039172"/>
                <a:gd name="connsiteX5" fmla="*/ 853416 w 1039172"/>
                <a:gd name="connsiteY5" fmla="*/ 473919 h 1039172"/>
                <a:gd name="connsiteX6" fmla="*/ 787928 w 1039172"/>
                <a:gd name="connsiteY6" fmla="*/ 315827 h 1039172"/>
                <a:gd name="connsiteX7" fmla="*/ 811871 w 1039172"/>
                <a:gd name="connsiteY7" fmla="*/ 291884 h 1039172"/>
                <a:gd name="connsiteX8" fmla="*/ 854699 w 1039172"/>
                <a:gd name="connsiteY8" fmla="*/ 321687 h 1039172"/>
                <a:gd name="connsiteX9" fmla="*/ 900365 w 1039172"/>
                <a:gd name="connsiteY9" fmla="*/ 276020 h 1039172"/>
                <a:gd name="connsiteX10" fmla="*/ 900365 w 1039172"/>
                <a:gd name="connsiteY10" fmla="*/ 184475 h 1039172"/>
                <a:gd name="connsiteX11" fmla="*/ 854699 w 1039172"/>
                <a:gd name="connsiteY11" fmla="*/ 138809 h 1039172"/>
                <a:gd name="connsiteX12" fmla="*/ 763154 w 1039172"/>
                <a:gd name="connsiteY12" fmla="*/ 138809 h 1039172"/>
                <a:gd name="connsiteX13" fmla="*/ 717489 w 1039172"/>
                <a:gd name="connsiteY13" fmla="*/ 184475 h 1039172"/>
                <a:gd name="connsiteX14" fmla="*/ 747293 w 1039172"/>
                <a:gd name="connsiteY14" fmla="*/ 227301 h 1039172"/>
                <a:gd name="connsiteX15" fmla="*/ 723349 w 1039172"/>
                <a:gd name="connsiteY15" fmla="*/ 251244 h 1039172"/>
                <a:gd name="connsiteX16" fmla="*/ 565255 w 1039172"/>
                <a:gd name="connsiteY16" fmla="*/ 185758 h 1039172"/>
                <a:gd name="connsiteX17" fmla="*/ 565255 w 1039172"/>
                <a:gd name="connsiteY17" fmla="*/ 151924 h 1039172"/>
                <a:gd name="connsiteX18" fmla="*/ 584321 w 1039172"/>
                <a:gd name="connsiteY18" fmla="*/ 156069 h 1039172"/>
                <a:gd name="connsiteX19" fmla="*/ 616613 w 1039172"/>
                <a:gd name="connsiteY19" fmla="*/ 142693 h 1039172"/>
                <a:gd name="connsiteX20" fmla="*/ 616613 w 1039172"/>
                <a:gd name="connsiteY20" fmla="*/ 78112 h 1039172"/>
                <a:gd name="connsiteX21" fmla="*/ 551880 w 1039172"/>
                <a:gd name="connsiteY21" fmla="*/ 13375 h 1039172"/>
                <a:gd name="connsiteX22" fmla="*/ 519586 w 1039172"/>
                <a:gd name="connsiteY22" fmla="*/ 0 h 1039172"/>
                <a:gd name="connsiteX23" fmla="*/ 487295 w 1039172"/>
                <a:gd name="connsiteY23" fmla="*/ 13375 h 1039172"/>
                <a:gd name="connsiteX24" fmla="*/ 422561 w 1039172"/>
                <a:gd name="connsiteY24" fmla="*/ 78108 h 1039172"/>
                <a:gd name="connsiteX25" fmla="*/ 422561 w 1039172"/>
                <a:gd name="connsiteY25" fmla="*/ 142689 h 1039172"/>
                <a:gd name="connsiteX26" fmla="*/ 454853 w 1039172"/>
                <a:gd name="connsiteY26" fmla="*/ 156065 h 1039172"/>
                <a:gd name="connsiteX27" fmla="*/ 473919 w 1039172"/>
                <a:gd name="connsiteY27" fmla="*/ 151920 h 1039172"/>
                <a:gd name="connsiteX28" fmla="*/ 473919 w 1039172"/>
                <a:gd name="connsiteY28" fmla="*/ 185756 h 1039172"/>
                <a:gd name="connsiteX29" fmla="*/ 315825 w 1039172"/>
                <a:gd name="connsiteY29" fmla="*/ 251242 h 1039172"/>
                <a:gd name="connsiteX30" fmla="*/ 291882 w 1039172"/>
                <a:gd name="connsiteY30" fmla="*/ 227299 h 1039172"/>
                <a:gd name="connsiteX31" fmla="*/ 321685 w 1039172"/>
                <a:gd name="connsiteY31" fmla="*/ 184473 h 1039172"/>
                <a:gd name="connsiteX32" fmla="*/ 276020 w 1039172"/>
                <a:gd name="connsiteY32" fmla="*/ 138807 h 1039172"/>
                <a:gd name="connsiteX33" fmla="*/ 184475 w 1039172"/>
                <a:gd name="connsiteY33" fmla="*/ 138807 h 1039172"/>
                <a:gd name="connsiteX34" fmla="*/ 138809 w 1039172"/>
                <a:gd name="connsiteY34" fmla="*/ 184473 h 1039172"/>
                <a:gd name="connsiteX35" fmla="*/ 138809 w 1039172"/>
                <a:gd name="connsiteY35" fmla="*/ 276018 h 1039172"/>
                <a:gd name="connsiteX36" fmla="*/ 184475 w 1039172"/>
                <a:gd name="connsiteY36" fmla="*/ 321685 h 1039172"/>
                <a:gd name="connsiteX37" fmla="*/ 227303 w 1039172"/>
                <a:gd name="connsiteY37" fmla="*/ 291882 h 1039172"/>
                <a:gd name="connsiteX38" fmla="*/ 251246 w 1039172"/>
                <a:gd name="connsiteY38" fmla="*/ 315825 h 1039172"/>
                <a:gd name="connsiteX39" fmla="*/ 185758 w 1039172"/>
                <a:gd name="connsiteY39" fmla="*/ 473917 h 1039172"/>
                <a:gd name="connsiteX40" fmla="*/ 151898 w 1039172"/>
                <a:gd name="connsiteY40" fmla="*/ 473917 h 1039172"/>
                <a:gd name="connsiteX41" fmla="*/ 142691 w 1039172"/>
                <a:gd name="connsiteY41" fmla="*/ 422561 h 1039172"/>
                <a:gd name="connsiteX42" fmla="*/ 110400 w 1039172"/>
                <a:gd name="connsiteY42" fmla="*/ 409186 h 1039172"/>
                <a:gd name="connsiteX43" fmla="*/ 78108 w 1039172"/>
                <a:gd name="connsiteY43" fmla="*/ 422561 h 1039172"/>
                <a:gd name="connsiteX44" fmla="*/ 13377 w 1039172"/>
                <a:gd name="connsiteY44" fmla="*/ 487295 h 1039172"/>
                <a:gd name="connsiteX45" fmla="*/ 0 w 1039172"/>
                <a:gd name="connsiteY45" fmla="*/ 519586 h 1039172"/>
                <a:gd name="connsiteX46" fmla="*/ 13375 w 1039172"/>
                <a:gd name="connsiteY46" fmla="*/ 551877 h 1039172"/>
                <a:gd name="connsiteX47" fmla="*/ 78108 w 1039172"/>
                <a:gd name="connsiteY47" fmla="*/ 616611 h 1039172"/>
                <a:gd name="connsiteX48" fmla="*/ 110400 w 1039172"/>
                <a:gd name="connsiteY48" fmla="*/ 629986 h 1039172"/>
                <a:gd name="connsiteX49" fmla="*/ 142691 w 1039172"/>
                <a:gd name="connsiteY49" fmla="*/ 616611 h 1039172"/>
                <a:gd name="connsiteX50" fmla="*/ 151898 w 1039172"/>
                <a:gd name="connsiteY50" fmla="*/ 565255 h 1039172"/>
                <a:gd name="connsiteX51" fmla="*/ 185758 w 1039172"/>
                <a:gd name="connsiteY51" fmla="*/ 565255 h 1039172"/>
                <a:gd name="connsiteX52" fmla="*/ 251246 w 1039172"/>
                <a:gd name="connsiteY52" fmla="*/ 723347 h 1039172"/>
                <a:gd name="connsiteX53" fmla="*/ 227303 w 1039172"/>
                <a:gd name="connsiteY53" fmla="*/ 747291 h 1039172"/>
                <a:gd name="connsiteX54" fmla="*/ 184475 w 1039172"/>
                <a:gd name="connsiteY54" fmla="*/ 717487 h 1039172"/>
                <a:gd name="connsiteX55" fmla="*/ 138809 w 1039172"/>
                <a:gd name="connsiteY55" fmla="*/ 763154 h 1039172"/>
                <a:gd name="connsiteX56" fmla="*/ 138809 w 1039172"/>
                <a:gd name="connsiteY56" fmla="*/ 854699 h 1039172"/>
                <a:gd name="connsiteX57" fmla="*/ 184475 w 1039172"/>
                <a:gd name="connsiteY57" fmla="*/ 900365 h 1039172"/>
                <a:gd name="connsiteX58" fmla="*/ 276020 w 1039172"/>
                <a:gd name="connsiteY58" fmla="*/ 900365 h 1039172"/>
                <a:gd name="connsiteX59" fmla="*/ 321685 w 1039172"/>
                <a:gd name="connsiteY59" fmla="*/ 854699 h 1039172"/>
                <a:gd name="connsiteX60" fmla="*/ 291882 w 1039172"/>
                <a:gd name="connsiteY60" fmla="*/ 811873 h 1039172"/>
                <a:gd name="connsiteX61" fmla="*/ 315825 w 1039172"/>
                <a:gd name="connsiteY61" fmla="*/ 787930 h 1039172"/>
                <a:gd name="connsiteX62" fmla="*/ 473919 w 1039172"/>
                <a:gd name="connsiteY62" fmla="*/ 853416 h 1039172"/>
                <a:gd name="connsiteX63" fmla="*/ 473919 w 1039172"/>
                <a:gd name="connsiteY63" fmla="*/ 887252 h 1039172"/>
                <a:gd name="connsiteX64" fmla="*/ 454853 w 1039172"/>
                <a:gd name="connsiteY64" fmla="*/ 883107 h 1039172"/>
                <a:gd name="connsiteX65" fmla="*/ 422561 w 1039172"/>
                <a:gd name="connsiteY65" fmla="*/ 896483 h 1039172"/>
                <a:gd name="connsiteX66" fmla="*/ 422561 w 1039172"/>
                <a:gd name="connsiteY66" fmla="*/ 961064 h 1039172"/>
                <a:gd name="connsiteX67" fmla="*/ 487295 w 1039172"/>
                <a:gd name="connsiteY67" fmla="*/ 1025797 h 1039172"/>
                <a:gd name="connsiteX68" fmla="*/ 519586 w 1039172"/>
                <a:gd name="connsiteY68" fmla="*/ 1039172 h 1039172"/>
                <a:gd name="connsiteX69" fmla="*/ 551877 w 1039172"/>
                <a:gd name="connsiteY69" fmla="*/ 1025797 h 1039172"/>
                <a:gd name="connsiteX70" fmla="*/ 616611 w 1039172"/>
                <a:gd name="connsiteY70" fmla="*/ 961064 h 1039172"/>
                <a:gd name="connsiteX71" fmla="*/ 616611 w 1039172"/>
                <a:gd name="connsiteY71" fmla="*/ 896483 h 1039172"/>
                <a:gd name="connsiteX72" fmla="*/ 584319 w 1039172"/>
                <a:gd name="connsiteY72" fmla="*/ 883107 h 1039172"/>
                <a:gd name="connsiteX73" fmla="*/ 565253 w 1039172"/>
                <a:gd name="connsiteY73" fmla="*/ 887252 h 1039172"/>
                <a:gd name="connsiteX74" fmla="*/ 565253 w 1039172"/>
                <a:gd name="connsiteY74" fmla="*/ 853416 h 1039172"/>
                <a:gd name="connsiteX75" fmla="*/ 723347 w 1039172"/>
                <a:gd name="connsiteY75" fmla="*/ 787930 h 1039172"/>
                <a:gd name="connsiteX76" fmla="*/ 747291 w 1039172"/>
                <a:gd name="connsiteY76" fmla="*/ 811873 h 1039172"/>
                <a:gd name="connsiteX77" fmla="*/ 717487 w 1039172"/>
                <a:gd name="connsiteY77" fmla="*/ 854699 h 1039172"/>
                <a:gd name="connsiteX78" fmla="*/ 763152 w 1039172"/>
                <a:gd name="connsiteY78" fmla="*/ 900365 h 1039172"/>
                <a:gd name="connsiteX79" fmla="*/ 854697 w 1039172"/>
                <a:gd name="connsiteY79" fmla="*/ 900365 h 1039172"/>
                <a:gd name="connsiteX80" fmla="*/ 900363 w 1039172"/>
                <a:gd name="connsiteY80" fmla="*/ 854699 h 1039172"/>
                <a:gd name="connsiteX81" fmla="*/ 900363 w 1039172"/>
                <a:gd name="connsiteY81" fmla="*/ 763154 h 1039172"/>
                <a:gd name="connsiteX82" fmla="*/ 854697 w 1039172"/>
                <a:gd name="connsiteY82" fmla="*/ 717487 h 1039172"/>
                <a:gd name="connsiteX83" fmla="*/ 811869 w 1039172"/>
                <a:gd name="connsiteY83" fmla="*/ 747291 h 1039172"/>
                <a:gd name="connsiteX84" fmla="*/ 787926 w 1039172"/>
                <a:gd name="connsiteY84" fmla="*/ 723347 h 1039172"/>
                <a:gd name="connsiteX85" fmla="*/ 853414 w 1039172"/>
                <a:gd name="connsiteY85" fmla="*/ 565255 h 1039172"/>
                <a:gd name="connsiteX86" fmla="*/ 887274 w 1039172"/>
                <a:gd name="connsiteY86" fmla="*/ 565255 h 1039172"/>
                <a:gd name="connsiteX87" fmla="*/ 896481 w 1039172"/>
                <a:gd name="connsiteY87" fmla="*/ 616611 h 1039172"/>
                <a:gd name="connsiteX88" fmla="*/ 928772 w 1039172"/>
                <a:gd name="connsiteY88" fmla="*/ 629986 h 1039172"/>
                <a:gd name="connsiteX89" fmla="*/ 961064 w 1039172"/>
                <a:gd name="connsiteY89" fmla="*/ 616611 h 1039172"/>
                <a:gd name="connsiteX90" fmla="*/ 1025795 w 1039172"/>
                <a:gd name="connsiteY90" fmla="*/ 551880 h 1039172"/>
                <a:gd name="connsiteX91" fmla="*/ 1039172 w 1039172"/>
                <a:gd name="connsiteY91" fmla="*/ 519588 h 1039172"/>
                <a:gd name="connsiteX92" fmla="*/ 1025799 w 1039172"/>
                <a:gd name="connsiteY92" fmla="*/ 487297 h 1039172"/>
                <a:gd name="connsiteX93" fmla="*/ 1004268 w 1039172"/>
                <a:gd name="connsiteY93" fmla="*/ 530351 h 1039172"/>
                <a:gd name="connsiteX94" fmla="*/ 939535 w 1039172"/>
                <a:gd name="connsiteY94" fmla="*/ 595084 h 1039172"/>
                <a:gd name="connsiteX95" fmla="*/ 928772 w 1039172"/>
                <a:gd name="connsiteY95" fmla="*/ 599543 h 1039172"/>
                <a:gd name="connsiteX96" fmla="*/ 918009 w 1039172"/>
                <a:gd name="connsiteY96" fmla="*/ 595084 h 1039172"/>
                <a:gd name="connsiteX97" fmla="*/ 918009 w 1039172"/>
                <a:gd name="connsiteY97" fmla="*/ 573558 h 1039172"/>
                <a:gd name="connsiteX98" fmla="*/ 930769 w 1039172"/>
                <a:gd name="connsiteY98" fmla="*/ 560798 h 1039172"/>
                <a:gd name="connsiteX99" fmla="*/ 934067 w 1039172"/>
                <a:gd name="connsiteY99" fmla="*/ 544210 h 1039172"/>
                <a:gd name="connsiteX100" fmla="*/ 920004 w 1039172"/>
                <a:gd name="connsiteY100" fmla="*/ 534812 h 1039172"/>
                <a:gd name="connsiteX101" fmla="*/ 839842 w 1039172"/>
                <a:gd name="connsiteY101" fmla="*/ 534812 h 1039172"/>
                <a:gd name="connsiteX102" fmla="*/ 824687 w 1039172"/>
                <a:gd name="connsiteY102" fmla="*/ 548612 h 1039172"/>
                <a:gd name="connsiteX103" fmla="*/ 755843 w 1039172"/>
                <a:gd name="connsiteY103" fmla="*/ 714816 h 1039172"/>
                <a:gd name="connsiteX104" fmla="*/ 756807 w 1039172"/>
                <a:gd name="connsiteY104" fmla="*/ 735283 h 1039172"/>
                <a:gd name="connsiteX105" fmla="*/ 813491 w 1039172"/>
                <a:gd name="connsiteY105" fmla="*/ 791967 h 1039172"/>
                <a:gd name="connsiteX106" fmla="*/ 830081 w 1039172"/>
                <a:gd name="connsiteY106" fmla="*/ 795267 h 1039172"/>
                <a:gd name="connsiteX107" fmla="*/ 839478 w 1039172"/>
                <a:gd name="connsiteY107" fmla="*/ 781204 h 1039172"/>
                <a:gd name="connsiteX108" fmla="*/ 839478 w 1039172"/>
                <a:gd name="connsiteY108" fmla="*/ 763156 h 1039172"/>
                <a:gd name="connsiteX109" fmla="*/ 854701 w 1039172"/>
                <a:gd name="connsiteY109" fmla="*/ 747934 h 1039172"/>
                <a:gd name="connsiteX110" fmla="*/ 869923 w 1039172"/>
                <a:gd name="connsiteY110" fmla="*/ 763156 h 1039172"/>
                <a:gd name="connsiteX111" fmla="*/ 869923 w 1039172"/>
                <a:gd name="connsiteY111" fmla="*/ 854701 h 1039172"/>
                <a:gd name="connsiteX112" fmla="*/ 854701 w 1039172"/>
                <a:gd name="connsiteY112" fmla="*/ 869923 h 1039172"/>
                <a:gd name="connsiteX113" fmla="*/ 763156 w 1039172"/>
                <a:gd name="connsiteY113" fmla="*/ 869923 h 1039172"/>
                <a:gd name="connsiteX114" fmla="*/ 747936 w 1039172"/>
                <a:gd name="connsiteY114" fmla="*/ 854701 h 1039172"/>
                <a:gd name="connsiteX115" fmla="*/ 763156 w 1039172"/>
                <a:gd name="connsiteY115" fmla="*/ 839478 h 1039172"/>
                <a:gd name="connsiteX116" fmla="*/ 781204 w 1039172"/>
                <a:gd name="connsiteY116" fmla="*/ 839478 h 1039172"/>
                <a:gd name="connsiteX117" fmla="*/ 795267 w 1039172"/>
                <a:gd name="connsiteY117" fmla="*/ 830081 h 1039172"/>
                <a:gd name="connsiteX118" fmla="*/ 791969 w 1039172"/>
                <a:gd name="connsiteY118" fmla="*/ 813493 h 1039172"/>
                <a:gd name="connsiteX119" fmla="*/ 735285 w 1039172"/>
                <a:gd name="connsiteY119" fmla="*/ 756810 h 1039172"/>
                <a:gd name="connsiteX120" fmla="*/ 714818 w 1039172"/>
                <a:gd name="connsiteY120" fmla="*/ 755843 h 1039172"/>
                <a:gd name="connsiteX121" fmla="*/ 548612 w 1039172"/>
                <a:gd name="connsiteY121" fmla="*/ 824684 h 1039172"/>
                <a:gd name="connsiteX122" fmla="*/ 534812 w 1039172"/>
                <a:gd name="connsiteY122" fmla="*/ 839840 h 1039172"/>
                <a:gd name="connsiteX123" fmla="*/ 534812 w 1039172"/>
                <a:gd name="connsiteY123" fmla="*/ 920008 h 1039172"/>
                <a:gd name="connsiteX124" fmla="*/ 544210 w 1039172"/>
                <a:gd name="connsiteY124" fmla="*/ 934072 h 1039172"/>
                <a:gd name="connsiteX125" fmla="*/ 560800 w 1039172"/>
                <a:gd name="connsiteY125" fmla="*/ 930771 h 1039172"/>
                <a:gd name="connsiteX126" fmla="*/ 573560 w 1039172"/>
                <a:gd name="connsiteY126" fmla="*/ 918011 h 1039172"/>
                <a:gd name="connsiteX127" fmla="*/ 584323 w 1039172"/>
                <a:gd name="connsiteY127" fmla="*/ 913552 h 1039172"/>
                <a:gd name="connsiteX128" fmla="*/ 595086 w 1039172"/>
                <a:gd name="connsiteY128" fmla="*/ 918011 h 1039172"/>
                <a:gd name="connsiteX129" fmla="*/ 595086 w 1039172"/>
                <a:gd name="connsiteY129" fmla="*/ 939537 h 1039172"/>
                <a:gd name="connsiteX130" fmla="*/ 530353 w 1039172"/>
                <a:gd name="connsiteY130" fmla="*/ 1004270 h 1039172"/>
                <a:gd name="connsiteX131" fmla="*/ 519590 w 1039172"/>
                <a:gd name="connsiteY131" fmla="*/ 1008730 h 1039172"/>
                <a:gd name="connsiteX132" fmla="*/ 508827 w 1039172"/>
                <a:gd name="connsiteY132" fmla="*/ 1004270 h 1039172"/>
                <a:gd name="connsiteX133" fmla="*/ 444094 w 1039172"/>
                <a:gd name="connsiteY133" fmla="*/ 939537 h 1039172"/>
                <a:gd name="connsiteX134" fmla="*/ 444094 w 1039172"/>
                <a:gd name="connsiteY134" fmla="*/ 918011 h 1039172"/>
                <a:gd name="connsiteX135" fmla="*/ 454857 w 1039172"/>
                <a:gd name="connsiteY135" fmla="*/ 913552 h 1039172"/>
                <a:gd name="connsiteX136" fmla="*/ 465620 w 1039172"/>
                <a:gd name="connsiteY136" fmla="*/ 918011 h 1039172"/>
                <a:gd name="connsiteX137" fmla="*/ 478380 w 1039172"/>
                <a:gd name="connsiteY137" fmla="*/ 930771 h 1039172"/>
                <a:gd name="connsiteX138" fmla="*/ 494971 w 1039172"/>
                <a:gd name="connsiteY138" fmla="*/ 934072 h 1039172"/>
                <a:gd name="connsiteX139" fmla="*/ 504368 w 1039172"/>
                <a:gd name="connsiteY139" fmla="*/ 920008 h 1039172"/>
                <a:gd name="connsiteX140" fmla="*/ 504368 w 1039172"/>
                <a:gd name="connsiteY140" fmla="*/ 839840 h 1039172"/>
                <a:gd name="connsiteX141" fmla="*/ 490568 w 1039172"/>
                <a:gd name="connsiteY141" fmla="*/ 824684 h 1039172"/>
                <a:gd name="connsiteX142" fmla="*/ 324362 w 1039172"/>
                <a:gd name="connsiteY142" fmla="*/ 755843 h 1039172"/>
                <a:gd name="connsiteX143" fmla="*/ 303895 w 1039172"/>
                <a:gd name="connsiteY143" fmla="*/ 756810 h 1039172"/>
                <a:gd name="connsiteX144" fmla="*/ 247209 w 1039172"/>
                <a:gd name="connsiteY144" fmla="*/ 813491 h 1039172"/>
                <a:gd name="connsiteX145" fmla="*/ 243911 w 1039172"/>
                <a:gd name="connsiteY145" fmla="*/ 830079 h 1039172"/>
                <a:gd name="connsiteX146" fmla="*/ 257974 w 1039172"/>
                <a:gd name="connsiteY146" fmla="*/ 839476 h 1039172"/>
                <a:gd name="connsiteX147" fmla="*/ 276022 w 1039172"/>
                <a:gd name="connsiteY147" fmla="*/ 839476 h 1039172"/>
                <a:gd name="connsiteX148" fmla="*/ 291242 w 1039172"/>
                <a:gd name="connsiteY148" fmla="*/ 854699 h 1039172"/>
                <a:gd name="connsiteX149" fmla="*/ 276022 w 1039172"/>
                <a:gd name="connsiteY149" fmla="*/ 869921 h 1039172"/>
                <a:gd name="connsiteX150" fmla="*/ 184475 w 1039172"/>
                <a:gd name="connsiteY150" fmla="*/ 869921 h 1039172"/>
                <a:gd name="connsiteX151" fmla="*/ 169253 w 1039172"/>
                <a:gd name="connsiteY151" fmla="*/ 854699 h 1039172"/>
                <a:gd name="connsiteX152" fmla="*/ 169253 w 1039172"/>
                <a:gd name="connsiteY152" fmla="*/ 763154 h 1039172"/>
                <a:gd name="connsiteX153" fmla="*/ 184475 w 1039172"/>
                <a:gd name="connsiteY153" fmla="*/ 747932 h 1039172"/>
                <a:gd name="connsiteX154" fmla="*/ 199698 w 1039172"/>
                <a:gd name="connsiteY154" fmla="*/ 763154 h 1039172"/>
                <a:gd name="connsiteX155" fmla="*/ 199698 w 1039172"/>
                <a:gd name="connsiteY155" fmla="*/ 781202 h 1039172"/>
                <a:gd name="connsiteX156" fmla="*/ 209095 w 1039172"/>
                <a:gd name="connsiteY156" fmla="*/ 795265 h 1039172"/>
                <a:gd name="connsiteX157" fmla="*/ 225685 w 1039172"/>
                <a:gd name="connsiteY157" fmla="*/ 791965 h 1039172"/>
                <a:gd name="connsiteX158" fmla="*/ 282369 w 1039172"/>
                <a:gd name="connsiteY158" fmla="*/ 735281 h 1039172"/>
                <a:gd name="connsiteX159" fmla="*/ 283333 w 1039172"/>
                <a:gd name="connsiteY159" fmla="*/ 714814 h 1039172"/>
                <a:gd name="connsiteX160" fmla="*/ 214490 w 1039172"/>
                <a:gd name="connsiteY160" fmla="*/ 548610 h 1039172"/>
                <a:gd name="connsiteX161" fmla="*/ 199334 w 1039172"/>
                <a:gd name="connsiteY161" fmla="*/ 534810 h 1039172"/>
                <a:gd name="connsiteX162" fmla="*/ 119166 w 1039172"/>
                <a:gd name="connsiteY162" fmla="*/ 534810 h 1039172"/>
                <a:gd name="connsiteX163" fmla="*/ 105103 w 1039172"/>
                <a:gd name="connsiteY163" fmla="*/ 544208 h 1039172"/>
                <a:gd name="connsiteX164" fmla="*/ 108401 w 1039172"/>
                <a:gd name="connsiteY164" fmla="*/ 560796 h 1039172"/>
                <a:gd name="connsiteX165" fmla="*/ 121161 w 1039172"/>
                <a:gd name="connsiteY165" fmla="*/ 573556 h 1039172"/>
                <a:gd name="connsiteX166" fmla="*/ 121161 w 1039172"/>
                <a:gd name="connsiteY166" fmla="*/ 595082 h 1039172"/>
                <a:gd name="connsiteX167" fmla="*/ 110398 w 1039172"/>
                <a:gd name="connsiteY167" fmla="*/ 599541 h 1039172"/>
                <a:gd name="connsiteX168" fmla="*/ 99635 w 1039172"/>
                <a:gd name="connsiteY168" fmla="*/ 595082 h 1039172"/>
                <a:gd name="connsiteX169" fmla="*/ 34900 w 1039172"/>
                <a:gd name="connsiteY169" fmla="*/ 530349 h 1039172"/>
                <a:gd name="connsiteX170" fmla="*/ 30444 w 1039172"/>
                <a:gd name="connsiteY170" fmla="*/ 519586 h 1039172"/>
                <a:gd name="connsiteX171" fmla="*/ 34904 w 1039172"/>
                <a:gd name="connsiteY171" fmla="*/ 508823 h 1039172"/>
                <a:gd name="connsiteX172" fmla="*/ 99637 w 1039172"/>
                <a:gd name="connsiteY172" fmla="*/ 444090 h 1039172"/>
                <a:gd name="connsiteX173" fmla="*/ 110400 w 1039172"/>
                <a:gd name="connsiteY173" fmla="*/ 439631 h 1039172"/>
                <a:gd name="connsiteX174" fmla="*/ 121163 w 1039172"/>
                <a:gd name="connsiteY174" fmla="*/ 444090 h 1039172"/>
                <a:gd name="connsiteX175" fmla="*/ 121163 w 1039172"/>
                <a:gd name="connsiteY175" fmla="*/ 465616 h 1039172"/>
                <a:gd name="connsiteX176" fmla="*/ 108403 w 1039172"/>
                <a:gd name="connsiteY176" fmla="*/ 478376 h 1039172"/>
                <a:gd name="connsiteX177" fmla="*/ 105105 w 1039172"/>
                <a:gd name="connsiteY177" fmla="*/ 494965 h 1039172"/>
                <a:gd name="connsiteX178" fmla="*/ 119168 w 1039172"/>
                <a:gd name="connsiteY178" fmla="*/ 504362 h 1039172"/>
                <a:gd name="connsiteX179" fmla="*/ 199334 w 1039172"/>
                <a:gd name="connsiteY179" fmla="*/ 504362 h 1039172"/>
                <a:gd name="connsiteX180" fmla="*/ 214490 w 1039172"/>
                <a:gd name="connsiteY180" fmla="*/ 490562 h 1039172"/>
                <a:gd name="connsiteX181" fmla="*/ 283333 w 1039172"/>
                <a:gd name="connsiteY181" fmla="*/ 324358 h 1039172"/>
                <a:gd name="connsiteX182" fmla="*/ 282369 w 1039172"/>
                <a:gd name="connsiteY182" fmla="*/ 303891 h 1039172"/>
                <a:gd name="connsiteX183" fmla="*/ 225685 w 1039172"/>
                <a:gd name="connsiteY183" fmla="*/ 247207 h 1039172"/>
                <a:gd name="connsiteX184" fmla="*/ 209095 w 1039172"/>
                <a:gd name="connsiteY184" fmla="*/ 243907 h 1039172"/>
                <a:gd name="connsiteX185" fmla="*/ 199698 w 1039172"/>
                <a:gd name="connsiteY185" fmla="*/ 257970 h 1039172"/>
                <a:gd name="connsiteX186" fmla="*/ 199698 w 1039172"/>
                <a:gd name="connsiteY186" fmla="*/ 276018 h 1039172"/>
                <a:gd name="connsiteX187" fmla="*/ 184475 w 1039172"/>
                <a:gd name="connsiteY187" fmla="*/ 291240 h 1039172"/>
                <a:gd name="connsiteX188" fmla="*/ 169253 w 1039172"/>
                <a:gd name="connsiteY188" fmla="*/ 276018 h 1039172"/>
                <a:gd name="connsiteX189" fmla="*/ 169253 w 1039172"/>
                <a:gd name="connsiteY189" fmla="*/ 184475 h 1039172"/>
                <a:gd name="connsiteX190" fmla="*/ 184475 w 1039172"/>
                <a:gd name="connsiteY190" fmla="*/ 169253 h 1039172"/>
                <a:gd name="connsiteX191" fmla="*/ 276020 w 1039172"/>
                <a:gd name="connsiteY191" fmla="*/ 169253 h 1039172"/>
                <a:gd name="connsiteX192" fmla="*/ 291240 w 1039172"/>
                <a:gd name="connsiteY192" fmla="*/ 184475 h 1039172"/>
                <a:gd name="connsiteX193" fmla="*/ 276020 w 1039172"/>
                <a:gd name="connsiteY193" fmla="*/ 199698 h 1039172"/>
                <a:gd name="connsiteX194" fmla="*/ 257972 w 1039172"/>
                <a:gd name="connsiteY194" fmla="*/ 199698 h 1039172"/>
                <a:gd name="connsiteX195" fmla="*/ 243909 w 1039172"/>
                <a:gd name="connsiteY195" fmla="*/ 209095 h 1039172"/>
                <a:gd name="connsiteX196" fmla="*/ 247207 w 1039172"/>
                <a:gd name="connsiteY196" fmla="*/ 225683 h 1039172"/>
                <a:gd name="connsiteX197" fmla="*/ 303891 w 1039172"/>
                <a:gd name="connsiteY197" fmla="*/ 282367 h 1039172"/>
                <a:gd name="connsiteX198" fmla="*/ 324358 w 1039172"/>
                <a:gd name="connsiteY198" fmla="*/ 283333 h 1039172"/>
                <a:gd name="connsiteX199" fmla="*/ 490564 w 1039172"/>
                <a:gd name="connsiteY199" fmla="*/ 214492 h 1039172"/>
                <a:gd name="connsiteX200" fmla="*/ 504364 w 1039172"/>
                <a:gd name="connsiteY200" fmla="*/ 199336 h 1039172"/>
                <a:gd name="connsiteX201" fmla="*/ 504364 w 1039172"/>
                <a:gd name="connsiteY201" fmla="*/ 119166 h 1039172"/>
                <a:gd name="connsiteX202" fmla="*/ 494967 w 1039172"/>
                <a:gd name="connsiteY202" fmla="*/ 105103 h 1039172"/>
                <a:gd name="connsiteX203" fmla="*/ 478376 w 1039172"/>
                <a:gd name="connsiteY203" fmla="*/ 108403 h 1039172"/>
                <a:gd name="connsiteX204" fmla="*/ 465616 w 1039172"/>
                <a:gd name="connsiteY204" fmla="*/ 121163 h 1039172"/>
                <a:gd name="connsiteX205" fmla="*/ 454853 w 1039172"/>
                <a:gd name="connsiteY205" fmla="*/ 125622 h 1039172"/>
                <a:gd name="connsiteX206" fmla="*/ 444090 w 1039172"/>
                <a:gd name="connsiteY206" fmla="*/ 121163 h 1039172"/>
                <a:gd name="connsiteX207" fmla="*/ 444090 w 1039172"/>
                <a:gd name="connsiteY207" fmla="*/ 99637 h 1039172"/>
                <a:gd name="connsiteX208" fmla="*/ 508823 w 1039172"/>
                <a:gd name="connsiteY208" fmla="*/ 34904 h 1039172"/>
                <a:gd name="connsiteX209" fmla="*/ 519586 w 1039172"/>
                <a:gd name="connsiteY209" fmla="*/ 30444 h 1039172"/>
                <a:gd name="connsiteX210" fmla="*/ 530349 w 1039172"/>
                <a:gd name="connsiteY210" fmla="*/ 34904 h 1039172"/>
                <a:gd name="connsiteX211" fmla="*/ 595082 w 1039172"/>
                <a:gd name="connsiteY211" fmla="*/ 99637 h 1039172"/>
                <a:gd name="connsiteX212" fmla="*/ 595082 w 1039172"/>
                <a:gd name="connsiteY212" fmla="*/ 121163 h 1039172"/>
                <a:gd name="connsiteX213" fmla="*/ 584319 w 1039172"/>
                <a:gd name="connsiteY213" fmla="*/ 125622 h 1039172"/>
                <a:gd name="connsiteX214" fmla="*/ 573556 w 1039172"/>
                <a:gd name="connsiteY214" fmla="*/ 121163 h 1039172"/>
                <a:gd name="connsiteX215" fmla="*/ 560796 w 1039172"/>
                <a:gd name="connsiteY215" fmla="*/ 108403 h 1039172"/>
                <a:gd name="connsiteX216" fmla="*/ 544205 w 1039172"/>
                <a:gd name="connsiteY216" fmla="*/ 105103 h 1039172"/>
                <a:gd name="connsiteX217" fmla="*/ 534808 w 1039172"/>
                <a:gd name="connsiteY217" fmla="*/ 119166 h 1039172"/>
                <a:gd name="connsiteX218" fmla="*/ 534808 w 1039172"/>
                <a:gd name="connsiteY218" fmla="*/ 199334 h 1039172"/>
                <a:gd name="connsiteX219" fmla="*/ 548608 w 1039172"/>
                <a:gd name="connsiteY219" fmla="*/ 214490 h 1039172"/>
                <a:gd name="connsiteX220" fmla="*/ 714814 w 1039172"/>
                <a:gd name="connsiteY220" fmla="*/ 283331 h 1039172"/>
                <a:gd name="connsiteX221" fmla="*/ 735281 w 1039172"/>
                <a:gd name="connsiteY221" fmla="*/ 282365 h 1039172"/>
                <a:gd name="connsiteX222" fmla="*/ 791965 w 1039172"/>
                <a:gd name="connsiteY222" fmla="*/ 225681 h 1039172"/>
                <a:gd name="connsiteX223" fmla="*/ 795263 w 1039172"/>
                <a:gd name="connsiteY223" fmla="*/ 209093 h 1039172"/>
                <a:gd name="connsiteX224" fmla="*/ 781200 w 1039172"/>
                <a:gd name="connsiteY224" fmla="*/ 199696 h 1039172"/>
                <a:gd name="connsiteX225" fmla="*/ 763152 w 1039172"/>
                <a:gd name="connsiteY225" fmla="*/ 199696 h 1039172"/>
                <a:gd name="connsiteX226" fmla="*/ 747932 w 1039172"/>
                <a:gd name="connsiteY226" fmla="*/ 184473 h 1039172"/>
                <a:gd name="connsiteX227" fmla="*/ 763152 w 1039172"/>
                <a:gd name="connsiteY227" fmla="*/ 169251 h 1039172"/>
                <a:gd name="connsiteX228" fmla="*/ 854697 w 1039172"/>
                <a:gd name="connsiteY228" fmla="*/ 169251 h 1039172"/>
                <a:gd name="connsiteX229" fmla="*/ 869919 w 1039172"/>
                <a:gd name="connsiteY229" fmla="*/ 184473 h 1039172"/>
                <a:gd name="connsiteX230" fmla="*/ 869919 w 1039172"/>
                <a:gd name="connsiteY230" fmla="*/ 276018 h 1039172"/>
                <a:gd name="connsiteX231" fmla="*/ 854697 w 1039172"/>
                <a:gd name="connsiteY231" fmla="*/ 291240 h 1039172"/>
                <a:gd name="connsiteX232" fmla="*/ 839474 w 1039172"/>
                <a:gd name="connsiteY232" fmla="*/ 276018 h 1039172"/>
                <a:gd name="connsiteX233" fmla="*/ 839474 w 1039172"/>
                <a:gd name="connsiteY233" fmla="*/ 257970 h 1039172"/>
                <a:gd name="connsiteX234" fmla="*/ 830077 w 1039172"/>
                <a:gd name="connsiteY234" fmla="*/ 243907 h 1039172"/>
                <a:gd name="connsiteX235" fmla="*/ 813487 w 1039172"/>
                <a:gd name="connsiteY235" fmla="*/ 247207 h 1039172"/>
                <a:gd name="connsiteX236" fmla="*/ 756803 w 1039172"/>
                <a:gd name="connsiteY236" fmla="*/ 303891 h 1039172"/>
                <a:gd name="connsiteX237" fmla="*/ 755839 w 1039172"/>
                <a:gd name="connsiteY237" fmla="*/ 324358 h 1039172"/>
                <a:gd name="connsiteX238" fmla="*/ 824682 w 1039172"/>
                <a:gd name="connsiteY238" fmla="*/ 490562 h 1039172"/>
                <a:gd name="connsiteX239" fmla="*/ 839838 w 1039172"/>
                <a:gd name="connsiteY239" fmla="*/ 504362 h 1039172"/>
                <a:gd name="connsiteX240" fmla="*/ 920004 w 1039172"/>
                <a:gd name="connsiteY240" fmla="*/ 504362 h 1039172"/>
                <a:gd name="connsiteX241" fmla="*/ 934067 w 1039172"/>
                <a:gd name="connsiteY241" fmla="*/ 494965 h 1039172"/>
                <a:gd name="connsiteX242" fmla="*/ 930769 w 1039172"/>
                <a:gd name="connsiteY242" fmla="*/ 478376 h 1039172"/>
                <a:gd name="connsiteX243" fmla="*/ 918009 w 1039172"/>
                <a:gd name="connsiteY243" fmla="*/ 465616 h 1039172"/>
                <a:gd name="connsiteX244" fmla="*/ 918009 w 1039172"/>
                <a:gd name="connsiteY244" fmla="*/ 444090 h 1039172"/>
                <a:gd name="connsiteX245" fmla="*/ 928772 w 1039172"/>
                <a:gd name="connsiteY245" fmla="*/ 439631 h 1039172"/>
                <a:gd name="connsiteX246" fmla="*/ 939535 w 1039172"/>
                <a:gd name="connsiteY246" fmla="*/ 444090 h 1039172"/>
                <a:gd name="connsiteX247" fmla="*/ 1004268 w 1039172"/>
                <a:gd name="connsiteY247" fmla="*/ 508823 h 1039172"/>
                <a:gd name="connsiteX248" fmla="*/ 1008728 w 1039172"/>
                <a:gd name="connsiteY248" fmla="*/ 519586 h 1039172"/>
                <a:gd name="connsiteX249" fmla="*/ 1004268 w 1039172"/>
                <a:gd name="connsiteY249" fmla="*/ 530351 h 103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039172" h="1039172">
                  <a:moveTo>
                    <a:pt x="1025799" y="487297"/>
                  </a:moveTo>
                  <a:lnTo>
                    <a:pt x="961066" y="422563"/>
                  </a:lnTo>
                  <a:cubicBezTo>
                    <a:pt x="952440" y="413938"/>
                    <a:pt x="940972" y="409188"/>
                    <a:pt x="928774" y="409188"/>
                  </a:cubicBezTo>
                  <a:cubicBezTo>
                    <a:pt x="916576" y="409188"/>
                    <a:pt x="905109" y="413940"/>
                    <a:pt x="896483" y="422563"/>
                  </a:cubicBezTo>
                  <a:cubicBezTo>
                    <a:pt x="882620" y="436428"/>
                    <a:pt x="879552" y="457059"/>
                    <a:pt x="887276" y="473919"/>
                  </a:cubicBezTo>
                  <a:lnTo>
                    <a:pt x="853416" y="473919"/>
                  </a:lnTo>
                  <a:cubicBezTo>
                    <a:pt x="845618" y="416314"/>
                    <a:pt x="823185" y="362156"/>
                    <a:pt x="787928" y="315827"/>
                  </a:cubicBezTo>
                  <a:lnTo>
                    <a:pt x="811871" y="291884"/>
                  </a:lnTo>
                  <a:cubicBezTo>
                    <a:pt x="818332" y="309267"/>
                    <a:pt x="835090" y="321687"/>
                    <a:pt x="854699" y="321687"/>
                  </a:cubicBezTo>
                  <a:cubicBezTo>
                    <a:pt x="879878" y="321687"/>
                    <a:pt x="900365" y="301202"/>
                    <a:pt x="900365" y="276020"/>
                  </a:cubicBezTo>
                  <a:lnTo>
                    <a:pt x="900365" y="184475"/>
                  </a:lnTo>
                  <a:cubicBezTo>
                    <a:pt x="900365" y="159294"/>
                    <a:pt x="879878" y="138809"/>
                    <a:pt x="854699" y="138809"/>
                  </a:cubicBezTo>
                  <a:lnTo>
                    <a:pt x="763154" y="138809"/>
                  </a:lnTo>
                  <a:cubicBezTo>
                    <a:pt x="737975" y="138809"/>
                    <a:pt x="717489" y="159294"/>
                    <a:pt x="717489" y="184475"/>
                  </a:cubicBezTo>
                  <a:cubicBezTo>
                    <a:pt x="717489" y="204082"/>
                    <a:pt x="729907" y="220840"/>
                    <a:pt x="747293" y="227301"/>
                  </a:cubicBezTo>
                  <a:lnTo>
                    <a:pt x="723349" y="251244"/>
                  </a:lnTo>
                  <a:cubicBezTo>
                    <a:pt x="677021" y="215987"/>
                    <a:pt x="622858" y="193554"/>
                    <a:pt x="565255" y="185758"/>
                  </a:cubicBezTo>
                  <a:lnTo>
                    <a:pt x="565255" y="151924"/>
                  </a:lnTo>
                  <a:cubicBezTo>
                    <a:pt x="571157" y="154638"/>
                    <a:pt x="577629" y="156069"/>
                    <a:pt x="584321" y="156069"/>
                  </a:cubicBezTo>
                  <a:cubicBezTo>
                    <a:pt x="596519" y="156069"/>
                    <a:pt x="607987" y="151317"/>
                    <a:pt x="616613" y="142693"/>
                  </a:cubicBezTo>
                  <a:cubicBezTo>
                    <a:pt x="634415" y="124887"/>
                    <a:pt x="634415" y="95916"/>
                    <a:pt x="616613" y="78112"/>
                  </a:cubicBezTo>
                  <a:lnTo>
                    <a:pt x="551880" y="13375"/>
                  </a:lnTo>
                  <a:cubicBezTo>
                    <a:pt x="543254" y="4751"/>
                    <a:pt x="531784" y="0"/>
                    <a:pt x="519586" y="0"/>
                  </a:cubicBezTo>
                  <a:cubicBezTo>
                    <a:pt x="507388" y="0"/>
                    <a:pt x="495920" y="4751"/>
                    <a:pt x="487295" y="13375"/>
                  </a:cubicBezTo>
                  <a:lnTo>
                    <a:pt x="422561" y="78108"/>
                  </a:lnTo>
                  <a:cubicBezTo>
                    <a:pt x="404760" y="95912"/>
                    <a:pt x="404760" y="124883"/>
                    <a:pt x="422561" y="142689"/>
                  </a:cubicBezTo>
                  <a:cubicBezTo>
                    <a:pt x="431187" y="151315"/>
                    <a:pt x="442655" y="156065"/>
                    <a:pt x="454853" y="156065"/>
                  </a:cubicBezTo>
                  <a:cubicBezTo>
                    <a:pt x="461545" y="156065"/>
                    <a:pt x="468015" y="154634"/>
                    <a:pt x="473919" y="151920"/>
                  </a:cubicBezTo>
                  <a:lnTo>
                    <a:pt x="473919" y="185756"/>
                  </a:lnTo>
                  <a:cubicBezTo>
                    <a:pt x="416316" y="193552"/>
                    <a:pt x="362156" y="215985"/>
                    <a:pt x="315825" y="251242"/>
                  </a:cubicBezTo>
                  <a:lnTo>
                    <a:pt x="291882" y="227299"/>
                  </a:lnTo>
                  <a:cubicBezTo>
                    <a:pt x="309263" y="220838"/>
                    <a:pt x="321685" y="204080"/>
                    <a:pt x="321685" y="184473"/>
                  </a:cubicBezTo>
                  <a:cubicBezTo>
                    <a:pt x="321685" y="159292"/>
                    <a:pt x="301200" y="138807"/>
                    <a:pt x="276020" y="138807"/>
                  </a:cubicBezTo>
                  <a:lnTo>
                    <a:pt x="184475" y="138807"/>
                  </a:lnTo>
                  <a:cubicBezTo>
                    <a:pt x="159296" y="138807"/>
                    <a:pt x="138809" y="159292"/>
                    <a:pt x="138809" y="184473"/>
                  </a:cubicBezTo>
                  <a:lnTo>
                    <a:pt x="138809" y="276018"/>
                  </a:lnTo>
                  <a:cubicBezTo>
                    <a:pt x="138809" y="301200"/>
                    <a:pt x="159296" y="321685"/>
                    <a:pt x="184475" y="321685"/>
                  </a:cubicBezTo>
                  <a:cubicBezTo>
                    <a:pt x="204082" y="321685"/>
                    <a:pt x="220842" y="309265"/>
                    <a:pt x="227303" y="291882"/>
                  </a:cubicBezTo>
                  <a:lnTo>
                    <a:pt x="251246" y="315825"/>
                  </a:lnTo>
                  <a:cubicBezTo>
                    <a:pt x="215989" y="362153"/>
                    <a:pt x="193556" y="416312"/>
                    <a:pt x="185758" y="473917"/>
                  </a:cubicBezTo>
                  <a:lnTo>
                    <a:pt x="151898" y="473917"/>
                  </a:lnTo>
                  <a:cubicBezTo>
                    <a:pt x="159623" y="457057"/>
                    <a:pt x="156554" y="436424"/>
                    <a:pt x="142691" y="422561"/>
                  </a:cubicBezTo>
                  <a:cubicBezTo>
                    <a:pt x="134065" y="413936"/>
                    <a:pt x="122598" y="409186"/>
                    <a:pt x="110400" y="409186"/>
                  </a:cubicBezTo>
                  <a:cubicBezTo>
                    <a:pt x="98202" y="409186"/>
                    <a:pt x="86734" y="413938"/>
                    <a:pt x="78108" y="422561"/>
                  </a:cubicBezTo>
                  <a:lnTo>
                    <a:pt x="13377" y="487295"/>
                  </a:lnTo>
                  <a:cubicBezTo>
                    <a:pt x="4751" y="495920"/>
                    <a:pt x="0" y="507388"/>
                    <a:pt x="0" y="519586"/>
                  </a:cubicBezTo>
                  <a:cubicBezTo>
                    <a:pt x="0" y="531784"/>
                    <a:pt x="4751" y="543254"/>
                    <a:pt x="13375" y="551877"/>
                  </a:cubicBezTo>
                  <a:lnTo>
                    <a:pt x="78108" y="616611"/>
                  </a:lnTo>
                  <a:cubicBezTo>
                    <a:pt x="86734" y="625237"/>
                    <a:pt x="98202" y="629986"/>
                    <a:pt x="110400" y="629986"/>
                  </a:cubicBezTo>
                  <a:cubicBezTo>
                    <a:pt x="122598" y="629986"/>
                    <a:pt x="134065" y="625235"/>
                    <a:pt x="142691" y="616611"/>
                  </a:cubicBezTo>
                  <a:cubicBezTo>
                    <a:pt x="156554" y="602746"/>
                    <a:pt x="159623" y="582115"/>
                    <a:pt x="151898" y="565255"/>
                  </a:cubicBezTo>
                  <a:lnTo>
                    <a:pt x="185758" y="565255"/>
                  </a:lnTo>
                  <a:cubicBezTo>
                    <a:pt x="193556" y="622860"/>
                    <a:pt x="215989" y="677019"/>
                    <a:pt x="251246" y="723347"/>
                  </a:cubicBezTo>
                  <a:lnTo>
                    <a:pt x="227303" y="747291"/>
                  </a:lnTo>
                  <a:cubicBezTo>
                    <a:pt x="220842" y="729907"/>
                    <a:pt x="204084" y="717487"/>
                    <a:pt x="184475" y="717487"/>
                  </a:cubicBezTo>
                  <a:cubicBezTo>
                    <a:pt x="159296" y="717487"/>
                    <a:pt x="138809" y="737972"/>
                    <a:pt x="138809" y="763154"/>
                  </a:cubicBezTo>
                  <a:lnTo>
                    <a:pt x="138809" y="854699"/>
                  </a:lnTo>
                  <a:cubicBezTo>
                    <a:pt x="138809" y="879880"/>
                    <a:pt x="159296" y="900365"/>
                    <a:pt x="184475" y="900365"/>
                  </a:cubicBezTo>
                  <a:lnTo>
                    <a:pt x="276020" y="900365"/>
                  </a:lnTo>
                  <a:cubicBezTo>
                    <a:pt x="301200" y="900365"/>
                    <a:pt x="321685" y="879880"/>
                    <a:pt x="321685" y="854699"/>
                  </a:cubicBezTo>
                  <a:cubicBezTo>
                    <a:pt x="321685" y="835092"/>
                    <a:pt x="309267" y="818334"/>
                    <a:pt x="291882" y="811873"/>
                  </a:cubicBezTo>
                  <a:lnTo>
                    <a:pt x="315825" y="787930"/>
                  </a:lnTo>
                  <a:cubicBezTo>
                    <a:pt x="362153" y="823187"/>
                    <a:pt x="416316" y="845620"/>
                    <a:pt x="473919" y="853416"/>
                  </a:cubicBezTo>
                  <a:lnTo>
                    <a:pt x="473919" y="887252"/>
                  </a:lnTo>
                  <a:cubicBezTo>
                    <a:pt x="468017" y="884538"/>
                    <a:pt x="461545" y="883107"/>
                    <a:pt x="454853" y="883107"/>
                  </a:cubicBezTo>
                  <a:cubicBezTo>
                    <a:pt x="442655" y="883107"/>
                    <a:pt x="431187" y="887859"/>
                    <a:pt x="422561" y="896483"/>
                  </a:cubicBezTo>
                  <a:cubicBezTo>
                    <a:pt x="404760" y="914289"/>
                    <a:pt x="404760" y="943260"/>
                    <a:pt x="422561" y="961064"/>
                  </a:cubicBezTo>
                  <a:lnTo>
                    <a:pt x="487295" y="1025797"/>
                  </a:lnTo>
                  <a:cubicBezTo>
                    <a:pt x="495920" y="1034423"/>
                    <a:pt x="507388" y="1039172"/>
                    <a:pt x="519586" y="1039172"/>
                  </a:cubicBezTo>
                  <a:cubicBezTo>
                    <a:pt x="531784" y="1039172"/>
                    <a:pt x="543252" y="1034421"/>
                    <a:pt x="551877" y="1025797"/>
                  </a:cubicBezTo>
                  <a:lnTo>
                    <a:pt x="616611" y="961064"/>
                  </a:lnTo>
                  <a:cubicBezTo>
                    <a:pt x="634413" y="943260"/>
                    <a:pt x="634413" y="914289"/>
                    <a:pt x="616611" y="896483"/>
                  </a:cubicBezTo>
                  <a:cubicBezTo>
                    <a:pt x="607985" y="887857"/>
                    <a:pt x="596517" y="883107"/>
                    <a:pt x="584319" y="883107"/>
                  </a:cubicBezTo>
                  <a:cubicBezTo>
                    <a:pt x="577627" y="883107"/>
                    <a:pt x="571157" y="884538"/>
                    <a:pt x="565253" y="887252"/>
                  </a:cubicBezTo>
                  <a:lnTo>
                    <a:pt x="565253" y="853416"/>
                  </a:lnTo>
                  <a:cubicBezTo>
                    <a:pt x="622856" y="845620"/>
                    <a:pt x="677017" y="823187"/>
                    <a:pt x="723347" y="787930"/>
                  </a:cubicBezTo>
                  <a:lnTo>
                    <a:pt x="747291" y="811873"/>
                  </a:lnTo>
                  <a:cubicBezTo>
                    <a:pt x="729907" y="818334"/>
                    <a:pt x="717487" y="835092"/>
                    <a:pt x="717487" y="854699"/>
                  </a:cubicBezTo>
                  <a:cubicBezTo>
                    <a:pt x="717487" y="879880"/>
                    <a:pt x="737972" y="900365"/>
                    <a:pt x="763152" y="900365"/>
                  </a:cubicBezTo>
                  <a:lnTo>
                    <a:pt x="854697" y="900365"/>
                  </a:lnTo>
                  <a:cubicBezTo>
                    <a:pt x="879876" y="900365"/>
                    <a:pt x="900363" y="879880"/>
                    <a:pt x="900363" y="854699"/>
                  </a:cubicBezTo>
                  <a:lnTo>
                    <a:pt x="900363" y="763154"/>
                  </a:lnTo>
                  <a:cubicBezTo>
                    <a:pt x="900363" y="737972"/>
                    <a:pt x="879876" y="717487"/>
                    <a:pt x="854697" y="717487"/>
                  </a:cubicBezTo>
                  <a:cubicBezTo>
                    <a:pt x="835090" y="717487"/>
                    <a:pt x="818330" y="729907"/>
                    <a:pt x="811869" y="747291"/>
                  </a:cubicBezTo>
                  <a:lnTo>
                    <a:pt x="787926" y="723347"/>
                  </a:lnTo>
                  <a:cubicBezTo>
                    <a:pt x="823183" y="677019"/>
                    <a:pt x="845616" y="622860"/>
                    <a:pt x="853414" y="565255"/>
                  </a:cubicBezTo>
                  <a:lnTo>
                    <a:pt x="887274" y="565255"/>
                  </a:lnTo>
                  <a:cubicBezTo>
                    <a:pt x="879550" y="582115"/>
                    <a:pt x="882618" y="602748"/>
                    <a:pt x="896481" y="616611"/>
                  </a:cubicBezTo>
                  <a:cubicBezTo>
                    <a:pt x="905107" y="625237"/>
                    <a:pt x="916574" y="629986"/>
                    <a:pt x="928772" y="629986"/>
                  </a:cubicBezTo>
                  <a:cubicBezTo>
                    <a:pt x="940970" y="629986"/>
                    <a:pt x="952438" y="625235"/>
                    <a:pt x="961064" y="616611"/>
                  </a:cubicBezTo>
                  <a:lnTo>
                    <a:pt x="1025795" y="551880"/>
                  </a:lnTo>
                  <a:cubicBezTo>
                    <a:pt x="1034421" y="543254"/>
                    <a:pt x="1039172" y="531786"/>
                    <a:pt x="1039172" y="519588"/>
                  </a:cubicBezTo>
                  <a:cubicBezTo>
                    <a:pt x="1039172" y="507390"/>
                    <a:pt x="1034423" y="495920"/>
                    <a:pt x="1025799" y="487297"/>
                  </a:cubicBezTo>
                  <a:close/>
                  <a:moveTo>
                    <a:pt x="1004268" y="530351"/>
                  </a:moveTo>
                  <a:lnTo>
                    <a:pt x="939535" y="595084"/>
                  </a:lnTo>
                  <a:cubicBezTo>
                    <a:pt x="936661" y="597960"/>
                    <a:pt x="932838" y="599543"/>
                    <a:pt x="928772" y="599543"/>
                  </a:cubicBezTo>
                  <a:cubicBezTo>
                    <a:pt x="924707" y="599543"/>
                    <a:pt x="920883" y="597960"/>
                    <a:pt x="918009" y="595084"/>
                  </a:cubicBezTo>
                  <a:cubicBezTo>
                    <a:pt x="912074" y="589150"/>
                    <a:pt x="912074" y="579493"/>
                    <a:pt x="918009" y="573558"/>
                  </a:cubicBezTo>
                  <a:lnTo>
                    <a:pt x="930769" y="560798"/>
                  </a:lnTo>
                  <a:cubicBezTo>
                    <a:pt x="935123" y="556444"/>
                    <a:pt x="936424" y="549897"/>
                    <a:pt x="934067" y="544210"/>
                  </a:cubicBezTo>
                  <a:cubicBezTo>
                    <a:pt x="931713" y="538520"/>
                    <a:pt x="926160" y="534812"/>
                    <a:pt x="920004" y="534812"/>
                  </a:cubicBezTo>
                  <a:lnTo>
                    <a:pt x="839842" y="534812"/>
                  </a:lnTo>
                  <a:cubicBezTo>
                    <a:pt x="831987" y="534812"/>
                    <a:pt x="825421" y="540790"/>
                    <a:pt x="824687" y="548612"/>
                  </a:cubicBezTo>
                  <a:cubicBezTo>
                    <a:pt x="818935" y="609858"/>
                    <a:pt x="795129" y="667329"/>
                    <a:pt x="755843" y="714816"/>
                  </a:cubicBezTo>
                  <a:cubicBezTo>
                    <a:pt x="750836" y="720867"/>
                    <a:pt x="751254" y="729730"/>
                    <a:pt x="756807" y="735283"/>
                  </a:cubicBezTo>
                  <a:lnTo>
                    <a:pt x="813491" y="791967"/>
                  </a:lnTo>
                  <a:cubicBezTo>
                    <a:pt x="817847" y="796320"/>
                    <a:pt x="824392" y="797621"/>
                    <a:pt x="830081" y="795267"/>
                  </a:cubicBezTo>
                  <a:cubicBezTo>
                    <a:pt x="835770" y="792911"/>
                    <a:pt x="839478" y="787360"/>
                    <a:pt x="839478" y="781204"/>
                  </a:cubicBezTo>
                  <a:lnTo>
                    <a:pt x="839478" y="763156"/>
                  </a:lnTo>
                  <a:cubicBezTo>
                    <a:pt x="839478" y="754764"/>
                    <a:pt x="846306" y="747934"/>
                    <a:pt x="854701" y="747934"/>
                  </a:cubicBezTo>
                  <a:cubicBezTo>
                    <a:pt x="863095" y="747934"/>
                    <a:pt x="869923" y="754762"/>
                    <a:pt x="869923" y="763156"/>
                  </a:cubicBezTo>
                  <a:lnTo>
                    <a:pt x="869923" y="854701"/>
                  </a:lnTo>
                  <a:cubicBezTo>
                    <a:pt x="869923" y="863095"/>
                    <a:pt x="863095" y="869923"/>
                    <a:pt x="854701" y="869923"/>
                  </a:cubicBezTo>
                  <a:lnTo>
                    <a:pt x="763156" y="869923"/>
                  </a:lnTo>
                  <a:cubicBezTo>
                    <a:pt x="754764" y="869923"/>
                    <a:pt x="747936" y="863095"/>
                    <a:pt x="747936" y="854701"/>
                  </a:cubicBezTo>
                  <a:cubicBezTo>
                    <a:pt x="747936" y="846306"/>
                    <a:pt x="754764" y="839478"/>
                    <a:pt x="763156" y="839478"/>
                  </a:cubicBezTo>
                  <a:lnTo>
                    <a:pt x="781204" y="839478"/>
                  </a:lnTo>
                  <a:cubicBezTo>
                    <a:pt x="787360" y="839478"/>
                    <a:pt x="792913" y="835770"/>
                    <a:pt x="795267" y="830081"/>
                  </a:cubicBezTo>
                  <a:cubicBezTo>
                    <a:pt x="797623" y="824392"/>
                    <a:pt x="796322" y="817847"/>
                    <a:pt x="791969" y="813493"/>
                  </a:cubicBezTo>
                  <a:lnTo>
                    <a:pt x="735285" y="756810"/>
                  </a:lnTo>
                  <a:cubicBezTo>
                    <a:pt x="729730" y="751258"/>
                    <a:pt x="720867" y="750838"/>
                    <a:pt x="714818" y="755843"/>
                  </a:cubicBezTo>
                  <a:cubicBezTo>
                    <a:pt x="667331" y="795129"/>
                    <a:pt x="609856" y="818935"/>
                    <a:pt x="548612" y="824684"/>
                  </a:cubicBezTo>
                  <a:cubicBezTo>
                    <a:pt x="540790" y="825419"/>
                    <a:pt x="534812" y="831985"/>
                    <a:pt x="534812" y="839840"/>
                  </a:cubicBezTo>
                  <a:lnTo>
                    <a:pt x="534812" y="920008"/>
                  </a:lnTo>
                  <a:cubicBezTo>
                    <a:pt x="534812" y="926166"/>
                    <a:pt x="538520" y="931715"/>
                    <a:pt x="544210" y="934072"/>
                  </a:cubicBezTo>
                  <a:cubicBezTo>
                    <a:pt x="549899" y="936428"/>
                    <a:pt x="556444" y="935125"/>
                    <a:pt x="560800" y="930771"/>
                  </a:cubicBezTo>
                  <a:lnTo>
                    <a:pt x="573560" y="918011"/>
                  </a:lnTo>
                  <a:cubicBezTo>
                    <a:pt x="576434" y="915135"/>
                    <a:pt x="580258" y="913552"/>
                    <a:pt x="584323" y="913552"/>
                  </a:cubicBezTo>
                  <a:cubicBezTo>
                    <a:pt x="588389" y="913552"/>
                    <a:pt x="592212" y="915135"/>
                    <a:pt x="595086" y="918011"/>
                  </a:cubicBezTo>
                  <a:cubicBezTo>
                    <a:pt x="601021" y="923946"/>
                    <a:pt x="601021" y="933603"/>
                    <a:pt x="595086" y="939537"/>
                  </a:cubicBezTo>
                  <a:lnTo>
                    <a:pt x="530353" y="1004270"/>
                  </a:lnTo>
                  <a:cubicBezTo>
                    <a:pt x="527479" y="1007146"/>
                    <a:pt x="523655" y="1008730"/>
                    <a:pt x="519590" y="1008730"/>
                  </a:cubicBezTo>
                  <a:cubicBezTo>
                    <a:pt x="515525" y="1008730"/>
                    <a:pt x="511701" y="1007146"/>
                    <a:pt x="508827" y="1004270"/>
                  </a:cubicBezTo>
                  <a:lnTo>
                    <a:pt x="444094" y="939537"/>
                  </a:lnTo>
                  <a:cubicBezTo>
                    <a:pt x="438159" y="933603"/>
                    <a:pt x="438159" y="923946"/>
                    <a:pt x="444094" y="918011"/>
                  </a:cubicBezTo>
                  <a:cubicBezTo>
                    <a:pt x="446968" y="915135"/>
                    <a:pt x="450792" y="913552"/>
                    <a:pt x="454857" y="913552"/>
                  </a:cubicBezTo>
                  <a:cubicBezTo>
                    <a:pt x="458922" y="913552"/>
                    <a:pt x="462746" y="915135"/>
                    <a:pt x="465620" y="918011"/>
                  </a:cubicBezTo>
                  <a:lnTo>
                    <a:pt x="478380" y="930771"/>
                  </a:lnTo>
                  <a:cubicBezTo>
                    <a:pt x="482736" y="935123"/>
                    <a:pt x="489280" y="936426"/>
                    <a:pt x="494971" y="934072"/>
                  </a:cubicBezTo>
                  <a:cubicBezTo>
                    <a:pt x="500660" y="931715"/>
                    <a:pt x="504368" y="926164"/>
                    <a:pt x="504368" y="920008"/>
                  </a:cubicBezTo>
                  <a:lnTo>
                    <a:pt x="504368" y="839840"/>
                  </a:lnTo>
                  <a:cubicBezTo>
                    <a:pt x="504368" y="831983"/>
                    <a:pt x="498391" y="825419"/>
                    <a:pt x="490568" y="824684"/>
                  </a:cubicBezTo>
                  <a:cubicBezTo>
                    <a:pt x="429324" y="818935"/>
                    <a:pt x="371851" y="795129"/>
                    <a:pt x="324362" y="755843"/>
                  </a:cubicBezTo>
                  <a:cubicBezTo>
                    <a:pt x="318313" y="750836"/>
                    <a:pt x="309450" y="751256"/>
                    <a:pt x="303895" y="756810"/>
                  </a:cubicBezTo>
                  <a:lnTo>
                    <a:pt x="247209" y="813491"/>
                  </a:lnTo>
                  <a:cubicBezTo>
                    <a:pt x="242856" y="817845"/>
                    <a:pt x="241555" y="824392"/>
                    <a:pt x="243911" y="830079"/>
                  </a:cubicBezTo>
                  <a:cubicBezTo>
                    <a:pt x="246266" y="835768"/>
                    <a:pt x="251819" y="839476"/>
                    <a:pt x="257974" y="839476"/>
                  </a:cubicBezTo>
                  <a:lnTo>
                    <a:pt x="276022" y="839476"/>
                  </a:lnTo>
                  <a:cubicBezTo>
                    <a:pt x="284414" y="839476"/>
                    <a:pt x="291242" y="846304"/>
                    <a:pt x="291242" y="854699"/>
                  </a:cubicBezTo>
                  <a:cubicBezTo>
                    <a:pt x="291242" y="863093"/>
                    <a:pt x="284414" y="869921"/>
                    <a:pt x="276022" y="869921"/>
                  </a:cubicBezTo>
                  <a:lnTo>
                    <a:pt x="184475" y="869921"/>
                  </a:lnTo>
                  <a:cubicBezTo>
                    <a:pt x="176081" y="869921"/>
                    <a:pt x="169253" y="863093"/>
                    <a:pt x="169253" y="854699"/>
                  </a:cubicBezTo>
                  <a:lnTo>
                    <a:pt x="169253" y="763154"/>
                  </a:lnTo>
                  <a:cubicBezTo>
                    <a:pt x="169253" y="754760"/>
                    <a:pt x="176081" y="747932"/>
                    <a:pt x="184475" y="747932"/>
                  </a:cubicBezTo>
                  <a:cubicBezTo>
                    <a:pt x="192870" y="747932"/>
                    <a:pt x="199698" y="754760"/>
                    <a:pt x="199698" y="763154"/>
                  </a:cubicBezTo>
                  <a:lnTo>
                    <a:pt x="199698" y="781202"/>
                  </a:lnTo>
                  <a:cubicBezTo>
                    <a:pt x="199698" y="787360"/>
                    <a:pt x="203406" y="792909"/>
                    <a:pt x="209095" y="795265"/>
                  </a:cubicBezTo>
                  <a:cubicBezTo>
                    <a:pt x="214782" y="797621"/>
                    <a:pt x="221327" y="796318"/>
                    <a:pt x="225685" y="791965"/>
                  </a:cubicBezTo>
                  <a:lnTo>
                    <a:pt x="282369" y="735281"/>
                  </a:lnTo>
                  <a:cubicBezTo>
                    <a:pt x="287920" y="729728"/>
                    <a:pt x="288338" y="720865"/>
                    <a:pt x="283333" y="714814"/>
                  </a:cubicBezTo>
                  <a:cubicBezTo>
                    <a:pt x="244049" y="667329"/>
                    <a:pt x="220242" y="609856"/>
                    <a:pt x="214490" y="548610"/>
                  </a:cubicBezTo>
                  <a:cubicBezTo>
                    <a:pt x="213757" y="540788"/>
                    <a:pt x="207189" y="534810"/>
                    <a:pt x="199334" y="534810"/>
                  </a:cubicBezTo>
                  <a:lnTo>
                    <a:pt x="119166" y="534810"/>
                  </a:lnTo>
                  <a:cubicBezTo>
                    <a:pt x="113010" y="534810"/>
                    <a:pt x="107457" y="538518"/>
                    <a:pt x="105103" y="544208"/>
                  </a:cubicBezTo>
                  <a:cubicBezTo>
                    <a:pt x="102746" y="549897"/>
                    <a:pt x="104047" y="556442"/>
                    <a:pt x="108401" y="560796"/>
                  </a:cubicBezTo>
                  <a:lnTo>
                    <a:pt x="121161" y="573556"/>
                  </a:lnTo>
                  <a:cubicBezTo>
                    <a:pt x="127096" y="579491"/>
                    <a:pt x="127096" y="589148"/>
                    <a:pt x="121161" y="595082"/>
                  </a:cubicBezTo>
                  <a:cubicBezTo>
                    <a:pt x="118287" y="597958"/>
                    <a:pt x="114463" y="599541"/>
                    <a:pt x="110398" y="599541"/>
                  </a:cubicBezTo>
                  <a:cubicBezTo>
                    <a:pt x="106332" y="599541"/>
                    <a:pt x="102509" y="597958"/>
                    <a:pt x="99635" y="595082"/>
                  </a:cubicBezTo>
                  <a:lnTo>
                    <a:pt x="34900" y="530349"/>
                  </a:lnTo>
                  <a:cubicBezTo>
                    <a:pt x="32030" y="527475"/>
                    <a:pt x="30444" y="523651"/>
                    <a:pt x="30444" y="519586"/>
                  </a:cubicBezTo>
                  <a:cubicBezTo>
                    <a:pt x="30444" y="515521"/>
                    <a:pt x="32028" y="511699"/>
                    <a:pt x="34904" y="508823"/>
                  </a:cubicBezTo>
                  <a:lnTo>
                    <a:pt x="99637" y="444090"/>
                  </a:lnTo>
                  <a:cubicBezTo>
                    <a:pt x="102511" y="441214"/>
                    <a:pt x="106334" y="439631"/>
                    <a:pt x="110400" y="439631"/>
                  </a:cubicBezTo>
                  <a:cubicBezTo>
                    <a:pt x="114465" y="439631"/>
                    <a:pt x="118289" y="441214"/>
                    <a:pt x="121163" y="444090"/>
                  </a:cubicBezTo>
                  <a:cubicBezTo>
                    <a:pt x="127098" y="450024"/>
                    <a:pt x="127098" y="459681"/>
                    <a:pt x="121163" y="465616"/>
                  </a:cubicBezTo>
                  <a:lnTo>
                    <a:pt x="108403" y="478376"/>
                  </a:lnTo>
                  <a:cubicBezTo>
                    <a:pt x="104049" y="482730"/>
                    <a:pt x="102748" y="489278"/>
                    <a:pt x="105105" y="494965"/>
                  </a:cubicBezTo>
                  <a:cubicBezTo>
                    <a:pt x="107459" y="500654"/>
                    <a:pt x="113012" y="504362"/>
                    <a:pt x="119168" y="504362"/>
                  </a:cubicBezTo>
                  <a:lnTo>
                    <a:pt x="199334" y="504362"/>
                  </a:lnTo>
                  <a:cubicBezTo>
                    <a:pt x="207189" y="504362"/>
                    <a:pt x="213755" y="498384"/>
                    <a:pt x="214490" y="490562"/>
                  </a:cubicBezTo>
                  <a:cubicBezTo>
                    <a:pt x="220242" y="429316"/>
                    <a:pt x="244047" y="371845"/>
                    <a:pt x="283333" y="324358"/>
                  </a:cubicBezTo>
                  <a:cubicBezTo>
                    <a:pt x="288340" y="318307"/>
                    <a:pt x="287922" y="309444"/>
                    <a:pt x="282369" y="303891"/>
                  </a:cubicBezTo>
                  <a:lnTo>
                    <a:pt x="225685" y="247207"/>
                  </a:lnTo>
                  <a:cubicBezTo>
                    <a:pt x="221329" y="242852"/>
                    <a:pt x="214782" y="241549"/>
                    <a:pt x="209095" y="243907"/>
                  </a:cubicBezTo>
                  <a:cubicBezTo>
                    <a:pt x="203406" y="246263"/>
                    <a:pt x="199698" y="251815"/>
                    <a:pt x="199698" y="257970"/>
                  </a:cubicBezTo>
                  <a:lnTo>
                    <a:pt x="199698" y="276018"/>
                  </a:lnTo>
                  <a:cubicBezTo>
                    <a:pt x="199698" y="284410"/>
                    <a:pt x="192870" y="291240"/>
                    <a:pt x="184475" y="291240"/>
                  </a:cubicBezTo>
                  <a:cubicBezTo>
                    <a:pt x="176081" y="291240"/>
                    <a:pt x="169253" y="284412"/>
                    <a:pt x="169253" y="276018"/>
                  </a:cubicBezTo>
                  <a:lnTo>
                    <a:pt x="169253" y="184475"/>
                  </a:lnTo>
                  <a:cubicBezTo>
                    <a:pt x="169253" y="176081"/>
                    <a:pt x="176081" y="169253"/>
                    <a:pt x="184475" y="169253"/>
                  </a:cubicBezTo>
                  <a:lnTo>
                    <a:pt x="276020" y="169253"/>
                  </a:lnTo>
                  <a:cubicBezTo>
                    <a:pt x="284412" y="169253"/>
                    <a:pt x="291240" y="176081"/>
                    <a:pt x="291240" y="184475"/>
                  </a:cubicBezTo>
                  <a:cubicBezTo>
                    <a:pt x="291240" y="192868"/>
                    <a:pt x="284412" y="199698"/>
                    <a:pt x="276020" y="199698"/>
                  </a:cubicBezTo>
                  <a:lnTo>
                    <a:pt x="257972" y="199698"/>
                  </a:lnTo>
                  <a:cubicBezTo>
                    <a:pt x="251817" y="199698"/>
                    <a:pt x="246263" y="203406"/>
                    <a:pt x="243909" y="209095"/>
                  </a:cubicBezTo>
                  <a:cubicBezTo>
                    <a:pt x="241553" y="214784"/>
                    <a:pt x="242854" y="221329"/>
                    <a:pt x="247207" y="225683"/>
                  </a:cubicBezTo>
                  <a:lnTo>
                    <a:pt x="303891" y="282367"/>
                  </a:lnTo>
                  <a:cubicBezTo>
                    <a:pt x="309446" y="287920"/>
                    <a:pt x="318309" y="288338"/>
                    <a:pt x="324358" y="283333"/>
                  </a:cubicBezTo>
                  <a:cubicBezTo>
                    <a:pt x="371845" y="244047"/>
                    <a:pt x="429320" y="220242"/>
                    <a:pt x="490564" y="214492"/>
                  </a:cubicBezTo>
                  <a:cubicBezTo>
                    <a:pt x="498386" y="213757"/>
                    <a:pt x="504364" y="207191"/>
                    <a:pt x="504364" y="199336"/>
                  </a:cubicBezTo>
                  <a:lnTo>
                    <a:pt x="504364" y="119166"/>
                  </a:lnTo>
                  <a:cubicBezTo>
                    <a:pt x="504364" y="113008"/>
                    <a:pt x="500656" y="107459"/>
                    <a:pt x="494967" y="105103"/>
                  </a:cubicBezTo>
                  <a:cubicBezTo>
                    <a:pt x="489278" y="102744"/>
                    <a:pt x="482732" y="104047"/>
                    <a:pt x="478376" y="108403"/>
                  </a:cubicBezTo>
                  <a:lnTo>
                    <a:pt x="465616" y="121163"/>
                  </a:lnTo>
                  <a:cubicBezTo>
                    <a:pt x="462742" y="124039"/>
                    <a:pt x="458918" y="125622"/>
                    <a:pt x="454853" y="125622"/>
                  </a:cubicBezTo>
                  <a:cubicBezTo>
                    <a:pt x="450788" y="125622"/>
                    <a:pt x="446964" y="124039"/>
                    <a:pt x="444090" y="121163"/>
                  </a:cubicBezTo>
                  <a:cubicBezTo>
                    <a:pt x="438155" y="115228"/>
                    <a:pt x="438155" y="105571"/>
                    <a:pt x="444090" y="99637"/>
                  </a:cubicBezTo>
                  <a:lnTo>
                    <a:pt x="508823" y="34904"/>
                  </a:lnTo>
                  <a:cubicBezTo>
                    <a:pt x="511699" y="32028"/>
                    <a:pt x="515523" y="30444"/>
                    <a:pt x="519586" y="30444"/>
                  </a:cubicBezTo>
                  <a:cubicBezTo>
                    <a:pt x="523649" y="30444"/>
                    <a:pt x="527475" y="32028"/>
                    <a:pt x="530349" y="34904"/>
                  </a:cubicBezTo>
                  <a:lnTo>
                    <a:pt x="595082" y="99637"/>
                  </a:lnTo>
                  <a:cubicBezTo>
                    <a:pt x="601017" y="105571"/>
                    <a:pt x="601017" y="115228"/>
                    <a:pt x="595082" y="121163"/>
                  </a:cubicBezTo>
                  <a:cubicBezTo>
                    <a:pt x="592208" y="124039"/>
                    <a:pt x="588385" y="125622"/>
                    <a:pt x="584319" y="125622"/>
                  </a:cubicBezTo>
                  <a:cubicBezTo>
                    <a:pt x="580254" y="125622"/>
                    <a:pt x="576430" y="124039"/>
                    <a:pt x="573556" y="121163"/>
                  </a:cubicBezTo>
                  <a:lnTo>
                    <a:pt x="560796" y="108403"/>
                  </a:lnTo>
                  <a:cubicBezTo>
                    <a:pt x="556440" y="104047"/>
                    <a:pt x="549893" y="102744"/>
                    <a:pt x="544205" y="105103"/>
                  </a:cubicBezTo>
                  <a:cubicBezTo>
                    <a:pt x="538516" y="107459"/>
                    <a:pt x="534808" y="113010"/>
                    <a:pt x="534808" y="119166"/>
                  </a:cubicBezTo>
                  <a:lnTo>
                    <a:pt x="534808" y="199334"/>
                  </a:lnTo>
                  <a:cubicBezTo>
                    <a:pt x="534808" y="207191"/>
                    <a:pt x="540786" y="213755"/>
                    <a:pt x="548608" y="214490"/>
                  </a:cubicBezTo>
                  <a:cubicBezTo>
                    <a:pt x="609852" y="220240"/>
                    <a:pt x="667325" y="244045"/>
                    <a:pt x="714814" y="283331"/>
                  </a:cubicBezTo>
                  <a:cubicBezTo>
                    <a:pt x="720863" y="288338"/>
                    <a:pt x="729726" y="287920"/>
                    <a:pt x="735281" y="282365"/>
                  </a:cubicBezTo>
                  <a:lnTo>
                    <a:pt x="791965" y="225681"/>
                  </a:lnTo>
                  <a:cubicBezTo>
                    <a:pt x="796318" y="221327"/>
                    <a:pt x="797619" y="214780"/>
                    <a:pt x="795263" y="209093"/>
                  </a:cubicBezTo>
                  <a:cubicBezTo>
                    <a:pt x="792909" y="203404"/>
                    <a:pt x="787355" y="199696"/>
                    <a:pt x="781200" y="199696"/>
                  </a:cubicBezTo>
                  <a:lnTo>
                    <a:pt x="763152" y="199696"/>
                  </a:lnTo>
                  <a:cubicBezTo>
                    <a:pt x="754760" y="199696"/>
                    <a:pt x="747932" y="192866"/>
                    <a:pt x="747932" y="184473"/>
                  </a:cubicBezTo>
                  <a:cubicBezTo>
                    <a:pt x="747932" y="176079"/>
                    <a:pt x="754760" y="169251"/>
                    <a:pt x="763152" y="169251"/>
                  </a:cubicBezTo>
                  <a:lnTo>
                    <a:pt x="854697" y="169251"/>
                  </a:lnTo>
                  <a:cubicBezTo>
                    <a:pt x="863091" y="169251"/>
                    <a:pt x="869919" y="176079"/>
                    <a:pt x="869919" y="184473"/>
                  </a:cubicBezTo>
                  <a:lnTo>
                    <a:pt x="869919" y="276018"/>
                  </a:lnTo>
                  <a:cubicBezTo>
                    <a:pt x="869919" y="284412"/>
                    <a:pt x="863091" y="291240"/>
                    <a:pt x="854697" y="291240"/>
                  </a:cubicBezTo>
                  <a:cubicBezTo>
                    <a:pt x="846302" y="291240"/>
                    <a:pt x="839474" y="284412"/>
                    <a:pt x="839474" y="276018"/>
                  </a:cubicBezTo>
                  <a:lnTo>
                    <a:pt x="839474" y="257970"/>
                  </a:lnTo>
                  <a:cubicBezTo>
                    <a:pt x="839474" y="251812"/>
                    <a:pt x="835766" y="246263"/>
                    <a:pt x="830077" y="243907"/>
                  </a:cubicBezTo>
                  <a:cubicBezTo>
                    <a:pt x="824390" y="241549"/>
                    <a:pt x="817843" y="242856"/>
                    <a:pt x="813487" y="247207"/>
                  </a:cubicBezTo>
                  <a:lnTo>
                    <a:pt x="756803" y="303891"/>
                  </a:lnTo>
                  <a:cubicBezTo>
                    <a:pt x="751252" y="309444"/>
                    <a:pt x="750834" y="318307"/>
                    <a:pt x="755839" y="324358"/>
                  </a:cubicBezTo>
                  <a:cubicBezTo>
                    <a:pt x="795123" y="371843"/>
                    <a:pt x="818930" y="429316"/>
                    <a:pt x="824682" y="490562"/>
                  </a:cubicBezTo>
                  <a:cubicBezTo>
                    <a:pt x="825415" y="498384"/>
                    <a:pt x="831983" y="504362"/>
                    <a:pt x="839838" y="504362"/>
                  </a:cubicBezTo>
                  <a:lnTo>
                    <a:pt x="920004" y="504362"/>
                  </a:lnTo>
                  <a:cubicBezTo>
                    <a:pt x="926160" y="504362"/>
                    <a:pt x="931713" y="500654"/>
                    <a:pt x="934067" y="494965"/>
                  </a:cubicBezTo>
                  <a:cubicBezTo>
                    <a:pt x="936424" y="489275"/>
                    <a:pt x="935123" y="482730"/>
                    <a:pt x="930769" y="478376"/>
                  </a:cubicBezTo>
                  <a:lnTo>
                    <a:pt x="918009" y="465616"/>
                  </a:lnTo>
                  <a:cubicBezTo>
                    <a:pt x="912074" y="459681"/>
                    <a:pt x="912074" y="450024"/>
                    <a:pt x="918009" y="444090"/>
                  </a:cubicBezTo>
                  <a:cubicBezTo>
                    <a:pt x="920883" y="441214"/>
                    <a:pt x="924707" y="439631"/>
                    <a:pt x="928772" y="439631"/>
                  </a:cubicBezTo>
                  <a:cubicBezTo>
                    <a:pt x="932838" y="439631"/>
                    <a:pt x="936661" y="441214"/>
                    <a:pt x="939535" y="444090"/>
                  </a:cubicBezTo>
                  <a:lnTo>
                    <a:pt x="1004268" y="508823"/>
                  </a:lnTo>
                  <a:cubicBezTo>
                    <a:pt x="1007144" y="511699"/>
                    <a:pt x="1008728" y="515521"/>
                    <a:pt x="1008728" y="519586"/>
                  </a:cubicBezTo>
                  <a:cubicBezTo>
                    <a:pt x="1008728" y="523651"/>
                    <a:pt x="1007144" y="527475"/>
                    <a:pt x="1004268" y="530351"/>
                  </a:cubicBezTo>
                  <a:close/>
                </a:path>
              </a:pathLst>
            </a:custGeom>
            <a:grpFill/>
            <a:ln w="202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77AF53B4-2D2E-4419-A113-BE383D99B620}"/>
                </a:ext>
              </a:extLst>
            </p:cNvPr>
            <p:cNvSpPr/>
            <p:nvPr/>
          </p:nvSpPr>
          <p:spPr>
            <a:xfrm>
              <a:off x="6317314" y="2919948"/>
              <a:ext cx="552060" cy="552060"/>
            </a:xfrm>
            <a:custGeom>
              <a:avLst/>
              <a:gdLst>
                <a:gd name="connsiteX0" fmla="*/ 276030 w 552060"/>
                <a:gd name="connsiteY0" fmla="*/ 0 h 552060"/>
                <a:gd name="connsiteX1" fmla="*/ 35066 w 552060"/>
                <a:gd name="connsiteY1" fmla="*/ 141329 h 552060"/>
                <a:gd name="connsiteX2" fmla="*/ 40907 w 552060"/>
                <a:gd name="connsiteY2" fmla="*/ 162048 h 552060"/>
                <a:gd name="connsiteX3" fmla="*/ 61626 w 552060"/>
                <a:gd name="connsiteY3" fmla="*/ 156207 h 552060"/>
                <a:gd name="connsiteX4" fmla="*/ 276030 w 552060"/>
                <a:gd name="connsiteY4" fmla="*/ 30444 h 552060"/>
                <a:gd name="connsiteX5" fmla="*/ 521616 w 552060"/>
                <a:gd name="connsiteY5" fmla="*/ 276030 h 552060"/>
                <a:gd name="connsiteX6" fmla="*/ 276030 w 552060"/>
                <a:gd name="connsiteY6" fmla="*/ 521616 h 552060"/>
                <a:gd name="connsiteX7" fmla="*/ 30444 w 552060"/>
                <a:gd name="connsiteY7" fmla="*/ 276030 h 552060"/>
                <a:gd name="connsiteX8" fmla="*/ 39663 w 552060"/>
                <a:gd name="connsiteY8" fmla="*/ 209146 h 552060"/>
                <a:gd name="connsiteX9" fmla="*/ 29150 w 552060"/>
                <a:gd name="connsiteY9" fmla="*/ 190359 h 552060"/>
                <a:gd name="connsiteX10" fmla="*/ 10363 w 552060"/>
                <a:gd name="connsiteY10" fmla="*/ 200873 h 552060"/>
                <a:gd name="connsiteX11" fmla="*/ 0 w 552060"/>
                <a:gd name="connsiteY11" fmla="*/ 276030 h 552060"/>
                <a:gd name="connsiteX12" fmla="*/ 276030 w 552060"/>
                <a:gd name="connsiteY12" fmla="*/ 552060 h 552060"/>
                <a:gd name="connsiteX13" fmla="*/ 552060 w 552060"/>
                <a:gd name="connsiteY13" fmla="*/ 276030 h 552060"/>
                <a:gd name="connsiteX14" fmla="*/ 276030 w 552060"/>
                <a:gd name="connsiteY14" fmla="*/ 0 h 55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60" h="552060">
                  <a:moveTo>
                    <a:pt x="276030" y="0"/>
                  </a:moveTo>
                  <a:cubicBezTo>
                    <a:pt x="176229" y="0"/>
                    <a:pt x="83897" y="54155"/>
                    <a:pt x="35066" y="141329"/>
                  </a:cubicBezTo>
                  <a:cubicBezTo>
                    <a:pt x="30958" y="148665"/>
                    <a:pt x="33572" y="157940"/>
                    <a:pt x="40907" y="162048"/>
                  </a:cubicBezTo>
                  <a:cubicBezTo>
                    <a:pt x="48234" y="166154"/>
                    <a:pt x="57518" y="163540"/>
                    <a:pt x="61626" y="156207"/>
                  </a:cubicBezTo>
                  <a:cubicBezTo>
                    <a:pt x="105080" y="78634"/>
                    <a:pt x="187234" y="30444"/>
                    <a:pt x="276030" y="30444"/>
                  </a:cubicBezTo>
                  <a:cubicBezTo>
                    <a:pt x="411447" y="30444"/>
                    <a:pt x="521616" y="140613"/>
                    <a:pt x="521616" y="276030"/>
                  </a:cubicBezTo>
                  <a:cubicBezTo>
                    <a:pt x="521616" y="411447"/>
                    <a:pt x="411447" y="521616"/>
                    <a:pt x="276030" y="521616"/>
                  </a:cubicBezTo>
                  <a:cubicBezTo>
                    <a:pt x="140613" y="521616"/>
                    <a:pt x="30444" y="411447"/>
                    <a:pt x="30444" y="276030"/>
                  </a:cubicBezTo>
                  <a:cubicBezTo>
                    <a:pt x="30444" y="253310"/>
                    <a:pt x="33546" y="230808"/>
                    <a:pt x="39663" y="209146"/>
                  </a:cubicBezTo>
                  <a:cubicBezTo>
                    <a:pt x="41948" y="201055"/>
                    <a:pt x="37242" y="192645"/>
                    <a:pt x="29150" y="190359"/>
                  </a:cubicBezTo>
                  <a:cubicBezTo>
                    <a:pt x="21057" y="188076"/>
                    <a:pt x="12651" y="192783"/>
                    <a:pt x="10363" y="200873"/>
                  </a:cubicBezTo>
                  <a:cubicBezTo>
                    <a:pt x="3487" y="225226"/>
                    <a:pt x="0" y="250514"/>
                    <a:pt x="0" y="276030"/>
                  </a:cubicBezTo>
                  <a:cubicBezTo>
                    <a:pt x="0" y="428234"/>
                    <a:pt x="123828" y="552060"/>
                    <a:pt x="276030" y="552060"/>
                  </a:cubicBezTo>
                  <a:cubicBezTo>
                    <a:pt x="428232" y="552060"/>
                    <a:pt x="552060" y="428234"/>
                    <a:pt x="552060" y="276030"/>
                  </a:cubicBezTo>
                  <a:cubicBezTo>
                    <a:pt x="552060" y="123826"/>
                    <a:pt x="428234" y="0"/>
                    <a:pt x="276030" y="0"/>
                  </a:cubicBezTo>
                  <a:close/>
                </a:path>
              </a:pathLst>
            </a:custGeom>
            <a:grpFill/>
            <a:ln w="2028" cap="flat">
              <a:noFill/>
              <a:prstDash val="solid"/>
              <a:miter/>
            </a:ln>
          </p:spPr>
          <p:txBody>
            <a:bodyPr rtlCol="0" anchor="ctr"/>
            <a:lstStyle/>
            <a:p>
              <a:endParaRPr lang="pt-BR"/>
            </a:p>
          </p:txBody>
        </p:sp>
      </p:grpSp>
      <p:sp>
        <p:nvSpPr>
          <p:cNvPr id="21" name="Gráfico 22">
            <a:extLst>
              <a:ext uri="{FF2B5EF4-FFF2-40B4-BE49-F238E27FC236}">
                <a16:creationId xmlns:a16="http://schemas.microsoft.com/office/drawing/2014/main" id="{2F74B057-94EF-432F-BF9F-43247DB17096}"/>
              </a:ext>
            </a:extLst>
          </p:cNvPr>
          <p:cNvSpPr/>
          <p:nvPr/>
        </p:nvSpPr>
        <p:spPr>
          <a:xfrm>
            <a:off x="2011030" y="3298693"/>
            <a:ext cx="1039174" cy="1039178"/>
          </a:xfrm>
          <a:custGeom>
            <a:avLst/>
            <a:gdLst>
              <a:gd name="connsiteX0" fmla="*/ 886990 w 1039174"/>
              <a:gd name="connsiteY0" fmla="*/ 152182 h 1039178"/>
              <a:gd name="connsiteX1" fmla="*/ 519588 w 1039174"/>
              <a:gd name="connsiteY1" fmla="*/ 0 h 1039178"/>
              <a:gd name="connsiteX2" fmla="*/ 152184 w 1039174"/>
              <a:gd name="connsiteY2" fmla="*/ 152182 h 1039178"/>
              <a:gd name="connsiteX3" fmla="*/ 0 w 1039174"/>
              <a:gd name="connsiteY3" fmla="*/ 519588 h 1039178"/>
              <a:gd name="connsiteX4" fmla="*/ 152186 w 1039174"/>
              <a:gd name="connsiteY4" fmla="*/ 886992 h 1039178"/>
              <a:gd name="connsiteX5" fmla="*/ 519588 w 1039174"/>
              <a:gd name="connsiteY5" fmla="*/ 1039178 h 1039178"/>
              <a:gd name="connsiteX6" fmla="*/ 718425 w 1039174"/>
              <a:gd name="connsiteY6" fmla="*/ 999623 h 1039178"/>
              <a:gd name="connsiteX7" fmla="*/ 886990 w 1039174"/>
              <a:gd name="connsiteY7" fmla="*/ 886990 h 1039178"/>
              <a:gd name="connsiteX8" fmla="*/ 886992 w 1039174"/>
              <a:gd name="connsiteY8" fmla="*/ 858285 h 1039178"/>
              <a:gd name="connsiteX9" fmla="*/ 858287 w 1039174"/>
              <a:gd name="connsiteY9" fmla="*/ 858285 h 1039178"/>
              <a:gd name="connsiteX10" fmla="*/ 519588 w 1039174"/>
              <a:gd name="connsiteY10" fmla="*/ 998583 h 1039178"/>
              <a:gd name="connsiteX11" fmla="*/ 297928 w 1039174"/>
              <a:gd name="connsiteY11" fmla="*/ 944104 h 1039178"/>
              <a:gd name="connsiteX12" fmla="*/ 338246 w 1039174"/>
              <a:gd name="connsiteY12" fmla="*/ 874272 h 1039178"/>
              <a:gd name="connsiteX13" fmla="*/ 338263 w 1039174"/>
              <a:gd name="connsiteY13" fmla="*/ 874248 h 1039178"/>
              <a:gd name="connsiteX14" fmla="*/ 340978 w 1039174"/>
              <a:gd name="connsiteY14" fmla="*/ 864642 h 1039178"/>
              <a:gd name="connsiteX15" fmla="*/ 330834 w 1039174"/>
              <a:gd name="connsiteY15" fmla="*/ 846519 h 1039178"/>
              <a:gd name="connsiteX16" fmla="*/ 330790 w 1039174"/>
              <a:gd name="connsiteY16" fmla="*/ 846495 h 1039178"/>
              <a:gd name="connsiteX17" fmla="*/ 142675 w 1039174"/>
              <a:gd name="connsiteY17" fmla="*/ 539886 h 1039178"/>
              <a:gd name="connsiteX18" fmla="*/ 223258 w 1039174"/>
              <a:gd name="connsiteY18" fmla="*/ 539886 h 1039178"/>
              <a:gd name="connsiteX19" fmla="*/ 243554 w 1039174"/>
              <a:gd name="connsiteY19" fmla="*/ 519590 h 1039178"/>
              <a:gd name="connsiteX20" fmla="*/ 223258 w 1039174"/>
              <a:gd name="connsiteY20" fmla="*/ 499294 h 1039178"/>
              <a:gd name="connsiteX21" fmla="*/ 142669 w 1039174"/>
              <a:gd name="connsiteY21" fmla="*/ 499294 h 1039178"/>
              <a:gd name="connsiteX22" fmla="*/ 154942 w 1039174"/>
              <a:gd name="connsiteY22" fmla="*/ 421884 h 1039178"/>
              <a:gd name="connsiteX23" fmla="*/ 140593 w 1039174"/>
              <a:gd name="connsiteY23" fmla="*/ 397025 h 1039178"/>
              <a:gd name="connsiteX24" fmla="*/ 115734 w 1039174"/>
              <a:gd name="connsiteY24" fmla="*/ 411372 h 1039178"/>
              <a:gd name="connsiteX25" fmla="*/ 101484 w 1039174"/>
              <a:gd name="connsiteY25" fmla="*/ 519588 h 1039178"/>
              <a:gd name="connsiteX26" fmla="*/ 293211 w 1039174"/>
              <a:gd name="connsiteY26" fmla="*/ 871092 h 1039178"/>
              <a:gd name="connsiteX27" fmla="*/ 262803 w 1039174"/>
              <a:gd name="connsiteY27" fmla="*/ 923763 h 1039178"/>
              <a:gd name="connsiteX28" fmla="*/ 40593 w 1039174"/>
              <a:gd name="connsiteY28" fmla="*/ 519588 h 1039178"/>
              <a:gd name="connsiteX29" fmla="*/ 95072 w 1039174"/>
              <a:gd name="connsiteY29" fmla="*/ 297928 h 1039178"/>
              <a:gd name="connsiteX30" fmla="*/ 164926 w 1039174"/>
              <a:gd name="connsiteY30" fmla="*/ 338259 h 1039178"/>
              <a:gd name="connsiteX31" fmla="*/ 175056 w 1039174"/>
              <a:gd name="connsiteY31" fmla="*/ 340982 h 1039178"/>
              <a:gd name="connsiteX32" fmla="*/ 192651 w 1039174"/>
              <a:gd name="connsiteY32" fmla="*/ 330830 h 1039178"/>
              <a:gd name="connsiteX33" fmla="*/ 192667 w 1039174"/>
              <a:gd name="connsiteY33" fmla="*/ 330804 h 1039178"/>
              <a:gd name="connsiteX34" fmla="*/ 252645 w 1039174"/>
              <a:gd name="connsiteY34" fmla="*/ 252643 h 1039178"/>
              <a:gd name="connsiteX35" fmla="*/ 252649 w 1039174"/>
              <a:gd name="connsiteY35" fmla="*/ 223940 h 1039178"/>
              <a:gd name="connsiteX36" fmla="*/ 223944 w 1039174"/>
              <a:gd name="connsiteY36" fmla="*/ 223935 h 1039178"/>
              <a:gd name="connsiteX37" fmla="*/ 168121 w 1039174"/>
              <a:gd name="connsiteY37" fmla="*/ 293229 h 1039178"/>
              <a:gd name="connsiteX38" fmla="*/ 115409 w 1039174"/>
              <a:gd name="connsiteY38" fmla="*/ 262797 h 1039178"/>
              <a:gd name="connsiteX39" fmla="*/ 519588 w 1039174"/>
              <a:gd name="connsiteY39" fmla="*/ 40593 h 1039178"/>
              <a:gd name="connsiteX40" fmla="*/ 741244 w 1039174"/>
              <a:gd name="connsiteY40" fmla="*/ 95070 h 1039178"/>
              <a:gd name="connsiteX41" fmla="*/ 700915 w 1039174"/>
              <a:gd name="connsiteY41" fmla="*/ 164924 h 1039178"/>
              <a:gd name="connsiteX42" fmla="*/ 708344 w 1039174"/>
              <a:gd name="connsiteY42" fmla="*/ 192649 h 1039178"/>
              <a:gd name="connsiteX43" fmla="*/ 718472 w 1039174"/>
              <a:gd name="connsiteY43" fmla="*/ 195370 h 1039178"/>
              <a:gd name="connsiteX44" fmla="*/ 736069 w 1039174"/>
              <a:gd name="connsiteY44" fmla="*/ 185220 h 1039178"/>
              <a:gd name="connsiteX45" fmla="*/ 776373 w 1039174"/>
              <a:gd name="connsiteY45" fmla="*/ 115411 h 1039178"/>
              <a:gd name="connsiteX46" fmla="*/ 923763 w 1039174"/>
              <a:gd name="connsiteY46" fmla="*/ 262797 h 1039178"/>
              <a:gd name="connsiteX47" fmla="*/ 871037 w 1039174"/>
              <a:gd name="connsiteY47" fmla="*/ 293237 h 1039178"/>
              <a:gd name="connsiteX48" fmla="*/ 815235 w 1039174"/>
              <a:gd name="connsiteY48" fmla="*/ 223940 h 1039178"/>
              <a:gd name="connsiteX49" fmla="*/ 786529 w 1039174"/>
              <a:gd name="connsiteY49" fmla="*/ 223940 h 1039178"/>
              <a:gd name="connsiteX50" fmla="*/ 786529 w 1039174"/>
              <a:gd name="connsiteY50" fmla="*/ 252645 h 1039178"/>
              <a:gd name="connsiteX51" fmla="*/ 884236 w 1039174"/>
              <a:gd name="connsiteY51" fmla="*/ 421882 h 1039178"/>
              <a:gd name="connsiteX52" fmla="*/ 903828 w 1039174"/>
              <a:gd name="connsiteY52" fmla="*/ 436929 h 1039178"/>
              <a:gd name="connsiteX53" fmla="*/ 909093 w 1039174"/>
              <a:gd name="connsiteY53" fmla="*/ 436233 h 1039178"/>
              <a:gd name="connsiteX54" fmla="*/ 923444 w 1039174"/>
              <a:gd name="connsiteY54" fmla="*/ 411374 h 1039178"/>
              <a:gd name="connsiteX55" fmla="*/ 891334 w 1039174"/>
              <a:gd name="connsiteY55" fmla="*/ 328393 h 1039178"/>
              <a:gd name="connsiteX56" fmla="*/ 944102 w 1039174"/>
              <a:gd name="connsiteY56" fmla="*/ 297924 h 1039178"/>
              <a:gd name="connsiteX57" fmla="*/ 998583 w 1039174"/>
              <a:gd name="connsiteY57" fmla="*/ 519588 h 1039178"/>
              <a:gd name="connsiteX58" fmla="*/ 944171 w 1039174"/>
              <a:gd name="connsiteY58" fmla="*/ 741279 h 1039178"/>
              <a:gd name="connsiteX59" fmla="*/ 891350 w 1039174"/>
              <a:gd name="connsiteY59" fmla="*/ 710781 h 1039178"/>
              <a:gd name="connsiteX60" fmla="*/ 937694 w 1039174"/>
              <a:gd name="connsiteY60" fmla="*/ 519590 h 1039178"/>
              <a:gd name="connsiteX61" fmla="*/ 917398 w 1039174"/>
              <a:gd name="connsiteY61" fmla="*/ 499294 h 1039178"/>
              <a:gd name="connsiteX62" fmla="*/ 835553 w 1039174"/>
              <a:gd name="connsiteY62" fmla="*/ 499294 h 1039178"/>
              <a:gd name="connsiteX63" fmla="*/ 833737 w 1039174"/>
              <a:gd name="connsiteY63" fmla="*/ 480061 h 1039178"/>
              <a:gd name="connsiteX64" fmla="*/ 811064 w 1039174"/>
              <a:gd name="connsiteY64" fmla="*/ 462456 h 1039178"/>
              <a:gd name="connsiteX65" fmla="*/ 793461 w 1039174"/>
              <a:gd name="connsiteY65" fmla="*/ 485129 h 1039178"/>
              <a:gd name="connsiteX66" fmla="*/ 795618 w 1039174"/>
              <a:gd name="connsiteY66" fmla="*/ 519590 h 1039178"/>
              <a:gd name="connsiteX67" fmla="*/ 768106 w 1039174"/>
              <a:gd name="connsiteY67" fmla="*/ 639631 h 1039178"/>
              <a:gd name="connsiteX68" fmla="*/ 715212 w 1039174"/>
              <a:gd name="connsiteY68" fmla="*/ 609091 h 1039178"/>
              <a:gd name="connsiteX69" fmla="*/ 734727 w 1039174"/>
              <a:gd name="connsiteY69" fmla="*/ 519590 h 1039178"/>
              <a:gd name="connsiteX70" fmla="*/ 714431 w 1039174"/>
              <a:gd name="connsiteY70" fmla="*/ 499294 h 1039178"/>
              <a:gd name="connsiteX71" fmla="*/ 613051 w 1039174"/>
              <a:gd name="connsiteY71" fmla="*/ 499294 h 1039178"/>
              <a:gd name="connsiteX72" fmla="*/ 612953 w 1039174"/>
              <a:gd name="connsiteY72" fmla="*/ 499288 h 1039178"/>
              <a:gd name="connsiteX73" fmla="*/ 592657 w 1039174"/>
              <a:gd name="connsiteY73" fmla="*/ 519584 h 1039178"/>
              <a:gd name="connsiteX74" fmla="*/ 519586 w 1039174"/>
              <a:gd name="connsiteY74" fmla="*/ 592655 h 1039178"/>
              <a:gd name="connsiteX75" fmla="*/ 446517 w 1039174"/>
              <a:gd name="connsiteY75" fmla="*/ 519584 h 1039178"/>
              <a:gd name="connsiteX76" fmla="*/ 519586 w 1039174"/>
              <a:gd name="connsiteY76" fmla="*/ 446513 h 1039178"/>
              <a:gd name="connsiteX77" fmla="*/ 539882 w 1039174"/>
              <a:gd name="connsiteY77" fmla="*/ 426217 h 1039178"/>
              <a:gd name="connsiteX78" fmla="*/ 519586 w 1039174"/>
              <a:gd name="connsiteY78" fmla="*/ 405920 h 1039178"/>
              <a:gd name="connsiteX79" fmla="*/ 407774 w 1039174"/>
              <a:gd name="connsiteY79" fmla="*/ 499294 h 1039178"/>
              <a:gd name="connsiteX80" fmla="*/ 346249 w 1039174"/>
              <a:gd name="connsiteY80" fmla="*/ 499294 h 1039178"/>
              <a:gd name="connsiteX81" fmla="*/ 519584 w 1039174"/>
              <a:gd name="connsiteY81" fmla="*/ 345036 h 1039178"/>
              <a:gd name="connsiteX82" fmla="*/ 670747 w 1039174"/>
              <a:gd name="connsiteY82" fmla="*/ 432310 h 1039178"/>
              <a:gd name="connsiteX83" fmla="*/ 698472 w 1039174"/>
              <a:gd name="connsiteY83" fmla="*/ 439738 h 1039178"/>
              <a:gd name="connsiteX84" fmla="*/ 705900 w 1039174"/>
              <a:gd name="connsiteY84" fmla="*/ 412013 h 1039178"/>
              <a:gd name="connsiteX85" fmla="*/ 644205 w 1039174"/>
              <a:gd name="connsiteY85" fmla="*/ 344327 h 1039178"/>
              <a:gd name="connsiteX86" fmla="*/ 674808 w 1039174"/>
              <a:gd name="connsiteY86" fmla="*/ 291323 h 1039178"/>
              <a:gd name="connsiteX87" fmla="*/ 758630 w 1039174"/>
              <a:gd name="connsiteY87" fmla="*/ 381569 h 1039178"/>
              <a:gd name="connsiteX88" fmla="*/ 776227 w 1039174"/>
              <a:gd name="connsiteY88" fmla="*/ 391721 h 1039178"/>
              <a:gd name="connsiteX89" fmla="*/ 786355 w 1039174"/>
              <a:gd name="connsiteY89" fmla="*/ 388997 h 1039178"/>
              <a:gd name="connsiteX90" fmla="*/ 793785 w 1039174"/>
              <a:gd name="connsiteY90" fmla="*/ 361275 h 1039178"/>
              <a:gd name="connsiteX91" fmla="*/ 677899 w 1039174"/>
              <a:gd name="connsiteY91" fmla="*/ 245387 h 1039178"/>
              <a:gd name="connsiteX92" fmla="*/ 677895 w 1039174"/>
              <a:gd name="connsiteY92" fmla="*/ 245383 h 1039178"/>
              <a:gd name="connsiteX93" fmla="*/ 677887 w 1039174"/>
              <a:gd name="connsiteY93" fmla="*/ 245379 h 1039178"/>
              <a:gd name="connsiteX94" fmla="*/ 620400 w 1039174"/>
              <a:gd name="connsiteY94" fmla="*/ 219440 h 1039178"/>
              <a:gd name="connsiteX95" fmla="*/ 594697 w 1039174"/>
              <a:gd name="connsiteY95" fmla="*/ 232218 h 1039178"/>
              <a:gd name="connsiteX96" fmla="*/ 607475 w 1039174"/>
              <a:gd name="connsiteY96" fmla="*/ 257920 h 1039178"/>
              <a:gd name="connsiteX97" fmla="*/ 639643 w 1039174"/>
              <a:gd name="connsiteY97" fmla="*/ 271045 h 1039178"/>
              <a:gd name="connsiteX98" fmla="*/ 609052 w 1039174"/>
              <a:gd name="connsiteY98" fmla="*/ 324031 h 1039178"/>
              <a:gd name="connsiteX99" fmla="*/ 519586 w 1039174"/>
              <a:gd name="connsiteY99" fmla="*/ 304443 h 1039178"/>
              <a:gd name="connsiteX100" fmla="*/ 344311 w 1039174"/>
              <a:gd name="connsiteY100" fmla="*/ 394956 h 1039178"/>
              <a:gd name="connsiteX101" fmla="*/ 291352 w 1039174"/>
              <a:gd name="connsiteY101" fmla="*/ 364378 h 1039178"/>
              <a:gd name="connsiteX102" fmla="*/ 431942 w 1039174"/>
              <a:gd name="connsiteY102" fmla="*/ 257838 h 1039178"/>
              <a:gd name="connsiteX103" fmla="*/ 444743 w 1039174"/>
              <a:gd name="connsiteY103" fmla="*/ 232147 h 1039178"/>
              <a:gd name="connsiteX104" fmla="*/ 419054 w 1039174"/>
              <a:gd name="connsiteY104" fmla="*/ 219346 h 1039178"/>
              <a:gd name="connsiteX105" fmla="*/ 379180 w 1039174"/>
              <a:gd name="connsiteY105" fmla="*/ 235807 h 1039178"/>
              <a:gd name="connsiteX106" fmla="*/ 348703 w 1039174"/>
              <a:gd name="connsiteY106" fmla="*/ 183020 h 1039178"/>
              <a:gd name="connsiteX107" fmla="*/ 499290 w 1039174"/>
              <a:gd name="connsiteY107" fmla="*/ 142671 h 1039178"/>
              <a:gd name="connsiteX108" fmla="*/ 499290 w 1039174"/>
              <a:gd name="connsiteY108" fmla="*/ 223260 h 1039178"/>
              <a:gd name="connsiteX109" fmla="*/ 519586 w 1039174"/>
              <a:gd name="connsiteY109" fmla="*/ 243556 h 1039178"/>
              <a:gd name="connsiteX110" fmla="*/ 539882 w 1039174"/>
              <a:gd name="connsiteY110" fmla="*/ 223260 h 1039178"/>
              <a:gd name="connsiteX111" fmla="*/ 539882 w 1039174"/>
              <a:gd name="connsiteY111" fmla="*/ 142667 h 1039178"/>
              <a:gd name="connsiteX112" fmla="*/ 617291 w 1039174"/>
              <a:gd name="connsiteY112" fmla="*/ 154936 h 1039178"/>
              <a:gd name="connsiteX113" fmla="*/ 642149 w 1039174"/>
              <a:gd name="connsiteY113" fmla="*/ 140585 h 1039178"/>
              <a:gd name="connsiteX114" fmla="*/ 627800 w 1039174"/>
              <a:gd name="connsiteY114" fmla="*/ 115728 h 1039178"/>
              <a:gd name="connsiteX115" fmla="*/ 519588 w 1039174"/>
              <a:gd name="connsiteY115" fmla="*/ 101482 h 1039178"/>
              <a:gd name="connsiteX116" fmla="*/ 310530 w 1039174"/>
              <a:gd name="connsiteY116" fmla="*/ 157500 h 1039178"/>
              <a:gd name="connsiteX117" fmla="*/ 303101 w 1039174"/>
              <a:gd name="connsiteY117" fmla="*/ 185224 h 1039178"/>
              <a:gd name="connsiteX118" fmla="*/ 303132 w 1039174"/>
              <a:gd name="connsiteY118" fmla="*/ 185265 h 1039178"/>
              <a:gd name="connsiteX119" fmla="*/ 344029 w 1039174"/>
              <a:gd name="connsiteY119" fmla="*/ 256101 h 1039178"/>
              <a:gd name="connsiteX120" fmla="*/ 245584 w 1039174"/>
              <a:gd name="connsiteY120" fmla="*/ 360964 h 1039178"/>
              <a:gd name="connsiteX121" fmla="*/ 245385 w 1039174"/>
              <a:gd name="connsiteY121" fmla="*/ 361269 h 1039178"/>
              <a:gd name="connsiteX122" fmla="*/ 245182 w 1039174"/>
              <a:gd name="connsiteY122" fmla="*/ 361664 h 1039178"/>
              <a:gd name="connsiteX123" fmla="*/ 227676 w 1039174"/>
              <a:gd name="connsiteY123" fmla="*/ 396945 h 1039178"/>
              <a:gd name="connsiteX124" fmla="*/ 238527 w 1039174"/>
              <a:gd name="connsiteY124" fmla="*/ 423519 h 1039178"/>
              <a:gd name="connsiteX125" fmla="*/ 246379 w 1039174"/>
              <a:gd name="connsiteY125" fmla="*/ 425109 h 1039178"/>
              <a:gd name="connsiteX126" fmla="*/ 265098 w 1039174"/>
              <a:gd name="connsiteY126" fmla="*/ 412669 h 1039178"/>
              <a:gd name="connsiteX127" fmla="*/ 271039 w 1039174"/>
              <a:gd name="connsiteY127" fmla="*/ 399517 h 1039178"/>
              <a:gd name="connsiteX128" fmla="*/ 323966 w 1039174"/>
              <a:gd name="connsiteY128" fmla="*/ 430077 h 1039178"/>
              <a:gd name="connsiteX129" fmla="*/ 304441 w 1039174"/>
              <a:gd name="connsiteY129" fmla="*/ 519586 h 1039178"/>
              <a:gd name="connsiteX130" fmla="*/ 323966 w 1039174"/>
              <a:gd name="connsiteY130" fmla="*/ 609091 h 1039178"/>
              <a:gd name="connsiteX131" fmla="*/ 271051 w 1039174"/>
              <a:gd name="connsiteY131" fmla="*/ 639639 h 1039178"/>
              <a:gd name="connsiteX132" fmla="*/ 263410 w 1039174"/>
              <a:gd name="connsiteY132" fmla="*/ 622387 h 1039178"/>
              <a:gd name="connsiteX133" fmla="*/ 237016 w 1039174"/>
              <a:gd name="connsiteY133" fmla="*/ 611110 h 1039178"/>
              <a:gd name="connsiteX134" fmla="*/ 225738 w 1039174"/>
              <a:gd name="connsiteY134" fmla="*/ 637506 h 1039178"/>
              <a:gd name="connsiteX135" fmla="*/ 420179 w 1039174"/>
              <a:gd name="connsiteY135" fmla="*/ 820197 h 1039178"/>
              <a:gd name="connsiteX136" fmla="*/ 426554 w 1039174"/>
              <a:gd name="connsiteY136" fmla="*/ 821230 h 1039178"/>
              <a:gd name="connsiteX137" fmla="*/ 445819 w 1039174"/>
              <a:gd name="connsiteY137" fmla="*/ 807301 h 1039178"/>
              <a:gd name="connsiteX138" fmla="*/ 432921 w 1039174"/>
              <a:gd name="connsiteY138" fmla="*/ 781658 h 1039178"/>
              <a:gd name="connsiteX139" fmla="*/ 291311 w 1039174"/>
              <a:gd name="connsiteY139" fmla="*/ 674814 h 1039178"/>
              <a:gd name="connsiteX140" fmla="*/ 344311 w 1039174"/>
              <a:gd name="connsiteY140" fmla="*/ 644218 h 1039178"/>
              <a:gd name="connsiteX141" fmla="*/ 519588 w 1039174"/>
              <a:gd name="connsiteY141" fmla="*/ 734729 h 1039178"/>
              <a:gd name="connsiteX142" fmla="*/ 627159 w 1039174"/>
              <a:gd name="connsiteY142" fmla="*/ 705904 h 1039178"/>
              <a:gd name="connsiteX143" fmla="*/ 634585 w 1039174"/>
              <a:gd name="connsiteY143" fmla="*/ 678177 h 1039178"/>
              <a:gd name="connsiteX144" fmla="*/ 606860 w 1039174"/>
              <a:gd name="connsiteY144" fmla="*/ 670751 h 1039178"/>
              <a:gd name="connsiteX145" fmla="*/ 539884 w 1039174"/>
              <a:gd name="connsiteY145" fmla="*/ 692927 h 1039178"/>
              <a:gd name="connsiteX146" fmla="*/ 539884 w 1039174"/>
              <a:gd name="connsiteY146" fmla="*/ 631396 h 1039178"/>
              <a:gd name="connsiteX147" fmla="*/ 631399 w 1039174"/>
              <a:gd name="connsiteY147" fmla="*/ 539886 h 1039178"/>
              <a:gd name="connsiteX148" fmla="*/ 692923 w 1039174"/>
              <a:gd name="connsiteY148" fmla="*/ 539886 h 1039178"/>
              <a:gd name="connsiteX149" fmla="*/ 670784 w 1039174"/>
              <a:gd name="connsiteY149" fmla="*/ 606816 h 1039178"/>
              <a:gd name="connsiteX150" fmla="*/ 670753 w 1039174"/>
              <a:gd name="connsiteY150" fmla="*/ 606860 h 1039178"/>
              <a:gd name="connsiteX151" fmla="*/ 678182 w 1039174"/>
              <a:gd name="connsiteY151" fmla="*/ 634585 h 1039178"/>
              <a:gd name="connsiteX152" fmla="*/ 747822 w 1039174"/>
              <a:gd name="connsiteY152" fmla="*/ 674794 h 1039178"/>
              <a:gd name="connsiteX153" fmla="*/ 731041 w 1039174"/>
              <a:gd name="connsiteY153" fmla="*/ 697012 h 1039178"/>
              <a:gd name="connsiteX154" fmla="*/ 733542 w 1039174"/>
              <a:gd name="connsiteY154" fmla="*/ 725606 h 1039178"/>
              <a:gd name="connsiteX155" fmla="*/ 746578 w 1039174"/>
              <a:gd name="connsiteY155" fmla="*/ 730355 h 1039178"/>
              <a:gd name="connsiteX156" fmla="*/ 762137 w 1039174"/>
              <a:gd name="connsiteY156" fmla="*/ 723105 h 1039178"/>
              <a:gd name="connsiteX157" fmla="*/ 793615 w 1039174"/>
              <a:gd name="connsiteY157" fmla="*/ 678159 h 1039178"/>
              <a:gd name="connsiteX158" fmla="*/ 793789 w 1039174"/>
              <a:gd name="connsiteY158" fmla="*/ 677897 h 1039178"/>
              <a:gd name="connsiteX159" fmla="*/ 793960 w 1039174"/>
              <a:gd name="connsiteY159" fmla="*/ 677565 h 1039178"/>
              <a:gd name="connsiteX160" fmla="*/ 835549 w 1039174"/>
              <a:gd name="connsiteY160" fmla="*/ 539888 h 1039178"/>
              <a:gd name="connsiteX161" fmla="*/ 896550 w 1039174"/>
              <a:gd name="connsiteY161" fmla="*/ 539888 h 1039178"/>
              <a:gd name="connsiteX162" fmla="*/ 725580 w 1039174"/>
              <a:gd name="connsiteY162" fmla="*/ 835791 h 1039178"/>
              <a:gd name="connsiteX163" fmla="*/ 685328 w 1039174"/>
              <a:gd name="connsiteY163" fmla="*/ 766071 h 1039178"/>
              <a:gd name="connsiteX164" fmla="*/ 657603 w 1039174"/>
              <a:gd name="connsiteY164" fmla="*/ 758642 h 1039178"/>
              <a:gd name="connsiteX165" fmla="*/ 650175 w 1039174"/>
              <a:gd name="connsiteY165" fmla="*/ 786367 h 1039178"/>
              <a:gd name="connsiteX166" fmla="*/ 690469 w 1039174"/>
              <a:gd name="connsiteY166" fmla="*/ 856158 h 1039178"/>
              <a:gd name="connsiteX167" fmla="*/ 539886 w 1039174"/>
              <a:gd name="connsiteY167" fmla="*/ 896554 h 1039178"/>
              <a:gd name="connsiteX168" fmla="*/ 539886 w 1039174"/>
              <a:gd name="connsiteY168" fmla="*/ 835541 h 1039178"/>
              <a:gd name="connsiteX169" fmla="*/ 579527 w 1039174"/>
              <a:gd name="connsiteY169" fmla="*/ 830485 h 1039178"/>
              <a:gd name="connsiteX170" fmla="*/ 595610 w 1039174"/>
              <a:gd name="connsiteY170" fmla="*/ 806712 h 1039178"/>
              <a:gd name="connsiteX171" fmla="*/ 571835 w 1039174"/>
              <a:gd name="connsiteY171" fmla="*/ 790629 h 1039178"/>
              <a:gd name="connsiteX172" fmla="*/ 519590 w 1039174"/>
              <a:gd name="connsiteY172" fmla="*/ 795622 h 1039178"/>
              <a:gd name="connsiteX173" fmla="*/ 499294 w 1039174"/>
              <a:gd name="connsiteY173" fmla="*/ 815918 h 1039178"/>
              <a:gd name="connsiteX174" fmla="*/ 499294 w 1039174"/>
              <a:gd name="connsiteY174" fmla="*/ 896511 h 1039178"/>
              <a:gd name="connsiteX175" fmla="*/ 421882 w 1039174"/>
              <a:gd name="connsiteY175" fmla="*/ 884238 h 1039178"/>
              <a:gd name="connsiteX176" fmla="*/ 397023 w 1039174"/>
              <a:gd name="connsiteY176" fmla="*/ 898588 h 1039178"/>
              <a:gd name="connsiteX177" fmla="*/ 411374 w 1039174"/>
              <a:gd name="connsiteY177" fmla="*/ 923446 h 1039178"/>
              <a:gd name="connsiteX178" fmla="*/ 519588 w 1039174"/>
              <a:gd name="connsiteY178" fmla="*/ 937696 h 1039178"/>
              <a:gd name="connsiteX179" fmla="*/ 727546 w 1039174"/>
              <a:gd name="connsiteY179" fmla="*/ 882216 h 1039178"/>
              <a:gd name="connsiteX180" fmla="*/ 728640 w 1039174"/>
              <a:gd name="connsiteY180" fmla="*/ 881679 h 1039178"/>
              <a:gd name="connsiteX181" fmla="*/ 730449 w 1039174"/>
              <a:gd name="connsiteY181" fmla="*/ 880499 h 1039178"/>
              <a:gd name="connsiteX182" fmla="*/ 870993 w 1039174"/>
              <a:gd name="connsiteY182" fmla="*/ 745904 h 1039178"/>
              <a:gd name="connsiteX183" fmla="*/ 941758 w 1039174"/>
              <a:gd name="connsiteY183" fmla="*/ 786765 h 1039178"/>
              <a:gd name="connsiteX184" fmla="*/ 941835 w 1039174"/>
              <a:gd name="connsiteY184" fmla="*/ 786816 h 1039178"/>
              <a:gd name="connsiteX185" fmla="*/ 944102 w 1039174"/>
              <a:gd name="connsiteY185" fmla="*/ 787926 h 1039178"/>
              <a:gd name="connsiteX186" fmla="*/ 944622 w 1039174"/>
              <a:gd name="connsiteY186" fmla="*/ 788129 h 1039178"/>
              <a:gd name="connsiteX187" fmla="*/ 946485 w 1039174"/>
              <a:gd name="connsiteY187" fmla="*/ 788758 h 1039178"/>
              <a:gd name="connsiteX188" fmla="*/ 947031 w 1039174"/>
              <a:gd name="connsiteY188" fmla="*/ 788908 h 1039178"/>
              <a:gd name="connsiteX189" fmla="*/ 951815 w 1039174"/>
              <a:gd name="connsiteY189" fmla="*/ 789525 h 1039178"/>
              <a:gd name="connsiteX190" fmla="*/ 951963 w 1039174"/>
              <a:gd name="connsiteY190" fmla="*/ 789535 h 1039178"/>
              <a:gd name="connsiteX191" fmla="*/ 952267 w 1039174"/>
              <a:gd name="connsiteY191" fmla="*/ 789515 h 1039178"/>
              <a:gd name="connsiteX192" fmla="*/ 954275 w 1039174"/>
              <a:gd name="connsiteY192" fmla="*/ 789385 h 1039178"/>
              <a:gd name="connsiteX193" fmla="*/ 954794 w 1039174"/>
              <a:gd name="connsiteY193" fmla="*/ 789322 h 1039178"/>
              <a:gd name="connsiteX194" fmla="*/ 959470 w 1039174"/>
              <a:gd name="connsiteY194" fmla="*/ 788090 h 1039178"/>
              <a:gd name="connsiteX195" fmla="*/ 959895 w 1039174"/>
              <a:gd name="connsiteY195" fmla="*/ 787908 h 1039178"/>
              <a:gd name="connsiteX196" fmla="*/ 961699 w 1039174"/>
              <a:gd name="connsiteY196" fmla="*/ 787037 h 1039178"/>
              <a:gd name="connsiteX197" fmla="*/ 962158 w 1039174"/>
              <a:gd name="connsiteY197" fmla="*/ 786785 h 1039178"/>
              <a:gd name="connsiteX198" fmla="*/ 966061 w 1039174"/>
              <a:gd name="connsiteY198" fmla="*/ 783846 h 1039178"/>
              <a:gd name="connsiteX199" fmla="*/ 966442 w 1039174"/>
              <a:gd name="connsiteY199" fmla="*/ 783459 h 1039178"/>
              <a:gd name="connsiteX200" fmla="*/ 967765 w 1039174"/>
              <a:gd name="connsiteY200" fmla="*/ 781969 h 1039178"/>
              <a:gd name="connsiteX201" fmla="*/ 968141 w 1039174"/>
              <a:gd name="connsiteY201" fmla="*/ 781490 h 1039178"/>
              <a:gd name="connsiteX202" fmla="*/ 969560 w 1039174"/>
              <a:gd name="connsiteY202" fmla="*/ 779381 h 1039178"/>
              <a:gd name="connsiteX203" fmla="*/ 1039174 w 1039174"/>
              <a:gd name="connsiteY203" fmla="*/ 519588 h 1039178"/>
              <a:gd name="connsiteX204" fmla="*/ 886990 w 1039174"/>
              <a:gd name="connsiteY204" fmla="*/ 152182 h 1039178"/>
              <a:gd name="connsiteX205" fmla="*/ 499290 w 1039174"/>
              <a:gd name="connsiteY205" fmla="*/ 692917 h 1039178"/>
              <a:gd name="connsiteX206" fmla="*/ 346251 w 1039174"/>
              <a:gd name="connsiteY206" fmla="*/ 539884 h 1039178"/>
              <a:gd name="connsiteX207" fmla="*/ 407778 w 1039174"/>
              <a:gd name="connsiteY207" fmla="*/ 539884 h 1039178"/>
              <a:gd name="connsiteX208" fmla="*/ 499290 w 1039174"/>
              <a:gd name="connsiteY208" fmla="*/ 631394 h 1039178"/>
              <a:gd name="connsiteX209" fmla="*/ 499290 w 1039174"/>
              <a:gd name="connsiteY209" fmla="*/ 692917 h 103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039174" h="1039178">
                <a:moveTo>
                  <a:pt x="886990" y="152182"/>
                </a:moveTo>
                <a:cubicBezTo>
                  <a:pt x="788853" y="54047"/>
                  <a:pt x="658374" y="0"/>
                  <a:pt x="519588" y="0"/>
                </a:cubicBezTo>
                <a:cubicBezTo>
                  <a:pt x="380802" y="0"/>
                  <a:pt x="250321" y="54047"/>
                  <a:pt x="152184" y="152182"/>
                </a:cubicBezTo>
                <a:cubicBezTo>
                  <a:pt x="54047" y="250321"/>
                  <a:pt x="0" y="380800"/>
                  <a:pt x="0" y="519588"/>
                </a:cubicBezTo>
                <a:cubicBezTo>
                  <a:pt x="0" y="658374"/>
                  <a:pt x="54047" y="788853"/>
                  <a:pt x="152186" y="886992"/>
                </a:cubicBezTo>
                <a:cubicBezTo>
                  <a:pt x="250321" y="985129"/>
                  <a:pt x="380802" y="1039178"/>
                  <a:pt x="519588" y="1039178"/>
                </a:cubicBezTo>
                <a:cubicBezTo>
                  <a:pt x="588165" y="1039178"/>
                  <a:pt x="655062" y="1025868"/>
                  <a:pt x="718425" y="999623"/>
                </a:cubicBezTo>
                <a:cubicBezTo>
                  <a:pt x="781784" y="973377"/>
                  <a:pt x="838496" y="935482"/>
                  <a:pt x="886990" y="886990"/>
                </a:cubicBezTo>
                <a:cubicBezTo>
                  <a:pt x="894916" y="879064"/>
                  <a:pt x="894916" y="866213"/>
                  <a:pt x="886992" y="858285"/>
                </a:cubicBezTo>
                <a:cubicBezTo>
                  <a:pt x="879064" y="850363"/>
                  <a:pt x="866213" y="850361"/>
                  <a:pt x="858287" y="858285"/>
                </a:cubicBezTo>
                <a:cubicBezTo>
                  <a:pt x="767814" y="948758"/>
                  <a:pt x="647526" y="998583"/>
                  <a:pt x="519588" y="998583"/>
                </a:cubicBezTo>
                <a:cubicBezTo>
                  <a:pt x="439655" y="998583"/>
                  <a:pt x="364250" y="978876"/>
                  <a:pt x="297928" y="944104"/>
                </a:cubicBezTo>
                <a:lnTo>
                  <a:pt x="338246" y="874272"/>
                </a:lnTo>
                <a:cubicBezTo>
                  <a:pt x="338250" y="874264"/>
                  <a:pt x="338257" y="874256"/>
                  <a:pt x="338263" y="874248"/>
                </a:cubicBezTo>
                <a:cubicBezTo>
                  <a:pt x="340014" y="871214"/>
                  <a:pt x="340893" y="867916"/>
                  <a:pt x="340978" y="864642"/>
                </a:cubicBezTo>
                <a:cubicBezTo>
                  <a:pt x="341167" y="857445"/>
                  <a:pt x="337508" y="850374"/>
                  <a:pt x="330834" y="846519"/>
                </a:cubicBezTo>
                <a:cubicBezTo>
                  <a:pt x="330820" y="846511"/>
                  <a:pt x="330804" y="846505"/>
                  <a:pt x="330790" y="846495"/>
                </a:cubicBezTo>
                <a:cubicBezTo>
                  <a:pt x="220268" y="782667"/>
                  <a:pt x="149545" y="666517"/>
                  <a:pt x="142675" y="539886"/>
                </a:cubicBezTo>
                <a:lnTo>
                  <a:pt x="223258" y="539886"/>
                </a:lnTo>
                <a:cubicBezTo>
                  <a:pt x="234465" y="539886"/>
                  <a:pt x="243554" y="530798"/>
                  <a:pt x="243554" y="519590"/>
                </a:cubicBezTo>
                <a:cubicBezTo>
                  <a:pt x="243554" y="508380"/>
                  <a:pt x="234465" y="499294"/>
                  <a:pt x="223258" y="499294"/>
                </a:cubicBezTo>
                <a:lnTo>
                  <a:pt x="142669" y="499294"/>
                </a:lnTo>
                <a:cubicBezTo>
                  <a:pt x="144076" y="473146"/>
                  <a:pt x="148157" y="447189"/>
                  <a:pt x="154942" y="421884"/>
                </a:cubicBezTo>
                <a:cubicBezTo>
                  <a:pt x="157845" y="411057"/>
                  <a:pt x="151419" y="399927"/>
                  <a:pt x="140593" y="397025"/>
                </a:cubicBezTo>
                <a:cubicBezTo>
                  <a:pt x="129763" y="394126"/>
                  <a:pt x="118636" y="400546"/>
                  <a:pt x="115734" y="411372"/>
                </a:cubicBezTo>
                <a:cubicBezTo>
                  <a:pt x="106280" y="446643"/>
                  <a:pt x="101484" y="483051"/>
                  <a:pt x="101484" y="519588"/>
                </a:cubicBezTo>
                <a:cubicBezTo>
                  <a:pt x="101484" y="661697"/>
                  <a:pt x="174453" y="794553"/>
                  <a:pt x="293211" y="871092"/>
                </a:cubicBezTo>
                <a:lnTo>
                  <a:pt x="262803" y="923763"/>
                </a:lnTo>
                <a:cubicBezTo>
                  <a:pt x="129310" y="838656"/>
                  <a:pt x="40593" y="689292"/>
                  <a:pt x="40593" y="519588"/>
                </a:cubicBezTo>
                <a:cubicBezTo>
                  <a:pt x="40593" y="439655"/>
                  <a:pt x="60300" y="364250"/>
                  <a:pt x="95072" y="297928"/>
                </a:cubicBezTo>
                <a:lnTo>
                  <a:pt x="164926" y="338259"/>
                </a:lnTo>
                <a:cubicBezTo>
                  <a:pt x="168123" y="340104"/>
                  <a:pt x="171614" y="340982"/>
                  <a:pt x="175056" y="340982"/>
                </a:cubicBezTo>
                <a:cubicBezTo>
                  <a:pt x="182070" y="340982"/>
                  <a:pt x="188892" y="337341"/>
                  <a:pt x="192651" y="330830"/>
                </a:cubicBezTo>
                <a:cubicBezTo>
                  <a:pt x="192657" y="330822"/>
                  <a:pt x="192661" y="330812"/>
                  <a:pt x="192667" y="330804"/>
                </a:cubicBezTo>
                <a:cubicBezTo>
                  <a:pt x="209158" y="302245"/>
                  <a:pt x="229338" y="275949"/>
                  <a:pt x="252645" y="252643"/>
                </a:cubicBezTo>
                <a:cubicBezTo>
                  <a:pt x="260572" y="244717"/>
                  <a:pt x="260572" y="231867"/>
                  <a:pt x="252649" y="223940"/>
                </a:cubicBezTo>
                <a:cubicBezTo>
                  <a:pt x="244725" y="216014"/>
                  <a:pt x="231871" y="216012"/>
                  <a:pt x="223944" y="223935"/>
                </a:cubicBezTo>
                <a:cubicBezTo>
                  <a:pt x="202908" y="244969"/>
                  <a:pt x="184220" y="268232"/>
                  <a:pt x="168121" y="293229"/>
                </a:cubicBezTo>
                <a:lnTo>
                  <a:pt x="115409" y="262797"/>
                </a:lnTo>
                <a:cubicBezTo>
                  <a:pt x="200520" y="129314"/>
                  <a:pt x="349882" y="40593"/>
                  <a:pt x="519588" y="40593"/>
                </a:cubicBezTo>
                <a:cubicBezTo>
                  <a:pt x="599519" y="40593"/>
                  <a:pt x="674922" y="60300"/>
                  <a:pt x="741244" y="95070"/>
                </a:cubicBezTo>
                <a:lnTo>
                  <a:pt x="700915" y="164924"/>
                </a:lnTo>
                <a:cubicBezTo>
                  <a:pt x="695310" y="174630"/>
                  <a:pt x="698636" y="187045"/>
                  <a:pt x="708344" y="192649"/>
                </a:cubicBezTo>
                <a:cubicBezTo>
                  <a:pt x="711539" y="194494"/>
                  <a:pt x="715028" y="195370"/>
                  <a:pt x="718472" y="195370"/>
                </a:cubicBezTo>
                <a:cubicBezTo>
                  <a:pt x="725486" y="195370"/>
                  <a:pt x="732308" y="191731"/>
                  <a:pt x="736069" y="185220"/>
                </a:cubicBezTo>
                <a:lnTo>
                  <a:pt x="776373" y="115411"/>
                </a:lnTo>
                <a:cubicBezTo>
                  <a:pt x="835598" y="153168"/>
                  <a:pt x="886004" y="203574"/>
                  <a:pt x="923763" y="262797"/>
                </a:cubicBezTo>
                <a:lnTo>
                  <a:pt x="871037" y="293237"/>
                </a:lnTo>
                <a:cubicBezTo>
                  <a:pt x="854989" y="268311"/>
                  <a:pt x="836326" y="245036"/>
                  <a:pt x="815235" y="223940"/>
                </a:cubicBezTo>
                <a:cubicBezTo>
                  <a:pt x="807307" y="216014"/>
                  <a:pt x="794455" y="216014"/>
                  <a:pt x="786529" y="223940"/>
                </a:cubicBezTo>
                <a:cubicBezTo>
                  <a:pt x="778604" y="231865"/>
                  <a:pt x="778604" y="244717"/>
                  <a:pt x="786529" y="252645"/>
                </a:cubicBezTo>
                <a:cubicBezTo>
                  <a:pt x="833323" y="299436"/>
                  <a:pt x="867108" y="357958"/>
                  <a:pt x="884236" y="421882"/>
                </a:cubicBezTo>
                <a:cubicBezTo>
                  <a:pt x="886665" y="430950"/>
                  <a:pt x="894865" y="436929"/>
                  <a:pt x="903828" y="436929"/>
                </a:cubicBezTo>
                <a:cubicBezTo>
                  <a:pt x="905563" y="436929"/>
                  <a:pt x="907333" y="436706"/>
                  <a:pt x="909093" y="436233"/>
                </a:cubicBezTo>
                <a:cubicBezTo>
                  <a:pt x="919921" y="433331"/>
                  <a:pt x="926347" y="422202"/>
                  <a:pt x="923444" y="411374"/>
                </a:cubicBezTo>
                <a:cubicBezTo>
                  <a:pt x="915724" y="382557"/>
                  <a:pt x="904894" y="354755"/>
                  <a:pt x="891334" y="328393"/>
                </a:cubicBezTo>
                <a:lnTo>
                  <a:pt x="944102" y="297924"/>
                </a:lnTo>
                <a:cubicBezTo>
                  <a:pt x="978874" y="364246"/>
                  <a:pt x="998583" y="439653"/>
                  <a:pt x="998583" y="519588"/>
                </a:cubicBezTo>
                <a:cubicBezTo>
                  <a:pt x="998583" y="596773"/>
                  <a:pt x="979815" y="672982"/>
                  <a:pt x="944171" y="741279"/>
                </a:cubicBezTo>
                <a:lnTo>
                  <a:pt x="891350" y="710781"/>
                </a:lnTo>
                <a:cubicBezTo>
                  <a:pt x="920956" y="653448"/>
                  <a:pt x="937694" y="588439"/>
                  <a:pt x="937694" y="519590"/>
                </a:cubicBezTo>
                <a:cubicBezTo>
                  <a:pt x="937694" y="508380"/>
                  <a:pt x="928608" y="499294"/>
                  <a:pt x="917398" y="499294"/>
                </a:cubicBezTo>
                <a:lnTo>
                  <a:pt x="835553" y="499294"/>
                </a:lnTo>
                <a:cubicBezTo>
                  <a:pt x="835139" y="492852"/>
                  <a:pt x="834538" y="486428"/>
                  <a:pt x="833737" y="480061"/>
                </a:cubicBezTo>
                <a:cubicBezTo>
                  <a:pt x="832336" y="468939"/>
                  <a:pt x="822168" y="461053"/>
                  <a:pt x="811064" y="462456"/>
                </a:cubicBezTo>
                <a:cubicBezTo>
                  <a:pt x="799943" y="463856"/>
                  <a:pt x="792062" y="474007"/>
                  <a:pt x="793461" y="485129"/>
                </a:cubicBezTo>
                <a:cubicBezTo>
                  <a:pt x="794894" y="496507"/>
                  <a:pt x="795618" y="508100"/>
                  <a:pt x="795618" y="519590"/>
                </a:cubicBezTo>
                <a:cubicBezTo>
                  <a:pt x="795618" y="561382"/>
                  <a:pt x="786061" y="602430"/>
                  <a:pt x="768106" y="639631"/>
                </a:cubicBezTo>
                <a:lnTo>
                  <a:pt x="715212" y="609091"/>
                </a:lnTo>
                <a:cubicBezTo>
                  <a:pt x="728017" y="581080"/>
                  <a:pt x="734727" y="550512"/>
                  <a:pt x="734727" y="519590"/>
                </a:cubicBezTo>
                <a:cubicBezTo>
                  <a:pt x="734727" y="508380"/>
                  <a:pt x="725638" y="499294"/>
                  <a:pt x="714431" y="499294"/>
                </a:cubicBezTo>
                <a:lnTo>
                  <a:pt x="613051" y="499294"/>
                </a:lnTo>
                <a:cubicBezTo>
                  <a:pt x="613016" y="499294"/>
                  <a:pt x="612986" y="499288"/>
                  <a:pt x="612953" y="499288"/>
                </a:cubicBezTo>
                <a:cubicBezTo>
                  <a:pt x="601744" y="499288"/>
                  <a:pt x="592657" y="508376"/>
                  <a:pt x="592657" y="519584"/>
                </a:cubicBezTo>
                <a:cubicBezTo>
                  <a:pt x="592657" y="559876"/>
                  <a:pt x="559878" y="592655"/>
                  <a:pt x="519586" y="592655"/>
                </a:cubicBezTo>
                <a:cubicBezTo>
                  <a:pt x="479294" y="592655"/>
                  <a:pt x="446517" y="559876"/>
                  <a:pt x="446517" y="519584"/>
                </a:cubicBezTo>
                <a:cubicBezTo>
                  <a:pt x="446517" y="479292"/>
                  <a:pt x="479294" y="446513"/>
                  <a:pt x="519586" y="446513"/>
                </a:cubicBezTo>
                <a:cubicBezTo>
                  <a:pt x="530794" y="446513"/>
                  <a:pt x="539882" y="437429"/>
                  <a:pt x="539882" y="426217"/>
                </a:cubicBezTo>
                <a:cubicBezTo>
                  <a:pt x="539882" y="415009"/>
                  <a:pt x="530794" y="405920"/>
                  <a:pt x="519586" y="405920"/>
                </a:cubicBezTo>
                <a:cubicBezTo>
                  <a:pt x="463840" y="405920"/>
                  <a:pt x="417376" y="446272"/>
                  <a:pt x="407774" y="499294"/>
                </a:cubicBezTo>
                <a:lnTo>
                  <a:pt x="346249" y="499294"/>
                </a:lnTo>
                <a:cubicBezTo>
                  <a:pt x="356343" y="412576"/>
                  <a:pt x="430203" y="345036"/>
                  <a:pt x="519584" y="345036"/>
                </a:cubicBezTo>
                <a:cubicBezTo>
                  <a:pt x="581742" y="345036"/>
                  <a:pt x="639665" y="378478"/>
                  <a:pt x="670747" y="432310"/>
                </a:cubicBezTo>
                <a:cubicBezTo>
                  <a:pt x="676353" y="442018"/>
                  <a:pt x="688762" y="445344"/>
                  <a:pt x="698472" y="439738"/>
                </a:cubicBezTo>
                <a:cubicBezTo>
                  <a:pt x="708179" y="434132"/>
                  <a:pt x="711506" y="421721"/>
                  <a:pt x="705900" y="412013"/>
                </a:cubicBezTo>
                <a:cubicBezTo>
                  <a:pt x="690234" y="384881"/>
                  <a:pt x="669030" y="361957"/>
                  <a:pt x="644205" y="344327"/>
                </a:cubicBezTo>
                <a:lnTo>
                  <a:pt x="674808" y="291323"/>
                </a:lnTo>
                <a:cubicBezTo>
                  <a:pt x="708924" y="314520"/>
                  <a:pt x="737664" y="345251"/>
                  <a:pt x="758630" y="381569"/>
                </a:cubicBezTo>
                <a:cubicBezTo>
                  <a:pt x="762391" y="388080"/>
                  <a:pt x="769213" y="391721"/>
                  <a:pt x="776227" y="391721"/>
                </a:cubicBezTo>
                <a:cubicBezTo>
                  <a:pt x="779669" y="391721"/>
                  <a:pt x="783160" y="390842"/>
                  <a:pt x="786355" y="388997"/>
                </a:cubicBezTo>
                <a:cubicBezTo>
                  <a:pt x="796063" y="383394"/>
                  <a:pt x="799389" y="370980"/>
                  <a:pt x="793785" y="361275"/>
                </a:cubicBezTo>
                <a:cubicBezTo>
                  <a:pt x="765793" y="312787"/>
                  <a:pt x="725720" y="272986"/>
                  <a:pt x="677899" y="245387"/>
                </a:cubicBezTo>
                <a:cubicBezTo>
                  <a:pt x="677897" y="245385"/>
                  <a:pt x="677895" y="245385"/>
                  <a:pt x="677895" y="245383"/>
                </a:cubicBezTo>
                <a:cubicBezTo>
                  <a:pt x="677891" y="245383"/>
                  <a:pt x="677889" y="245381"/>
                  <a:pt x="677887" y="245379"/>
                </a:cubicBezTo>
                <a:cubicBezTo>
                  <a:pt x="659757" y="234918"/>
                  <a:pt x="640522" y="226199"/>
                  <a:pt x="620400" y="219440"/>
                </a:cubicBezTo>
                <a:cubicBezTo>
                  <a:pt x="609773" y="215870"/>
                  <a:pt x="598269" y="221593"/>
                  <a:pt x="594697" y="232218"/>
                </a:cubicBezTo>
                <a:cubicBezTo>
                  <a:pt x="591129" y="242844"/>
                  <a:pt x="596848" y="254350"/>
                  <a:pt x="607475" y="257920"/>
                </a:cubicBezTo>
                <a:cubicBezTo>
                  <a:pt x="618520" y="261630"/>
                  <a:pt x="629255" y="266030"/>
                  <a:pt x="639643" y="271045"/>
                </a:cubicBezTo>
                <a:lnTo>
                  <a:pt x="609052" y="324031"/>
                </a:lnTo>
                <a:cubicBezTo>
                  <a:pt x="581370" y="311344"/>
                  <a:pt x="550917" y="304443"/>
                  <a:pt x="519586" y="304443"/>
                </a:cubicBezTo>
                <a:cubicBezTo>
                  <a:pt x="447370" y="304443"/>
                  <a:pt x="383353" y="340209"/>
                  <a:pt x="344311" y="394956"/>
                </a:cubicBezTo>
                <a:lnTo>
                  <a:pt x="291352" y="364378"/>
                </a:lnTo>
                <a:cubicBezTo>
                  <a:pt x="325034" y="314863"/>
                  <a:pt x="374226" y="277165"/>
                  <a:pt x="431942" y="257838"/>
                </a:cubicBezTo>
                <a:cubicBezTo>
                  <a:pt x="442572" y="254278"/>
                  <a:pt x="448303" y="242777"/>
                  <a:pt x="444743" y="232147"/>
                </a:cubicBezTo>
                <a:cubicBezTo>
                  <a:pt x="441185" y="221518"/>
                  <a:pt x="429681" y="215791"/>
                  <a:pt x="419054" y="219346"/>
                </a:cubicBezTo>
                <a:cubicBezTo>
                  <a:pt x="405316" y="223948"/>
                  <a:pt x="392005" y="229460"/>
                  <a:pt x="379180" y="235807"/>
                </a:cubicBezTo>
                <a:lnTo>
                  <a:pt x="348703" y="183020"/>
                </a:lnTo>
                <a:cubicBezTo>
                  <a:pt x="395508" y="159269"/>
                  <a:pt x="446876" y="145506"/>
                  <a:pt x="499290" y="142671"/>
                </a:cubicBezTo>
                <a:lnTo>
                  <a:pt x="499290" y="223260"/>
                </a:lnTo>
                <a:cubicBezTo>
                  <a:pt x="499290" y="234469"/>
                  <a:pt x="508376" y="243556"/>
                  <a:pt x="519586" y="243556"/>
                </a:cubicBezTo>
                <a:cubicBezTo>
                  <a:pt x="530794" y="243556"/>
                  <a:pt x="539882" y="234469"/>
                  <a:pt x="539882" y="223260"/>
                </a:cubicBezTo>
                <a:lnTo>
                  <a:pt x="539882" y="142667"/>
                </a:lnTo>
                <a:cubicBezTo>
                  <a:pt x="566026" y="144076"/>
                  <a:pt x="591983" y="148153"/>
                  <a:pt x="617291" y="154936"/>
                </a:cubicBezTo>
                <a:cubicBezTo>
                  <a:pt x="628119" y="157836"/>
                  <a:pt x="639247" y="151411"/>
                  <a:pt x="642149" y="140585"/>
                </a:cubicBezTo>
                <a:cubicBezTo>
                  <a:pt x="645052" y="129756"/>
                  <a:pt x="638626" y="118628"/>
                  <a:pt x="627800" y="115728"/>
                </a:cubicBezTo>
                <a:cubicBezTo>
                  <a:pt x="592525" y="106274"/>
                  <a:pt x="556117" y="101482"/>
                  <a:pt x="519588" y="101482"/>
                </a:cubicBezTo>
                <a:cubicBezTo>
                  <a:pt x="446292" y="101482"/>
                  <a:pt x="374002" y="120852"/>
                  <a:pt x="310530" y="157500"/>
                </a:cubicBezTo>
                <a:cubicBezTo>
                  <a:pt x="300822" y="163105"/>
                  <a:pt x="297495" y="175519"/>
                  <a:pt x="303101" y="185224"/>
                </a:cubicBezTo>
                <a:cubicBezTo>
                  <a:pt x="303111" y="185241"/>
                  <a:pt x="303122" y="185253"/>
                  <a:pt x="303132" y="185265"/>
                </a:cubicBezTo>
                <a:lnTo>
                  <a:pt x="344029" y="256101"/>
                </a:lnTo>
                <a:cubicBezTo>
                  <a:pt x="303763" y="282935"/>
                  <a:pt x="270010" y="318772"/>
                  <a:pt x="245584" y="360964"/>
                </a:cubicBezTo>
                <a:cubicBezTo>
                  <a:pt x="245521" y="361070"/>
                  <a:pt x="245450" y="361163"/>
                  <a:pt x="245385" y="361269"/>
                </a:cubicBezTo>
                <a:cubicBezTo>
                  <a:pt x="245310" y="361398"/>
                  <a:pt x="245255" y="361534"/>
                  <a:pt x="245182" y="361664"/>
                </a:cubicBezTo>
                <a:cubicBezTo>
                  <a:pt x="238662" y="372992"/>
                  <a:pt x="232793" y="384758"/>
                  <a:pt x="227676" y="396945"/>
                </a:cubicBezTo>
                <a:cubicBezTo>
                  <a:pt x="223333" y="407280"/>
                  <a:pt x="228192" y="419176"/>
                  <a:pt x="238527" y="423519"/>
                </a:cubicBezTo>
                <a:cubicBezTo>
                  <a:pt x="241094" y="424597"/>
                  <a:pt x="243759" y="425109"/>
                  <a:pt x="246379" y="425109"/>
                </a:cubicBezTo>
                <a:cubicBezTo>
                  <a:pt x="254305" y="425109"/>
                  <a:pt x="261835" y="420434"/>
                  <a:pt x="265098" y="412669"/>
                </a:cubicBezTo>
                <a:cubicBezTo>
                  <a:pt x="266968" y="408222"/>
                  <a:pt x="268951" y="403836"/>
                  <a:pt x="271039" y="399517"/>
                </a:cubicBezTo>
                <a:lnTo>
                  <a:pt x="323966" y="430077"/>
                </a:lnTo>
                <a:cubicBezTo>
                  <a:pt x="311439" y="457347"/>
                  <a:pt x="304441" y="487662"/>
                  <a:pt x="304441" y="519586"/>
                </a:cubicBezTo>
                <a:cubicBezTo>
                  <a:pt x="304441" y="551506"/>
                  <a:pt x="311439" y="581821"/>
                  <a:pt x="323966" y="609091"/>
                </a:cubicBezTo>
                <a:lnTo>
                  <a:pt x="271051" y="639639"/>
                </a:lnTo>
                <a:cubicBezTo>
                  <a:pt x="268328" y="633994"/>
                  <a:pt x="265764" y="628251"/>
                  <a:pt x="263410" y="622387"/>
                </a:cubicBezTo>
                <a:cubicBezTo>
                  <a:pt x="259235" y="611985"/>
                  <a:pt x="247418" y="606931"/>
                  <a:pt x="237016" y="611110"/>
                </a:cubicBezTo>
                <a:cubicBezTo>
                  <a:pt x="226613" y="615285"/>
                  <a:pt x="221565" y="627102"/>
                  <a:pt x="225738" y="637506"/>
                </a:cubicBezTo>
                <a:cubicBezTo>
                  <a:pt x="260550" y="724260"/>
                  <a:pt x="331421" y="790851"/>
                  <a:pt x="420179" y="820197"/>
                </a:cubicBezTo>
                <a:cubicBezTo>
                  <a:pt x="422291" y="820897"/>
                  <a:pt x="424441" y="821230"/>
                  <a:pt x="426554" y="821230"/>
                </a:cubicBezTo>
                <a:cubicBezTo>
                  <a:pt x="435068" y="821230"/>
                  <a:pt x="443002" y="815827"/>
                  <a:pt x="445819" y="807301"/>
                </a:cubicBezTo>
                <a:cubicBezTo>
                  <a:pt x="449338" y="796657"/>
                  <a:pt x="443564" y="785178"/>
                  <a:pt x="432921" y="781658"/>
                </a:cubicBezTo>
                <a:cubicBezTo>
                  <a:pt x="374593" y="762371"/>
                  <a:pt x="325133" y="724626"/>
                  <a:pt x="291311" y="674814"/>
                </a:cubicBezTo>
                <a:lnTo>
                  <a:pt x="344311" y="644218"/>
                </a:lnTo>
                <a:cubicBezTo>
                  <a:pt x="383353" y="698963"/>
                  <a:pt x="447372" y="734729"/>
                  <a:pt x="519588" y="734729"/>
                </a:cubicBezTo>
                <a:cubicBezTo>
                  <a:pt x="557303" y="734729"/>
                  <a:pt x="594502" y="724762"/>
                  <a:pt x="627159" y="705904"/>
                </a:cubicBezTo>
                <a:cubicBezTo>
                  <a:pt x="636866" y="700298"/>
                  <a:pt x="640193" y="687885"/>
                  <a:pt x="634585" y="678177"/>
                </a:cubicBezTo>
                <a:cubicBezTo>
                  <a:pt x="628981" y="668474"/>
                  <a:pt x="616566" y="665149"/>
                  <a:pt x="606860" y="670751"/>
                </a:cubicBezTo>
                <a:cubicBezTo>
                  <a:pt x="586253" y="682651"/>
                  <a:pt x="563414" y="690167"/>
                  <a:pt x="539884" y="692927"/>
                </a:cubicBezTo>
                <a:lnTo>
                  <a:pt x="539884" y="631396"/>
                </a:lnTo>
                <a:cubicBezTo>
                  <a:pt x="586308" y="622988"/>
                  <a:pt x="622988" y="586310"/>
                  <a:pt x="631399" y="539886"/>
                </a:cubicBezTo>
                <a:lnTo>
                  <a:pt x="692923" y="539886"/>
                </a:lnTo>
                <a:cubicBezTo>
                  <a:pt x="690165" y="563396"/>
                  <a:pt x="682663" y="586217"/>
                  <a:pt x="670784" y="606816"/>
                </a:cubicBezTo>
                <a:cubicBezTo>
                  <a:pt x="670773" y="606832"/>
                  <a:pt x="670763" y="606844"/>
                  <a:pt x="670753" y="606860"/>
                </a:cubicBezTo>
                <a:cubicBezTo>
                  <a:pt x="665147" y="616568"/>
                  <a:pt x="668474" y="628979"/>
                  <a:pt x="678182" y="634585"/>
                </a:cubicBezTo>
                <a:lnTo>
                  <a:pt x="747822" y="674794"/>
                </a:lnTo>
                <a:cubicBezTo>
                  <a:pt x="742620" y="682450"/>
                  <a:pt x="737033" y="689876"/>
                  <a:pt x="731041" y="697012"/>
                </a:cubicBezTo>
                <a:cubicBezTo>
                  <a:pt x="723836" y="705600"/>
                  <a:pt x="724956" y="718401"/>
                  <a:pt x="733542" y="725606"/>
                </a:cubicBezTo>
                <a:cubicBezTo>
                  <a:pt x="737345" y="728797"/>
                  <a:pt x="741973" y="730355"/>
                  <a:pt x="746578" y="730355"/>
                </a:cubicBezTo>
                <a:cubicBezTo>
                  <a:pt x="752371" y="730355"/>
                  <a:pt x="758123" y="727889"/>
                  <a:pt x="762137" y="723105"/>
                </a:cubicBezTo>
                <a:cubicBezTo>
                  <a:pt x="773972" y="708999"/>
                  <a:pt x="784488" y="693950"/>
                  <a:pt x="793615" y="678159"/>
                </a:cubicBezTo>
                <a:cubicBezTo>
                  <a:pt x="793670" y="678068"/>
                  <a:pt x="793737" y="677991"/>
                  <a:pt x="793789" y="677897"/>
                </a:cubicBezTo>
                <a:cubicBezTo>
                  <a:pt x="793852" y="677788"/>
                  <a:pt x="793901" y="677676"/>
                  <a:pt x="793960" y="677565"/>
                </a:cubicBezTo>
                <a:cubicBezTo>
                  <a:pt x="818096" y="635604"/>
                  <a:pt x="832415" y="588451"/>
                  <a:pt x="835549" y="539888"/>
                </a:cubicBezTo>
                <a:lnTo>
                  <a:pt x="896550" y="539888"/>
                </a:lnTo>
                <a:cubicBezTo>
                  <a:pt x="889960" y="663676"/>
                  <a:pt x="823453" y="771813"/>
                  <a:pt x="725580" y="835791"/>
                </a:cubicBezTo>
                <a:lnTo>
                  <a:pt x="685328" y="766071"/>
                </a:lnTo>
                <a:cubicBezTo>
                  <a:pt x="679720" y="756363"/>
                  <a:pt x="667309" y="753036"/>
                  <a:pt x="657603" y="758642"/>
                </a:cubicBezTo>
                <a:cubicBezTo>
                  <a:pt x="647895" y="764248"/>
                  <a:pt x="644569" y="776659"/>
                  <a:pt x="650175" y="786367"/>
                </a:cubicBezTo>
                <a:lnTo>
                  <a:pt x="690469" y="856158"/>
                </a:lnTo>
                <a:cubicBezTo>
                  <a:pt x="644820" y="879430"/>
                  <a:pt x="593838" y="893682"/>
                  <a:pt x="539886" y="896554"/>
                </a:cubicBezTo>
                <a:lnTo>
                  <a:pt x="539886" y="835541"/>
                </a:lnTo>
                <a:cubicBezTo>
                  <a:pt x="553197" y="834684"/>
                  <a:pt x="566466" y="833006"/>
                  <a:pt x="579527" y="830485"/>
                </a:cubicBezTo>
                <a:cubicBezTo>
                  <a:pt x="590534" y="828362"/>
                  <a:pt x="597735" y="817719"/>
                  <a:pt x="595610" y="806712"/>
                </a:cubicBezTo>
                <a:cubicBezTo>
                  <a:pt x="593485" y="795705"/>
                  <a:pt x="582840" y="788496"/>
                  <a:pt x="571835" y="790629"/>
                </a:cubicBezTo>
                <a:cubicBezTo>
                  <a:pt x="554664" y="793942"/>
                  <a:pt x="537088" y="795622"/>
                  <a:pt x="519590" y="795622"/>
                </a:cubicBezTo>
                <a:cubicBezTo>
                  <a:pt x="508380" y="795622"/>
                  <a:pt x="499294" y="804709"/>
                  <a:pt x="499294" y="815918"/>
                </a:cubicBezTo>
                <a:lnTo>
                  <a:pt x="499294" y="896511"/>
                </a:lnTo>
                <a:cubicBezTo>
                  <a:pt x="473154" y="895103"/>
                  <a:pt x="447195" y="891021"/>
                  <a:pt x="421882" y="884238"/>
                </a:cubicBezTo>
                <a:cubicBezTo>
                  <a:pt x="411051" y="881336"/>
                  <a:pt x="399925" y="887761"/>
                  <a:pt x="397023" y="898588"/>
                </a:cubicBezTo>
                <a:cubicBezTo>
                  <a:pt x="394120" y="909416"/>
                  <a:pt x="400546" y="920544"/>
                  <a:pt x="411374" y="923446"/>
                </a:cubicBezTo>
                <a:cubicBezTo>
                  <a:pt x="446657" y="932900"/>
                  <a:pt x="483063" y="937696"/>
                  <a:pt x="519588" y="937696"/>
                </a:cubicBezTo>
                <a:cubicBezTo>
                  <a:pt x="595239" y="937696"/>
                  <a:pt x="666262" y="917502"/>
                  <a:pt x="727546" y="882216"/>
                </a:cubicBezTo>
                <a:cubicBezTo>
                  <a:pt x="727912" y="882034"/>
                  <a:pt x="728283" y="881886"/>
                  <a:pt x="728640" y="881679"/>
                </a:cubicBezTo>
                <a:cubicBezTo>
                  <a:pt x="729271" y="881313"/>
                  <a:pt x="729870" y="880920"/>
                  <a:pt x="730449" y="880499"/>
                </a:cubicBezTo>
                <a:cubicBezTo>
                  <a:pt x="787157" y="847240"/>
                  <a:pt x="835379" y="801015"/>
                  <a:pt x="870993" y="745904"/>
                </a:cubicBezTo>
                <a:lnTo>
                  <a:pt x="941758" y="786765"/>
                </a:lnTo>
                <a:cubicBezTo>
                  <a:pt x="941784" y="786781"/>
                  <a:pt x="941806" y="786799"/>
                  <a:pt x="941835" y="786816"/>
                </a:cubicBezTo>
                <a:cubicBezTo>
                  <a:pt x="942574" y="787242"/>
                  <a:pt x="943333" y="787601"/>
                  <a:pt x="944102" y="787926"/>
                </a:cubicBezTo>
                <a:cubicBezTo>
                  <a:pt x="944272" y="787999"/>
                  <a:pt x="944447" y="788060"/>
                  <a:pt x="944622" y="788129"/>
                </a:cubicBezTo>
                <a:cubicBezTo>
                  <a:pt x="945237" y="788370"/>
                  <a:pt x="945858" y="788579"/>
                  <a:pt x="946485" y="788758"/>
                </a:cubicBezTo>
                <a:cubicBezTo>
                  <a:pt x="946667" y="788807"/>
                  <a:pt x="946848" y="788864"/>
                  <a:pt x="947031" y="788908"/>
                </a:cubicBezTo>
                <a:cubicBezTo>
                  <a:pt x="948614" y="789308"/>
                  <a:pt x="950215" y="789513"/>
                  <a:pt x="951815" y="789525"/>
                </a:cubicBezTo>
                <a:cubicBezTo>
                  <a:pt x="951863" y="789525"/>
                  <a:pt x="951916" y="789535"/>
                  <a:pt x="951963" y="789535"/>
                </a:cubicBezTo>
                <a:cubicBezTo>
                  <a:pt x="952066" y="789535"/>
                  <a:pt x="952168" y="789517"/>
                  <a:pt x="952267" y="789515"/>
                </a:cubicBezTo>
                <a:cubicBezTo>
                  <a:pt x="952941" y="789505"/>
                  <a:pt x="953609" y="789462"/>
                  <a:pt x="954275" y="789385"/>
                </a:cubicBezTo>
                <a:cubicBezTo>
                  <a:pt x="954447" y="789363"/>
                  <a:pt x="954622" y="789347"/>
                  <a:pt x="954794" y="789322"/>
                </a:cubicBezTo>
                <a:cubicBezTo>
                  <a:pt x="956397" y="789099"/>
                  <a:pt x="957966" y="788687"/>
                  <a:pt x="959470" y="788090"/>
                </a:cubicBezTo>
                <a:cubicBezTo>
                  <a:pt x="959612" y="788033"/>
                  <a:pt x="959753" y="787968"/>
                  <a:pt x="959895" y="787908"/>
                </a:cubicBezTo>
                <a:cubicBezTo>
                  <a:pt x="960510" y="787648"/>
                  <a:pt x="961112" y="787358"/>
                  <a:pt x="961699" y="787037"/>
                </a:cubicBezTo>
                <a:cubicBezTo>
                  <a:pt x="961853" y="786954"/>
                  <a:pt x="962003" y="786872"/>
                  <a:pt x="962158" y="786785"/>
                </a:cubicBezTo>
                <a:cubicBezTo>
                  <a:pt x="963558" y="785975"/>
                  <a:pt x="964871" y="784993"/>
                  <a:pt x="966061" y="783846"/>
                </a:cubicBezTo>
                <a:cubicBezTo>
                  <a:pt x="966190" y="783718"/>
                  <a:pt x="966314" y="783586"/>
                  <a:pt x="966442" y="783459"/>
                </a:cubicBezTo>
                <a:cubicBezTo>
                  <a:pt x="966907" y="782988"/>
                  <a:pt x="967345" y="782488"/>
                  <a:pt x="967765" y="781969"/>
                </a:cubicBezTo>
                <a:cubicBezTo>
                  <a:pt x="967891" y="781802"/>
                  <a:pt x="968019" y="781650"/>
                  <a:pt x="968141" y="781490"/>
                </a:cubicBezTo>
                <a:cubicBezTo>
                  <a:pt x="968646" y="780822"/>
                  <a:pt x="969129" y="780126"/>
                  <a:pt x="969560" y="779381"/>
                </a:cubicBezTo>
                <a:cubicBezTo>
                  <a:pt x="1015101" y="700499"/>
                  <a:pt x="1039174" y="610664"/>
                  <a:pt x="1039174" y="519588"/>
                </a:cubicBezTo>
                <a:cubicBezTo>
                  <a:pt x="1039172" y="380800"/>
                  <a:pt x="985125" y="250321"/>
                  <a:pt x="886990" y="152182"/>
                </a:cubicBezTo>
                <a:close/>
                <a:moveTo>
                  <a:pt x="499290" y="692917"/>
                </a:moveTo>
                <a:cubicBezTo>
                  <a:pt x="419237" y="683603"/>
                  <a:pt x="355567" y="619933"/>
                  <a:pt x="346251" y="539884"/>
                </a:cubicBezTo>
                <a:lnTo>
                  <a:pt x="407778" y="539884"/>
                </a:lnTo>
                <a:cubicBezTo>
                  <a:pt x="416186" y="586308"/>
                  <a:pt x="452864" y="622986"/>
                  <a:pt x="499290" y="631394"/>
                </a:cubicBezTo>
                <a:lnTo>
                  <a:pt x="499290" y="692917"/>
                </a:lnTo>
                <a:close/>
              </a:path>
            </a:pathLst>
          </a:custGeom>
          <a:solidFill>
            <a:schemeClr val="tx1">
              <a:lumMod val="60000"/>
              <a:lumOff val="40000"/>
            </a:schemeClr>
          </a:solidFill>
          <a:ln w="2028" cap="flat">
            <a:noFill/>
            <a:prstDash val="solid"/>
            <a:miter/>
          </a:ln>
        </p:spPr>
        <p:txBody>
          <a:bodyPr rtlCol="0" anchor="ctr"/>
          <a:lstStyle/>
          <a:p>
            <a:endParaRPr lang="pt-BR"/>
          </a:p>
        </p:txBody>
      </p:sp>
      <p:sp>
        <p:nvSpPr>
          <p:cNvPr id="22" name="Retângulo: Cantos Arredondados 21">
            <a:extLst>
              <a:ext uri="{FF2B5EF4-FFF2-40B4-BE49-F238E27FC236}">
                <a16:creationId xmlns:a16="http://schemas.microsoft.com/office/drawing/2014/main" id="{CC927137-09DE-478F-917A-7CFEEDA89D07}"/>
              </a:ext>
            </a:extLst>
          </p:cNvPr>
          <p:cNvSpPr/>
          <p:nvPr/>
        </p:nvSpPr>
        <p:spPr>
          <a:xfrm>
            <a:off x="2240419" y="1119294"/>
            <a:ext cx="8275181" cy="480827"/>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tabLst>
                <a:tab pos="2247900" algn="l"/>
              </a:tabLst>
            </a:pPr>
            <a:r>
              <a:rPr lang="pt-BR" sz="1800" dirty="0">
                <a:solidFill>
                  <a:srgbClr val="FFFFFF"/>
                </a:solidFill>
                <a:latin typeface="Arial" panose="020B0604020202020204" pitchFamily="34" charset="0"/>
                <a:ea typeface="Calibri" panose="020F0502020204030204" pitchFamily="34" charset="0"/>
                <a:cs typeface="Arial" panose="020B0604020202020204" pitchFamily="34" charset="0"/>
              </a:rPr>
              <a:t>O papel da </a:t>
            </a:r>
            <a:r>
              <a:rPr lang="pt-BR" sz="1800" dirty="0" err="1">
                <a:solidFill>
                  <a:srgbClr val="FFFFFF"/>
                </a:solidFill>
                <a:latin typeface="Arial" panose="020B0604020202020204" pitchFamily="34" charset="0"/>
                <a:ea typeface="Calibri" panose="020F0502020204030204" pitchFamily="34" charset="0"/>
                <a:cs typeface="Arial" panose="020B0604020202020204" pitchFamily="34" charset="0"/>
              </a:rPr>
              <a:t>UnDF</a:t>
            </a:r>
            <a:r>
              <a:rPr lang="pt-BR" sz="1800" dirty="0">
                <a:solidFill>
                  <a:srgbClr val="FFFFFF"/>
                </a:solidFill>
                <a:latin typeface="Arial" panose="020B0604020202020204" pitchFamily="34" charset="0"/>
                <a:ea typeface="Calibri" panose="020F0502020204030204" pitchFamily="34" charset="0"/>
                <a:cs typeface="Arial" panose="020B0604020202020204" pitchFamily="34" charset="0"/>
              </a:rPr>
              <a:t> no atendimento do Plano Distrital de Educação (2015-2024)</a:t>
            </a:r>
            <a:endParaRPr lang="pt-BR" sz="1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6160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Padrão do plano de fundo&#10;&#10;Descrição gerada automaticamente">
            <a:extLst>
              <a:ext uri="{FF2B5EF4-FFF2-40B4-BE49-F238E27FC236}">
                <a16:creationId xmlns:a16="http://schemas.microsoft.com/office/drawing/2014/main" id="{621D4479-5CC8-40F8-A41D-40AEA6D1E733}"/>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4" name="Retângulo 13">
            <a:extLst>
              <a:ext uri="{FF2B5EF4-FFF2-40B4-BE49-F238E27FC236}">
                <a16:creationId xmlns:a16="http://schemas.microsoft.com/office/drawing/2014/main" id="{0AEA6D70-BAC0-41F0-85E7-DA1557A31C70}"/>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ítulo 1">
            <a:extLst>
              <a:ext uri="{FF2B5EF4-FFF2-40B4-BE49-F238E27FC236}">
                <a16:creationId xmlns:a16="http://schemas.microsoft.com/office/drawing/2014/main" id="{ADA506E5-1C77-49C1-A68E-CF3D1888DF16}"/>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educacionais</a:t>
            </a:r>
            <a:endParaRPr lang="pt-BR" sz="2400" b="1" dirty="0">
              <a:latin typeface="Arial" panose="020B0604020202020204" pitchFamily="34" charset="0"/>
              <a:cs typeface="Arial" panose="020B0604020202020204" pitchFamily="34" charset="0"/>
            </a:endParaRPr>
          </a:p>
        </p:txBody>
      </p:sp>
      <p:sp>
        <p:nvSpPr>
          <p:cNvPr id="16" name="Elipse 15">
            <a:extLst>
              <a:ext uri="{FF2B5EF4-FFF2-40B4-BE49-F238E27FC236}">
                <a16:creationId xmlns:a16="http://schemas.microsoft.com/office/drawing/2014/main" id="{CBB1376C-9393-4CD7-9F4E-B0A94B9423D4}"/>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Gráfico 13">
            <a:extLst>
              <a:ext uri="{FF2B5EF4-FFF2-40B4-BE49-F238E27FC236}">
                <a16:creationId xmlns:a16="http://schemas.microsoft.com/office/drawing/2014/main" id="{743031ED-8157-4976-94D3-F4D11AC6B764}"/>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sp>
        <p:nvSpPr>
          <p:cNvPr id="3" name="Espaço Reservado para Conteúdo 2"/>
          <p:cNvSpPr>
            <a:spLocks noGrp="1"/>
          </p:cNvSpPr>
          <p:nvPr>
            <p:ph sz="half" idx="1"/>
          </p:nvPr>
        </p:nvSpPr>
        <p:spPr>
          <a:xfrm>
            <a:off x="838199" y="2227335"/>
            <a:ext cx="10744200" cy="3117894"/>
          </a:xfrm>
        </p:spPr>
        <p:txBody>
          <a:bodyPr>
            <a:normAutofit fontScale="77500" lnSpcReduction="20000"/>
          </a:bodyPr>
          <a:lstStyle/>
          <a:p>
            <a:pPr marL="342900" lvl="1" indent="0">
              <a:lnSpc>
                <a:spcPct val="150000"/>
              </a:lnSpc>
              <a:buNone/>
            </a:pPr>
            <a:endParaRPr lang="pt-BR" sz="7600" dirty="0"/>
          </a:p>
          <a:p>
            <a:pPr marL="0" indent="-342900"/>
            <a:endParaRPr lang="pt-BR" sz="9600" dirty="0"/>
          </a:p>
          <a:p>
            <a:pPr marL="0" indent="0">
              <a:buNone/>
            </a:pPr>
            <a:endParaRPr lang="pt-BR" sz="1800" dirty="0"/>
          </a:p>
          <a:p>
            <a:pPr marL="0" indent="0">
              <a:buNone/>
            </a:pPr>
            <a:endParaRPr lang="pt-BR" sz="1800" dirty="0">
              <a:highlight>
                <a:srgbClr val="FFFF00"/>
              </a:highlight>
            </a:endParaRPr>
          </a:p>
          <a:p>
            <a:pPr marL="0" indent="0">
              <a:buNone/>
            </a:pPr>
            <a:r>
              <a:rPr lang="pt-BR" sz="1800" dirty="0"/>
              <a:t>	</a:t>
            </a:r>
          </a:p>
        </p:txBody>
      </p:sp>
      <p:sp>
        <p:nvSpPr>
          <p:cNvPr id="18" name="Retângulo: Cantos Arredondados 17">
            <a:extLst>
              <a:ext uri="{FF2B5EF4-FFF2-40B4-BE49-F238E27FC236}">
                <a16:creationId xmlns:a16="http://schemas.microsoft.com/office/drawing/2014/main" id="{02D3558A-DA8A-442B-8C59-A6E240B55271}"/>
              </a:ext>
            </a:extLst>
          </p:cNvPr>
          <p:cNvSpPr/>
          <p:nvPr/>
        </p:nvSpPr>
        <p:spPr>
          <a:xfrm>
            <a:off x="1463676" y="1785257"/>
            <a:ext cx="8937624" cy="3345543"/>
          </a:xfrm>
          <a:prstGeom prst="roundRect">
            <a:avLst>
              <a:gd name="adj" fmla="val 817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spcAft>
                <a:spcPts val="600"/>
              </a:spcAft>
            </a:pPr>
            <a:endParaRPr lang="pt-BR" b="1" dirty="0">
              <a:solidFill>
                <a:srgbClr val="FFFFFF"/>
              </a:solidFill>
              <a:latin typeface="Arial" panose="020B0604020202020204" pitchFamily="34" charset="0"/>
              <a:cs typeface="Arial" panose="020B0604020202020204" pitchFamily="34" charset="0"/>
            </a:endParaRPr>
          </a:p>
          <a:p>
            <a:pPr marL="342900" indent="-342900">
              <a:lnSpc>
                <a:spcPct val="150000"/>
              </a:lnSpc>
              <a:spcAft>
                <a:spcPts val="2400"/>
              </a:spcAft>
              <a:buFont typeface="+mj-lt"/>
              <a:buAutoNum type="alphaLcParenR"/>
            </a:pPr>
            <a:r>
              <a:rPr lang="pt-BR" sz="1600" dirty="0">
                <a:solidFill>
                  <a:srgbClr val="FFFFFF"/>
                </a:solidFill>
                <a:latin typeface="Arial" panose="020B0604020202020204" pitchFamily="34" charset="0"/>
                <a:cs typeface="Arial" panose="020B0604020202020204" pitchFamily="34" charset="0"/>
              </a:rPr>
              <a:t>diretamente ligadas à produção industrial e agropecuária</a:t>
            </a:r>
          </a:p>
          <a:p>
            <a:pPr marL="342900" indent="-342900">
              <a:lnSpc>
                <a:spcPct val="150000"/>
              </a:lnSpc>
              <a:spcAft>
                <a:spcPts val="2400"/>
              </a:spcAft>
              <a:buFont typeface="+mj-lt"/>
              <a:buAutoNum type="alphaLcParenR"/>
            </a:pPr>
            <a:r>
              <a:rPr lang="pt-BR" sz="1600" dirty="0">
                <a:solidFill>
                  <a:srgbClr val="FFFFFF"/>
                </a:solidFill>
                <a:latin typeface="Arial" panose="020B0604020202020204" pitchFamily="34" charset="0"/>
                <a:cs typeface="Arial" panose="020B0604020202020204" pitchFamily="34" charset="0"/>
              </a:rPr>
              <a:t>fortalecem o desenvolvimento econômico pela formação profissional qualificada, com impacto em outras áreas (comércio e serviços)</a:t>
            </a:r>
          </a:p>
          <a:p>
            <a:pPr marL="342900" indent="-342900">
              <a:lnSpc>
                <a:spcPct val="150000"/>
              </a:lnSpc>
              <a:spcAft>
                <a:spcPts val="2400"/>
              </a:spcAft>
              <a:buFont typeface="+mj-lt"/>
              <a:buAutoNum type="alphaLcParenR"/>
            </a:pPr>
            <a:r>
              <a:rPr lang="pt-BR" sz="1600" dirty="0">
                <a:solidFill>
                  <a:srgbClr val="FFFFFF"/>
                </a:solidFill>
                <a:latin typeface="Arial" panose="020B0604020202020204" pitchFamily="34" charset="0"/>
                <a:cs typeface="Arial" panose="020B0604020202020204" pitchFamily="34" charset="0"/>
              </a:rPr>
              <a:t>apontadas para as tendências mundiais de automação, informatização, otimização do uso de recursos naturais e sustentabilidade ambiental</a:t>
            </a:r>
          </a:p>
        </p:txBody>
      </p:sp>
      <p:sp>
        <p:nvSpPr>
          <p:cNvPr id="19" name="Retângulo: Cantos Arredondados 18">
            <a:extLst>
              <a:ext uri="{FF2B5EF4-FFF2-40B4-BE49-F238E27FC236}">
                <a16:creationId xmlns:a16="http://schemas.microsoft.com/office/drawing/2014/main" id="{CDA71B84-3C74-4C71-A459-F305C41A399D}"/>
              </a:ext>
            </a:extLst>
          </p:cNvPr>
          <p:cNvSpPr/>
          <p:nvPr/>
        </p:nvSpPr>
        <p:spPr>
          <a:xfrm>
            <a:off x="2240419" y="1264881"/>
            <a:ext cx="7005181" cy="71437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áreas de Engenharia, Tecnologias e Inovação (já discutidas)</a:t>
            </a:r>
            <a:endParaRPr lang="pt-BR"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3389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adrão do plano de fundo&#10;&#10;Descrição gerada automaticamente">
            <a:extLst>
              <a:ext uri="{FF2B5EF4-FFF2-40B4-BE49-F238E27FC236}">
                <a16:creationId xmlns:a16="http://schemas.microsoft.com/office/drawing/2014/main" id="{275AFB8E-9F77-4550-AD99-079663EDE95C}"/>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FAC3041-1C1C-4D56-9B6C-090AA7713AE1}"/>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1">
            <a:extLst>
              <a:ext uri="{FF2B5EF4-FFF2-40B4-BE49-F238E27FC236}">
                <a16:creationId xmlns:a16="http://schemas.microsoft.com/office/drawing/2014/main" id="{D81A3A2E-5DD3-4412-AB66-A04B37A94007}"/>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educacionais</a:t>
            </a:r>
            <a:endParaRPr lang="pt-BR" sz="2400" b="1" dirty="0">
              <a:latin typeface="Arial" panose="020B0604020202020204" pitchFamily="34" charset="0"/>
              <a:cs typeface="Arial" panose="020B0604020202020204" pitchFamily="34" charset="0"/>
            </a:endParaRPr>
          </a:p>
        </p:txBody>
      </p:sp>
      <p:sp>
        <p:nvSpPr>
          <p:cNvPr id="7" name="Elipse 6">
            <a:extLst>
              <a:ext uri="{FF2B5EF4-FFF2-40B4-BE49-F238E27FC236}">
                <a16:creationId xmlns:a16="http://schemas.microsoft.com/office/drawing/2014/main" id="{78C7D465-D55C-4663-96E8-9EDF7DDBE69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Gráfico 13">
            <a:extLst>
              <a:ext uri="{FF2B5EF4-FFF2-40B4-BE49-F238E27FC236}">
                <a16:creationId xmlns:a16="http://schemas.microsoft.com/office/drawing/2014/main" id="{EE986BB4-A7C9-46CC-8E4E-F143991670E3}"/>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sp>
        <p:nvSpPr>
          <p:cNvPr id="9" name="Retângulo: Cantos Arredondados 8">
            <a:extLst>
              <a:ext uri="{FF2B5EF4-FFF2-40B4-BE49-F238E27FC236}">
                <a16:creationId xmlns:a16="http://schemas.microsoft.com/office/drawing/2014/main" id="{4FE94B84-48F8-4112-BFA3-FE4D1EC1849F}"/>
              </a:ext>
            </a:extLst>
          </p:cNvPr>
          <p:cNvSpPr/>
          <p:nvPr/>
        </p:nvSpPr>
        <p:spPr>
          <a:xfrm>
            <a:off x="1463676" y="1785257"/>
            <a:ext cx="6880224" cy="4577892"/>
          </a:xfrm>
          <a:prstGeom prst="roundRect">
            <a:avLst>
              <a:gd name="adj" fmla="val 817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Ins="1080000" rtlCol="0" anchor="t"/>
          <a:lstStyle/>
          <a:p>
            <a:pPr>
              <a:spcAft>
                <a:spcPts val="600"/>
              </a:spcAft>
            </a:pPr>
            <a:endParaRPr lang="pt-BR" b="1" dirty="0">
              <a:solidFill>
                <a:srgbClr val="FFFFFF"/>
              </a:solidFill>
              <a:latin typeface="Arial" panose="020B0604020202020204" pitchFamily="34" charset="0"/>
              <a:cs typeface="Arial" panose="020B0604020202020204" pitchFamily="34" charset="0"/>
            </a:endParaRPr>
          </a:p>
          <a:p>
            <a:pPr marL="342900" indent="-342900">
              <a:lnSpc>
                <a:spcPct val="150000"/>
              </a:lnSpc>
              <a:spcAft>
                <a:spcPts val="2400"/>
              </a:spcAft>
              <a:buFont typeface="+mj-lt"/>
              <a:buAutoNum type="alphaLcParenR"/>
            </a:pPr>
            <a:r>
              <a:rPr lang="pt-BR" sz="1600" dirty="0">
                <a:solidFill>
                  <a:srgbClr val="FFFFFF"/>
                </a:solidFill>
                <a:latin typeface="Arial" panose="020B0604020202020204" pitchFamily="34" charset="0"/>
                <a:cs typeface="Arial" panose="020B0604020202020204" pitchFamily="34" charset="0"/>
              </a:rPr>
              <a:t>diretamente ligadas à produção industrial e agropecuária</a:t>
            </a:r>
          </a:p>
          <a:p>
            <a:pPr marL="342900" indent="-342900">
              <a:lnSpc>
                <a:spcPct val="150000"/>
              </a:lnSpc>
              <a:spcAft>
                <a:spcPts val="2400"/>
              </a:spcAft>
              <a:buFont typeface="+mj-lt"/>
              <a:buAutoNum type="alphaLcParenR"/>
            </a:pPr>
            <a:r>
              <a:rPr lang="pt-BR" sz="1600" dirty="0">
                <a:solidFill>
                  <a:srgbClr val="FFFFFF"/>
                </a:solidFill>
                <a:latin typeface="Arial" panose="020B0604020202020204" pitchFamily="34" charset="0"/>
                <a:cs typeface="Arial" panose="020B0604020202020204" pitchFamily="34" charset="0"/>
              </a:rPr>
              <a:t>fortalecem o desenvolvimento econômico pela formação profissional qualificada, com impacto em outras áreas (comércio e serviços)</a:t>
            </a:r>
          </a:p>
          <a:p>
            <a:pPr marL="342900" indent="-342900">
              <a:lnSpc>
                <a:spcPct val="150000"/>
              </a:lnSpc>
              <a:spcAft>
                <a:spcPts val="2400"/>
              </a:spcAft>
              <a:buFont typeface="+mj-lt"/>
              <a:buAutoNum type="alphaLcParenR"/>
            </a:pPr>
            <a:r>
              <a:rPr lang="pt-BR" sz="1600" dirty="0">
                <a:solidFill>
                  <a:srgbClr val="FFFFFF"/>
                </a:solidFill>
                <a:latin typeface="Arial" panose="020B0604020202020204" pitchFamily="34" charset="0"/>
                <a:cs typeface="Arial" panose="020B0604020202020204" pitchFamily="34" charset="0"/>
              </a:rPr>
              <a:t>apontadas para as tendências mundiais de automação, informatização, otimização do uso de recursos naturais e sustentabilidade ambiental</a:t>
            </a:r>
          </a:p>
        </p:txBody>
      </p:sp>
      <p:sp>
        <p:nvSpPr>
          <p:cNvPr id="10" name="Retângulo: Cantos Arredondados 9">
            <a:extLst>
              <a:ext uri="{FF2B5EF4-FFF2-40B4-BE49-F238E27FC236}">
                <a16:creationId xmlns:a16="http://schemas.microsoft.com/office/drawing/2014/main" id="{CCB966BE-E642-4AE8-9CC5-04B72887AC09}"/>
              </a:ext>
            </a:extLst>
          </p:cNvPr>
          <p:cNvSpPr/>
          <p:nvPr/>
        </p:nvSpPr>
        <p:spPr>
          <a:xfrm>
            <a:off x="2240420" y="1264881"/>
            <a:ext cx="5351546" cy="71437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Programas de Pós-Graduação stricto sensu: </a:t>
            </a:r>
            <a:endParaRPr lang="pt-BR" b="1" i="1" dirty="0">
              <a:solidFill>
                <a:srgbClr val="FFFFFF"/>
              </a:solidFill>
              <a:latin typeface="Arial" panose="020B0604020202020204" pitchFamily="34" charset="0"/>
              <a:cs typeface="Arial" panose="020B0604020202020204" pitchFamily="34" charset="0"/>
            </a:endParaRPr>
          </a:p>
        </p:txBody>
      </p:sp>
      <p:sp>
        <p:nvSpPr>
          <p:cNvPr id="13" name="Retângulo: Cantos Arredondados 12">
            <a:extLst>
              <a:ext uri="{FF2B5EF4-FFF2-40B4-BE49-F238E27FC236}">
                <a16:creationId xmlns:a16="http://schemas.microsoft.com/office/drawing/2014/main" id="{0A8AB219-B160-488D-BA5C-4480B5151C30}"/>
              </a:ext>
            </a:extLst>
          </p:cNvPr>
          <p:cNvSpPr/>
          <p:nvPr/>
        </p:nvSpPr>
        <p:spPr>
          <a:xfrm>
            <a:off x="7591966" y="2447312"/>
            <a:ext cx="3540124" cy="2496945"/>
          </a:xfrm>
          <a:prstGeom prst="roundRect">
            <a:avLst>
              <a:gd name="adj" fmla="val 101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ctr"/>
          <a:lstStyle/>
          <a:p>
            <a:pPr algn="ctr">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Oferta dos cursos de Pós-Graduação stricto sensu no Distrito Federal</a:t>
            </a:r>
            <a:br>
              <a:rPr lang="pt-BR" b="1" dirty="0">
                <a:solidFill>
                  <a:schemeClr val="tx1"/>
                </a:solidFill>
                <a:latin typeface="Arial" panose="020B0604020202020204" pitchFamily="34" charset="0"/>
                <a:cs typeface="Arial" panose="020B0604020202020204" pitchFamily="34" charset="0"/>
              </a:rPr>
            </a:br>
            <a:r>
              <a:rPr lang="pt-BR" b="1" dirty="0">
                <a:solidFill>
                  <a:schemeClr val="tx1"/>
                </a:solidFill>
                <a:latin typeface="Arial" panose="020B0604020202020204" pitchFamily="34" charset="0"/>
                <a:cs typeface="Arial" panose="020B0604020202020204" pitchFamily="34" charset="0"/>
              </a:rPr>
              <a:t>(Mestrado, Mestrado Profissional e Doutorado)</a:t>
            </a:r>
            <a:endParaRPr lang="pt-BR"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879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m 63" descr="Padrão do plano de fundo&#10;&#10;Descrição gerada automaticamente">
            <a:extLst>
              <a:ext uri="{FF2B5EF4-FFF2-40B4-BE49-F238E27FC236}">
                <a16:creationId xmlns:a16="http://schemas.microsoft.com/office/drawing/2014/main" id="{F7857E01-F162-4839-8450-F7F7DBBEE96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aixaDeTexto 6">
            <a:extLst>
              <a:ext uri="{FF2B5EF4-FFF2-40B4-BE49-F238E27FC236}">
                <a16:creationId xmlns:a16="http://schemas.microsoft.com/office/drawing/2014/main" id="{E7410092-207D-4207-8AC0-D300AB917CC1}"/>
              </a:ext>
            </a:extLst>
          </p:cNvPr>
          <p:cNvSpPr txBox="1"/>
          <p:nvPr/>
        </p:nvSpPr>
        <p:spPr>
          <a:xfrm>
            <a:off x="1036981" y="4841613"/>
            <a:ext cx="4735287" cy="276999"/>
          </a:xfrm>
          <a:prstGeom prst="rect">
            <a:avLst/>
          </a:prstGeom>
          <a:noFill/>
        </p:spPr>
        <p:txBody>
          <a:bodyPr wrap="square" rtlCol="0">
            <a:spAutoFit/>
          </a:bodyPr>
          <a:lstStyle/>
          <a:p>
            <a:r>
              <a:rPr lang="pt-BR" sz="1200" b="1" dirty="0">
                <a:solidFill>
                  <a:srgbClr val="FFFFFF"/>
                </a:solidFill>
                <a:latin typeface="Arial" panose="020B0604020202020204" pitchFamily="34" charset="0"/>
                <a:cs typeface="Arial" panose="020B0604020202020204" pitchFamily="34" charset="0"/>
              </a:rPr>
              <a:t>CAPES: Plataforma Sucupira</a:t>
            </a:r>
          </a:p>
        </p:txBody>
      </p:sp>
      <p:sp>
        <p:nvSpPr>
          <p:cNvPr id="67" name="Título 1">
            <a:extLst>
              <a:ext uri="{FF2B5EF4-FFF2-40B4-BE49-F238E27FC236}">
                <a16:creationId xmlns:a16="http://schemas.microsoft.com/office/drawing/2014/main" id="{DCCC8F01-38C9-498D-B66C-1A396AA58972}"/>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chemeClr val="bg1"/>
                </a:solidFill>
                <a:latin typeface="Arial" panose="020B0604020202020204" pitchFamily="34" charset="0"/>
                <a:ea typeface="Calibri" panose="020F0502020204030204" pitchFamily="34" charset="0"/>
                <a:cs typeface="Arial" panose="020B0604020202020204" pitchFamily="34" charset="0"/>
              </a:rPr>
              <a:t>Impactos educacionais</a:t>
            </a:r>
            <a:endParaRPr lang="pt-BR" sz="2400" b="1" dirty="0">
              <a:solidFill>
                <a:schemeClr val="bg1"/>
              </a:solidFill>
              <a:latin typeface="Arial" panose="020B0604020202020204" pitchFamily="34" charset="0"/>
              <a:cs typeface="Arial" panose="020B0604020202020204" pitchFamily="34" charset="0"/>
            </a:endParaRPr>
          </a:p>
        </p:txBody>
      </p:sp>
      <p:sp>
        <p:nvSpPr>
          <p:cNvPr id="68" name="Elipse 67">
            <a:extLst>
              <a:ext uri="{FF2B5EF4-FFF2-40B4-BE49-F238E27FC236}">
                <a16:creationId xmlns:a16="http://schemas.microsoft.com/office/drawing/2014/main" id="{E9D7ACAE-7A23-4103-8092-2A8D2885862B}"/>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9" name="Gráfico 13">
            <a:extLst>
              <a:ext uri="{FF2B5EF4-FFF2-40B4-BE49-F238E27FC236}">
                <a16:creationId xmlns:a16="http://schemas.microsoft.com/office/drawing/2014/main" id="{31D21DD4-285A-4FA5-B37A-F80C97576A0A}"/>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dirty="0"/>
          </a:p>
        </p:txBody>
      </p:sp>
      <p:pic>
        <p:nvPicPr>
          <p:cNvPr id="71" name="Imagem 70" descr="Gráfico de funil&#10;&#10;Descrição gerada automaticamente com confiança média">
            <a:extLst>
              <a:ext uri="{FF2B5EF4-FFF2-40B4-BE49-F238E27FC236}">
                <a16:creationId xmlns:a16="http://schemas.microsoft.com/office/drawing/2014/main" id="{8D2E1241-3EFC-4993-B9EC-B52A1DE90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930" y="1988729"/>
            <a:ext cx="10072089" cy="2755900"/>
          </a:xfrm>
          <a:prstGeom prst="rect">
            <a:avLst/>
          </a:prstGeom>
        </p:spPr>
      </p:pic>
      <p:sp>
        <p:nvSpPr>
          <p:cNvPr id="72" name="Retângulo: Cantos Arredondados 71">
            <a:extLst>
              <a:ext uri="{FF2B5EF4-FFF2-40B4-BE49-F238E27FC236}">
                <a16:creationId xmlns:a16="http://schemas.microsoft.com/office/drawing/2014/main" id="{C740C127-4268-4D8A-84CE-70673DBD92E6}"/>
              </a:ext>
            </a:extLst>
          </p:cNvPr>
          <p:cNvSpPr/>
          <p:nvPr/>
        </p:nvSpPr>
        <p:spPr>
          <a:xfrm>
            <a:off x="3486038" y="5521076"/>
            <a:ext cx="5219924" cy="85420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Centro-Oeste: 8,15% do total nacional (8,54% dos Mestrados; 7,43% dos Doutorados)</a:t>
            </a:r>
          </a:p>
        </p:txBody>
      </p:sp>
    </p:spTree>
    <p:extLst>
      <p:ext uri="{BB962C8B-B14F-4D97-AF65-F5344CB8AC3E}">
        <p14:creationId xmlns:p14="http://schemas.microsoft.com/office/powerpoint/2010/main" val="2066954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Padrão do plano de fundo&#10;&#10;Descrição gerada automaticamente">
            <a:extLst>
              <a:ext uri="{FF2B5EF4-FFF2-40B4-BE49-F238E27FC236}">
                <a16:creationId xmlns:a16="http://schemas.microsoft.com/office/drawing/2014/main" id="{A0B04A6D-D90F-46BD-BFBD-788E9C31D23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ítulo 1">
            <a:extLst>
              <a:ext uri="{FF2B5EF4-FFF2-40B4-BE49-F238E27FC236}">
                <a16:creationId xmlns:a16="http://schemas.microsoft.com/office/drawing/2014/main" id="{5B1532F6-D3E3-4CAE-A8B1-61B730F2C750}"/>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chemeClr val="bg1"/>
                </a:solidFill>
                <a:latin typeface="Arial" panose="020B0604020202020204" pitchFamily="34" charset="0"/>
                <a:ea typeface="Calibri" panose="020F0502020204030204" pitchFamily="34" charset="0"/>
                <a:cs typeface="Arial" panose="020B0604020202020204" pitchFamily="34" charset="0"/>
              </a:rPr>
              <a:t>Impactos educacionais</a:t>
            </a:r>
            <a:endParaRPr lang="pt-BR" sz="2400" b="1" dirty="0">
              <a:solidFill>
                <a:schemeClr val="bg1"/>
              </a:solidFill>
              <a:latin typeface="Arial" panose="020B0604020202020204" pitchFamily="34" charset="0"/>
              <a:cs typeface="Arial" panose="020B0604020202020204" pitchFamily="34" charset="0"/>
            </a:endParaRPr>
          </a:p>
        </p:txBody>
      </p:sp>
      <p:sp>
        <p:nvSpPr>
          <p:cNvPr id="15" name="Elipse 14">
            <a:extLst>
              <a:ext uri="{FF2B5EF4-FFF2-40B4-BE49-F238E27FC236}">
                <a16:creationId xmlns:a16="http://schemas.microsoft.com/office/drawing/2014/main" id="{947264D2-8854-45D1-BA95-7E7AFD187516}"/>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Gráfico 13">
            <a:extLst>
              <a:ext uri="{FF2B5EF4-FFF2-40B4-BE49-F238E27FC236}">
                <a16:creationId xmlns:a16="http://schemas.microsoft.com/office/drawing/2014/main" id="{BD8C982A-60BE-407F-908B-8CDE2AEBF82C}"/>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dirty="0"/>
          </a:p>
        </p:txBody>
      </p:sp>
      <p:sp>
        <p:nvSpPr>
          <p:cNvPr id="17" name="Retângulo: Cantos Arredondados 16">
            <a:extLst>
              <a:ext uri="{FF2B5EF4-FFF2-40B4-BE49-F238E27FC236}">
                <a16:creationId xmlns:a16="http://schemas.microsoft.com/office/drawing/2014/main" id="{AC3985AD-8C36-450C-A93C-E999CB9BD4D8}"/>
              </a:ext>
            </a:extLst>
          </p:cNvPr>
          <p:cNvSpPr/>
          <p:nvPr/>
        </p:nvSpPr>
        <p:spPr>
          <a:xfrm>
            <a:off x="3164114" y="5608161"/>
            <a:ext cx="5863772" cy="85420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Distrito Federal: 35,59% do total regional (32,31% dos Mestrados; 42,47% dos Doutorados)</a:t>
            </a:r>
          </a:p>
        </p:txBody>
      </p:sp>
      <p:sp>
        <p:nvSpPr>
          <p:cNvPr id="18" name="CaixaDeTexto 17">
            <a:extLst>
              <a:ext uri="{FF2B5EF4-FFF2-40B4-BE49-F238E27FC236}">
                <a16:creationId xmlns:a16="http://schemas.microsoft.com/office/drawing/2014/main" id="{F515180E-D998-4BC2-803D-FED411C268CB}"/>
              </a:ext>
            </a:extLst>
          </p:cNvPr>
          <p:cNvSpPr txBox="1"/>
          <p:nvPr/>
        </p:nvSpPr>
        <p:spPr>
          <a:xfrm>
            <a:off x="1036981" y="4841613"/>
            <a:ext cx="4735287" cy="276999"/>
          </a:xfrm>
          <a:prstGeom prst="rect">
            <a:avLst/>
          </a:prstGeom>
          <a:noFill/>
        </p:spPr>
        <p:txBody>
          <a:bodyPr wrap="square" rtlCol="0">
            <a:spAutoFit/>
          </a:bodyPr>
          <a:lstStyle/>
          <a:p>
            <a:r>
              <a:rPr lang="pt-BR" sz="1200" b="1" dirty="0">
                <a:solidFill>
                  <a:srgbClr val="FFFFFF"/>
                </a:solidFill>
                <a:latin typeface="Arial" panose="020B0604020202020204" pitchFamily="34" charset="0"/>
                <a:cs typeface="Arial" panose="020B0604020202020204" pitchFamily="34" charset="0"/>
              </a:rPr>
              <a:t>CAPES: Plataforma Sucupira</a:t>
            </a:r>
          </a:p>
        </p:txBody>
      </p:sp>
      <p:pic>
        <p:nvPicPr>
          <p:cNvPr id="20" name="Imagem 19">
            <a:extLst>
              <a:ext uri="{FF2B5EF4-FFF2-40B4-BE49-F238E27FC236}">
                <a16:creationId xmlns:a16="http://schemas.microsoft.com/office/drawing/2014/main" id="{66A9A0E5-A42D-4AA7-887E-47F5116779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2930" y="2213330"/>
            <a:ext cx="10072088" cy="2471607"/>
          </a:xfrm>
          <a:prstGeom prst="rect">
            <a:avLst/>
          </a:prstGeom>
        </p:spPr>
      </p:pic>
    </p:spTree>
    <p:extLst>
      <p:ext uri="{BB962C8B-B14F-4D97-AF65-F5344CB8AC3E}">
        <p14:creationId xmlns:p14="http://schemas.microsoft.com/office/powerpoint/2010/main" val="2330864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Padrão do plano de fundo&#10;&#10;Descrição gerada automaticamente">
            <a:extLst>
              <a:ext uri="{FF2B5EF4-FFF2-40B4-BE49-F238E27FC236}">
                <a16:creationId xmlns:a16="http://schemas.microsoft.com/office/drawing/2014/main" id="{46983331-9BD6-40AA-A212-0C52C5600AB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6" name="Tabela 5">
            <a:extLst>
              <a:ext uri="{FF2B5EF4-FFF2-40B4-BE49-F238E27FC236}">
                <a16:creationId xmlns:a16="http://schemas.microsoft.com/office/drawing/2014/main" id="{A46EA92D-C83F-4DE6-A78E-E384973DEEEF}"/>
              </a:ext>
            </a:extLst>
          </p:cNvPr>
          <p:cNvGraphicFramePr>
            <a:graphicFrameLocks noGrp="1"/>
          </p:cNvGraphicFramePr>
          <p:nvPr>
            <p:extLst>
              <p:ext uri="{D42A27DB-BD31-4B8C-83A1-F6EECF244321}">
                <p14:modId xmlns:p14="http://schemas.microsoft.com/office/powerpoint/2010/main" val="3686649018"/>
              </p:ext>
            </p:extLst>
          </p:nvPr>
        </p:nvGraphicFramePr>
        <p:xfrm>
          <a:off x="1769468" y="1169608"/>
          <a:ext cx="9838330" cy="4126689"/>
        </p:xfrm>
        <a:graphic>
          <a:graphicData uri="http://schemas.openxmlformats.org/drawingml/2006/table">
            <a:tbl>
              <a:tblPr firstRow="1" firstCol="1" bandRow="1">
                <a:tableStyleId>{46F890A9-2807-4EBB-B81D-B2AA78EC7F39}</a:tableStyleId>
              </a:tblPr>
              <a:tblGrid>
                <a:gridCol w="5562423">
                  <a:extLst>
                    <a:ext uri="{9D8B030D-6E8A-4147-A177-3AD203B41FA5}">
                      <a16:colId xmlns:a16="http://schemas.microsoft.com/office/drawing/2014/main" val="3603580462"/>
                    </a:ext>
                  </a:extLst>
                </a:gridCol>
                <a:gridCol w="1601549">
                  <a:extLst>
                    <a:ext uri="{9D8B030D-6E8A-4147-A177-3AD203B41FA5}">
                      <a16:colId xmlns:a16="http://schemas.microsoft.com/office/drawing/2014/main" val="1938914794"/>
                    </a:ext>
                  </a:extLst>
                </a:gridCol>
                <a:gridCol w="665050">
                  <a:extLst>
                    <a:ext uri="{9D8B030D-6E8A-4147-A177-3AD203B41FA5}">
                      <a16:colId xmlns:a16="http://schemas.microsoft.com/office/drawing/2014/main" val="548637656"/>
                    </a:ext>
                  </a:extLst>
                </a:gridCol>
                <a:gridCol w="570043">
                  <a:extLst>
                    <a:ext uri="{9D8B030D-6E8A-4147-A177-3AD203B41FA5}">
                      <a16:colId xmlns:a16="http://schemas.microsoft.com/office/drawing/2014/main" val="287710717"/>
                    </a:ext>
                  </a:extLst>
                </a:gridCol>
                <a:gridCol w="515753">
                  <a:extLst>
                    <a:ext uri="{9D8B030D-6E8A-4147-A177-3AD203B41FA5}">
                      <a16:colId xmlns:a16="http://schemas.microsoft.com/office/drawing/2014/main" val="426049320"/>
                    </a:ext>
                  </a:extLst>
                </a:gridCol>
                <a:gridCol w="461463">
                  <a:extLst>
                    <a:ext uri="{9D8B030D-6E8A-4147-A177-3AD203B41FA5}">
                      <a16:colId xmlns:a16="http://schemas.microsoft.com/office/drawing/2014/main" val="2178969599"/>
                    </a:ext>
                  </a:extLst>
                </a:gridCol>
                <a:gridCol w="462049">
                  <a:extLst>
                    <a:ext uri="{9D8B030D-6E8A-4147-A177-3AD203B41FA5}">
                      <a16:colId xmlns:a16="http://schemas.microsoft.com/office/drawing/2014/main" val="1932313424"/>
                    </a:ext>
                  </a:extLst>
                </a:gridCol>
              </a:tblGrid>
              <a:tr h="187358">
                <a:tc>
                  <a:txBody>
                    <a:bodyPr/>
                    <a:lstStyle/>
                    <a:p>
                      <a:pPr algn="ctr"/>
                      <a:r>
                        <a:rPr lang="pt-BR" sz="1050" dirty="0">
                          <a:solidFill>
                            <a:schemeClr val="bg1">
                              <a:lumMod val="10000"/>
                            </a:schemeClr>
                          </a:solidFill>
                          <a:effectLst/>
                          <a:latin typeface="+mj-lt"/>
                          <a:ea typeface="Calibri" panose="020F0502020204030204" pitchFamily="34" charset="0"/>
                          <a:cs typeface="Times New Roman" panose="02020603050405020304" pitchFamily="18" charset="0"/>
                        </a:rPr>
                        <a:t>Instituição de Ensino Superior</a:t>
                      </a:r>
                      <a:endParaRPr lang="pt-BR" sz="16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1050" dirty="0">
                          <a:solidFill>
                            <a:schemeClr val="bg1">
                              <a:lumMod val="10000"/>
                            </a:schemeClr>
                          </a:solidFill>
                          <a:effectLst/>
                        </a:rPr>
                        <a:t>Sigla da IES</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1050" dirty="0">
                          <a:solidFill>
                            <a:schemeClr val="bg1">
                              <a:lumMod val="10000"/>
                            </a:schemeClr>
                          </a:solidFill>
                          <a:effectLst/>
                        </a:rPr>
                        <a:t>Total</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1050" dirty="0">
                          <a:solidFill>
                            <a:schemeClr val="bg1">
                              <a:lumMod val="10000"/>
                            </a:schemeClr>
                          </a:solidFill>
                          <a:effectLst/>
                        </a:rPr>
                        <a:t>ME</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1050" dirty="0">
                          <a:solidFill>
                            <a:schemeClr val="bg1">
                              <a:lumMod val="10000"/>
                            </a:schemeClr>
                          </a:solidFill>
                          <a:effectLst/>
                        </a:rPr>
                        <a:t>DO</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1050" dirty="0">
                          <a:solidFill>
                            <a:schemeClr val="bg1">
                              <a:lumMod val="10000"/>
                            </a:schemeClr>
                          </a:solidFill>
                          <a:effectLst/>
                        </a:rPr>
                        <a:t>MP</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1050" dirty="0">
                          <a:solidFill>
                            <a:schemeClr val="bg1">
                              <a:lumMod val="10000"/>
                            </a:schemeClr>
                          </a:solidFill>
                          <a:effectLst/>
                        </a:rPr>
                        <a:t>DP</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3865293856"/>
                  </a:ext>
                </a:extLst>
              </a:tr>
              <a:tr h="181205">
                <a:tc>
                  <a:txBody>
                    <a:bodyPr/>
                    <a:lstStyle/>
                    <a:p>
                      <a:pPr marL="0" lvl="0" indent="0" algn="just">
                        <a:buSzPts val="900"/>
                        <a:buFont typeface="+mj-lt"/>
                        <a:buNone/>
                      </a:pPr>
                      <a:r>
                        <a:rPr lang="pt-BR" sz="1000" dirty="0">
                          <a:solidFill>
                            <a:schemeClr val="bg1">
                              <a:lumMod val="10000"/>
                            </a:schemeClr>
                          </a:solidFill>
                          <a:effectLst/>
                        </a:rPr>
                        <a:t>1. Associação Nacional dos Dirigentes das Instituições Federais de Ensino Superior</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dirty="0">
                          <a:solidFill>
                            <a:schemeClr val="bg1">
                              <a:lumMod val="10000"/>
                            </a:schemeClr>
                          </a:solidFill>
                          <a:effectLst/>
                        </a:rPr>
                        <a:t>ANDIFES</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1</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2219328"/>
                  </a:ext>
                </a:extLst>
              </a:tr>
              <a:tr h="181205">
                <a:tc>
                  <a:txBody>
                    <a:bodyPr/>
                    <a:lstStyle/>
                    <a:p>
                      <a:pPr marL="0" lvl="0" indent="0" algn="just">
                        <a:buSzPts val="900"/>
                        <a:buFont typeface="+mj-lt"/>
                        <a:buNone/>
                      </a:pPr>
                      <a:r>
                        <a:rPr lang="pt-BR" sz="1000" dirty="0">
                          <a:solidFill>
                            <a:schemeClr val="bg1">
                              <a:lumMod val="10000"/>
                            </a:schemeClr>
                          </a:solidFill>
                          <a:effectLst/>
                        </a:rPr>
                        <a:t>2. Centro de Formação, Treinamento e Aperfeiçoamento</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dirty="0">
                          <a:solidFill>
                            <a:schemeClr val="bg1">
                              <a:lumMod val="10000"/>
                            </a:schemeClr>
                          </a:solidFill>
                          <a:effectLst/>
                        </a:rPr>
                        <a:t>CEFOR</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4227456"/>
                  </a:ext>
                </a:extLst>
              </a:tr>
              <a:tr h="181205">
                <a:tc>
                  <a:txBody>
                    <a:bodyPr/>
                    <a:lstStyle/>
                    <a:p>
                      <a:pPr marL="0" lvl="0" indent="0" algn="just">
                        <a:buSzPts val="900"/>
                        <a:buFont typeface="+mj-lt"/>
                        <a:buNone/>
                      </a:pPr>
                      <a:r>
                        <a:rPr lang="en-US" sz="1000" dirty="0">
                          <a:solidFill>
                            <a:schemeClr val="bg1">
                              <a:lumMod val="10000"/>
                            </a:schemeClr>
                          </a:solidFill>
                          <a:effectLst/>
                        </a:rPr>
                        <a:t>3. Centro </a:t>
                      </a:r>
                      <a:r>
                        <a:rPr lang="en-US" sz="1000" dirty="0" err="1">
                          <a:solidFill>
                            <a:schemeClr val="bg1">
                              <a:lumMod val="10000"/>
                            </a:schemeClr>
                          </a:solidFill>
                          <a:effectLst/>
                        </a:rPr>
                        <a:t>Universitário</a:t>
                      </a:r>
                      <a:r>
                        <a:rPr lang="en-US" sz="1000" dirty="0">
                          <a:solidFill>
                            <a:schemeClr val="bg1">
                              <a:lumMod val="10000"/>
                            </a:schemeClr>
                          </a:solidFill>
                          <a:effectLst/>
                        </a:rPr>
                        <a:t> de Brasília</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a:solidFill>
                            <a:schemeClr val="bg1">
                              <a:lumMod val="10000"/>
                            </a:schemeClr>
                          </a:solidFill>
                          <a:effectLst/>
                        </a:rPr>
                        <a:t>UNICEUB</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4</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3</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3674988"/>
                  </a:ext>
                </a:extLst>
              </a:tr>
              <a:tr h="181205">
                <a:tc>
                  <a:txBody>
                    <a:bodyPr/>
                    <a:lstStyle/>
                    <a:p>
                      <a:pPr marL="0" lvl="0" indent="0" algn="just">
                        <a:buSzPts val="900"/>
                        <a:buFont typeface="+mj-lt"/>
                        <a:buNone/>
                      </a:pPr>
                      <a:r>
                        <a:rPr lang="pt-BR" sz="1000" dirty="0">
                          <a:solidFill>
                            <a:schemeClr val="bg1">
                              <a:lumMod val="10000"/>
                            </a:schemeClr>
                          </a:solidFill>
                          <a:effectLst/>
                        </a:rPr>
                        <a:t>4. Centro Universitário do Distrito Federal</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a:solidFill>
                            <a:schemeClr val="bg1">
                              <a:lumMod val="10000"/>
                            </a:schemeClr>
                          </a:solidFill>
                          <a:effectLst/>
                        </a:rPr>
                        <a:t>UDF</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1</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1</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1726949"/>
                  </a:ext>
                </a:extLst>
              </a:tr>
              <a:tr h="181205">
                <a:tc>
                  <a:txBody>
                    <a:bodyPr/>
                    <a:lstStyle/>
                    <a:p>
                      <a:pPr marL="0" lvl="0" indent="0" algn="just">
                        <a:buSzPts val="900"/>
                        <a:buFont typeface="+mj-lt"/>
                        <a:buNone/>
                      </a:pPr>
                      <a:r>
                        <a:rPr lang="pt-BR" sz="1000" dirty="0">
                          <a:solidFill>
                            <a:schemeClr val="bg1">
                              <a:lumMod val="10000"/>
                            </a:schemeClr>
                          </a:solidFill>
                          <a:effectLst/>
                        </a:rPr>
                        <a:t>5. Centro Universitário do Instituto de Educação Superior de Brasília</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dirty="0">
                          <a:solidFill>
                            <a:schemeClr val="bg1">
                              <a:lumMod val="10000"/>
                            </a:schemeClr>
                          </a:solidFill>
                          <a:effectLst/>
                        </a:rPr>
                        <a:t>IESB</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2</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2</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0587194"/>
                  </a:ext>
                </a:extLst>
              </a:tr>
              <a:tr h="181205">
                <a:tc>
                  <a:txBody>
                    <a:bodyPr/>
                    <a:lstStyle/>
                    <a:p>
                      <a:pPr marL="0" lvl="0" indent="0" algn="just">
                        <a:buSzPts val="900"/>
                        <a:buFont typeface="+mj-lt"/>
                        <a:buNone/>
                      </a:pPr>
                      <a:r>
                        <a:rPr lang="en-US" sz="1000" dirty="0">
                          <a:solidFill>
                            <a:schemeClr val="bg1">
                              <a:lumMod val="10000"/>
                            </a:schemeClr>
                          </a:solidFill>
                          <a:effectLst/>
                        </a:rPr>
                        <a:t>6. Centro </a:t>
                      </a:r>
                      <a:r>
                        <a:rPr lang="en-US" sz="1000" dirty="0" err="1">
                          <a:solidFill>
                            <a:schemeClr val="bg1">
                              <a:lumMod val="10000"/>
                            </a:schemeClr>
                          </a:solidFill>
                          <a:effectLst/>
                        </a:rPr>
                        <a:t>Universitário</a:t>
                      </a:r>
                      <a:r>
                        <a:rPr lang="en-US" sz="1000" dirty="0">
                          <a:solidFill>
                            <a:schemeClr val="bg1">
                              <a:lumMod val="10000"/>
                            </a:schemeClr>
                          </a:solidFill>
                          <a:effectLst/>
                        </a:rPr>
                        <a:t> Euro-Americano</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dirty="0">
                          <a:solidFill>
                            <a:schemeClr val="bg1">
                              <a:lumMod val="10000"/>
                            </a:schemeClr>
                          </a:solidFill>
                          <a:effectLst/>
                        </a:rPr>
                        <a:t>UNIEURO</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1</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8931849"/>
                  </a:ext>
                </a:extLst>
              </a:tr>
              <a:tr h="304269">
                <a:tc>
                  <a:txBody>
                    <a:bodyPr/>
                    <a:lstStyle/>
                    <a:p>
                      <a:pPr marL="0" lvl="0" indent="0" algn="just">
                        <a:buSzPts val="900"/>
                        <a:buFont typeface="+mj-lt"/>
                        <a:buNone/>
                      </a:pPr>
                      <a:r>
                        <a:rPr lang="pt-BR" sz="1000" dirty="0">
                          <a:solidFill>
                            <a:schemeClr val="bg1">
                              <a:lumMod val="10000"/>
                            </a:schemeClr>
                          </a:solidFill>
                          <a:effectLst/>
                        </a:rPr>
                        <a:t>7. Escola Nac. de Formação e </a:t>
                      </a:r>
                      <a:r>
                        <a:rPr lang="pt-BR" sz="1000" dirty="0" err="1">
                          <a:solidFill>
                            <a:schemeClr val="bg1">
                              <a:lumMod val="10000"/>
                            </a:schemeClr>
                          </a:solidFill>
                          <a:effectLst/>
                        </a:rPr>
                        <a:t>Aperf</a:t>
                      </a:r>
                      <a:r>
                        <a:rPr lang="pt-BR" sz="1000" dirty="0">
                          <a:solidFill>
                            <a:schemeClr val="bg1">
                              <a:lumMod val="10000"/>
                            </a:schemeClr>
                          </a:solidFill>
                          <a:effectLst/>
                        </a:rPr>
                        <a:t>. de Magistrados Min. Sálvio de Figueiredo Teixeira</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dirty="0">
                          <a:solidFill>
                            <a:schemeClr val="bg1">
                              <a:lumMod val="10000"/>
                            </a:schemeClr>
                          </a:solidFill>
                          <a:effectLst/>
                        </a:rPr>
                        <a:t>ENFAM</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1</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3219073"/>
                  </a:ext>
                </a:extLst>
              </a:tr>
              <a:tr h="181205">
                <a:tc>
                  <a:txBody>
                    <a:bodyPr/>
                    <a:lstStyle/>
                    <a:p>
                      <a:pPr marL="0" lvl="0" indent="0" algn="just">
                        <a:buSzPts val="900"/>
                        <a:buFont typeface="+mj-lt"/>
                        <a:buNone/>
                      </a:pPr>
                      <a:r>
                        <a:rPr lang="pt-BR" sz="1000" dirty="0">
                          <a:solidFill>
                            <a:schemeClr val="bg1">
                              <a:lumMod val="10000"/>
                            </a:schemeClr>
                          </a:solidFill>
                          <a:effectLst/>
                        </a:rPr>
                        <a:t>8. Escola Superior de Ciências da Saúde</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a:solidFill>
                            <a:schemeClr val="bg1">
                              <a:lumMod val="10000"/>
                            </a:schemeClr>
                          </a:solidFill>
                          <a:effectLst/>
                        </a:rPr>
                        <a:t>FEPECS-ESCS</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1</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5193896"/>
                  </a:ext>
                </a:extLst>
              </a:tr>
              <a:tr h="181205">
                <a:tc>
                  <a:txBody>
                    <a:bodyPr/>
                    <a:lstStyle/>
                    <a:p>
                      <a:pPr marL="0" lvl="0" indent="0" algn="just">
                        <a:buSzPts val="900"/>
                        <a:buFont typeface="+mj-lt"/>
                        <a:buNone/>
                      </a:pPr>
                      <a:r>
                        <a:rPr lang="pt-BR" sz="1000" dirty="0">
                          <a:solidFill>
                            <a:schemeClr val="bg1">
                              <a:lumMod val="10000"/>
                            </a:schemeClr>
                          </a:solidFill>
                          <a:effectLst/>
                        </a:rPr>
                        <a:t>9. Fiocruz (Escola de Governo em Saúde, Diretoria Regional de Brasília)</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dirty="0">
                          <a:solidFill>
                            <a:schemeClr val="bg1">
                              <a:lumMod val="10000"/>
                            </a:schemeClr>
                          </a:solidFill>
                          <a:effectLst/>
                        </a:rPr>
                        <a:t>FIOCRUZ-EGS Brasília</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3152760"/>
                  </a:ext>
                </a:extLst>
              </a:tr>
              <a:tr h="181205">
                <a:tc>
                  <a:txBody>
                    <a:bodyPr/>
                    <a:lstStyle/>
                    <a:p>
                      <a:pPr marL="0" lvl="0" indent="0" algn="just">
                        <a:buSzPts val="900"/>
                        <a:buFont typeface="+mj-lt"/>
                        <a:buNone/>
                      </a:pPr>
                      <a:r>
                        <a:rPr lang="pt-BR" sz="1000" dirty="0">
                          <a:solidFill>
                            <a:schemeClr val="bg1">
                              <a:lumMod val="10000"/>
                            </a:schemeClr>
                          </a:solidFill>
                          <a:effectLst/>
                        </a:rPr>
                        <a:t>10. Fundação de Ensino e Pesquisa em Ciências da Saúde</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a:solidFill>
                            <a:schemeClr val="bg1">
                              <a:lumMod val="10000"/>
                            </a:schemeClr>
                          </a:solidFill>
                          <a:effectLst/>
                        </a:rPr>
                        <a:t>FEPECS</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701016"/>
                  </a:ext>
                </a:extLst>
              </a:tr>
              <a:tr h="181205">
                <a:tc>
                  <a:txBody>
                    <a:bodyPr/>
                    <a:lstStyle/>
                    <a:p>
                      <a:pPr marL="0" lvl="0" indent="0" algn="just">
                        <a:buSzPts val="900"/>
                        <a:buFont typeface="+mj-lt"/>
                        <a:buNone/>
                      </a:pPr>
                      <a:r>
                        <a:rPr lang="pt-BR" sz="1000" dirty="0">
                          <a:solidFill>
                            <a:schemeClr val="bg1">
                              <a:lumMod val="10000"/>
                            </a:schemeClr>
                          </a:solidFill>
                          <a:effectLst/>
                        </a:rPr>
                        <a:t>11. Fundação Escola Nacional de Administração Pública</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a:solidFill>
                            <a:schemeClr val="bg1">
                              <a:lumMod val="10000"/>
                            </a:schemeClr>
                          </a:solidFill>
                          <a:effectLst/>
                        </a:rPr>
                        <a:t>ENAP</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3</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2</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1</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3980012"/>
                  </a:ext>
                </a:extLst>
              </a:tr>
              <a:tr h="181205">
                <a:tc>
                  <a:txBody>
                    <a:bodyPr/>
                    <a:lstStyle/>
                    <a:p>
                      <a:pPr marL="0" lvl="0" indent="0" algn="just">
                        <a:buSzPts val="900"/>
                        <a:buFont typeface="+mj-lt"/>
                        <a:buNone/>
                      </a:pPr>
                      <a:r>
                        <a:rPr lang="en-US" sz="1000" dirty="0">
                          <a:solidFill>
                            <a:schemeClr val="bg1">
                              <a:lumMod val="10000"/>
                            </a:schemeClr>
                          </a:solidFill>
                          <a:effectLst/>
                        </a:rPr>
                        <a:t>12. </a:t>
                      </a:r>
                      <a:r>
                        <a:rPr lang="en-US" sz="1000" dirty="0" err="1">
                          <a:solidFill>
                            <a:schemeClr val="bg1">
                              <a:lumMod val="10000"/>
                            </a:schemeClr>
                          </a:solidFill>
                          <a:effectLst/>
                        </a:rPr>
                        <a:t>Fundação</a:t>
                      </a:r>
                      <a:r>
                        <a:rPr lang="en-US" sz="1000" dirty="0">
                          <a:solidFill>
                            <a:schemeClr val="bg1">
                              <a:lumMod val="10000"/>
                            </a:schemeClr>
                          </a:solidFill>
                          <a:effectLst/>
                        </a:rPr>
                        <a:t> </a:t>
                      </a:r>
                      <a:r>
                        <a:rPr lang="en-US" sz="1000" dirty="0" err="1">
                          <a:solidFill>
                            <a:schemeClr val="bg1">
                              <a:lumMod val="10000"/>
                            </a:schemeClr>
                          </a:solidFill>
                          <a:effectLst/>
                        </a:rPr>
                        <a:t>Getúlio</a:t>
                      </a:r>
                      <a:r>
                        <a:rPr lang="en-US" sz="1000" dirty="0">
                          <a:solidFill>
                            <a:schemeClr val="bg1">
                              <a:lumMod val="10000"/>
                            </a:schemeClr>
                          </a:solidFill>
                          <a:effectLst/>
                        </a:rPr>
                        <a:t> Vargas, Brasília</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a:solidFill>
                            <a:schemeClr val="bg1">
                              <a:lumMod val="10000"/>
                            </a:schemeClr>
                          </a:solidFill>
                          <a:effectLst/>
                        </a:rPr>
                        <a:t>FGV/BSB</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3</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1</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5156039"/>
                  </a:ext>
                </a:extLst>
              </a:tr>
              <a:tr h="181205">
                <a:tc>
                  <a:txBody>
                    <a:bodyPr/>
                    <a:lstStyle/>
                    <a:p>
                      <a:pPr marL="0" lvl="0" indent="0" algn="just">
                        <a:buSzPts val="900"/>
                        <a:buFont typeface="+mj-lt"/>
                        <a:buNone/>
                      </a:pPr>
                      <a:r>
                        <a:rPr lang="pt-BR" sz="1000" dirty="0">
                          <a:solidFill>
                            <a:schemeClr val="bg1">
                              <a:lumMod val="10000"/>
                            </a:schemeClr>
                          </a:solidFill>
                          <a:effectLst/>
                        </a:rPr>
                        <a:t>13. Instituto Brasiliense de Direito Público</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a:solidFill>
                            <a:schemeClr val="bg1">
                              <a:lumMod val="10000"/>
                            </a:schemeClr>
                          </a:solidFill>
                          <a:effectLst/>
                        </a:rPr>
                        <a:t>IDP</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5</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1</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3</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2359658"/>
                  </a:ext>
                </a:extLst>
              </a:tr>
              <a:tr h="181205">
                <a:tc>
                  <a:txBody>
                    <a:bodyPr/>
                    <a:lstStyle/>
                    <a:p>
                      <a:pPr marL="0" lvl="0" indent="0" algn="just">
                        <a:buSzPts val="900"/>
                        <a:buFont typeface="+mj-lt"/>
                        <a:buNone/>
                      </a:pPr>
                      <a:r>
                        <a:rPr lang="pt-BR" sz="1000" dirty="0">
                          <a:solidFill>
                            <a:schemeClr val="bg1">
                              <a:lumMod val="10000"/>
                            </a:schemeClr>
                          </a:solidFill>
                          <a:effectLst/>
                        </a:rPr>
                        <a:t>14. Instituto de Pesquisa Econômica Aplicada</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a:solidFill>
                            <a:schemeClr val="bg1">
                              <a:lumMod val="10000"/>
                            </a:schemeClr>
                          </a:solidFill>
                          <a:effectLst/>
                        </a:rPr>
                        <a:t>IPEA</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0</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1</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235626"/>
                  </a:ext>
                </a:extLst>
              </a:tr>
              <a:tr h="181205">
                <a:tc>
                  <a:txBody>
                    <a:bodyPr/>
                    <a:lstStyle/>
                    <a:p>
                      <a:pPr marL="0" lvl="0" indent="0" algn="just">
                        <a:buSzPts val="900"/>
                        <a:buFont typeface="+mj-lt"/>
                        <a:buNone/>
                      </a:pPr>
                      <a:r>
                        <a:rPr lang="en-US" sz="1000" dirty="0">
                          <a:solidFill>
                            <a:schemeClr val="bg1">
                              <a:lumMod val="10000"/>
                            </a:schemeClr>
                          </a:solidFill>
                          <a:effectLst/>
                        </a:rPr>
                        <a:t>15. </a:t>
                      </a:r>
                      <a:r>
                        <a:rPr lang="en-US" sz="1000" dirty="0" err="1">
                          <a:solidFill>
                            <a:schemeClr val="bg1">
                              <a:lumMod val="10000"/>
                            </a:schemeClr>
                          </a:solidFill>
                          <a:effectLst/>
                        </a:rPr>
                        <a:t>Universidade</a:t>
                      </a:r>
                      <a:r>
                        <a:rPr lang="en-US" sz="1000" dirty="0">
                          <a:solidFill>
                            <a:schemeClr val="bg1">
                              <a:lumMod val="10000"/>
                            </a:schemeClr>
                          </a:solidFill>
                          <a:effectLst/>
                        </a:rPr>
                        <a:t> </a:t>
                      </a:r>
                      <a:r>
                        <a:rPr lang="en-US" sz="1000" dirty="0" err="1">
                          <a:solidFill>
                            <a:schemeClr val="bg1">
                              <a:lumMod val="10000"/>
                            </a:schemeClr>
                          </a:solidFill>
                          <a:effectLst/>
                        </a:rPr>
                        <a:t>Católica</a:t>
                      </a:r>
                      <a:r>
                        <a:rPr lang="en-US" sz="1000" dirty="0">
                          <a:solidFill>
                            <a:schemeClr val="bg1">
                              <a:lumMod val="10000"/>
                            </a:schemeClr>
                          </a:solidFill>
                          <a:effectLst/>
                        </a:rPr>
                        <a:t> de Brasília</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a:solidFill>
                            <a:schemeClr val="bg1">
                              <a:lumMod val="10000"/>
                            </a:schemeClr>
                          </a:solidFill>
                          <a:effectLst/>
                        </a:rPr>
                        <a:t>UCB</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17</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7</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6</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4</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6787321"/>
                  </a:ext>
                </a:extLst>
              </a:tr>
              <a:tr h="181205">
                <a:tc>
                  <a:txBody>
                    <a:bodyPr/>
                    <a:lstStyle/>
                    <a:p>
                      <a:pPr marL="0" lvl="0" indent="0" algn="just">
                        <a:buSzPts val="900"/>
                        <a:buFont typeface="+mj-lt"/>
                        <a:buNone/>
                      </a:pPr>
                      <a:r>
                        <a:rPr lang="en-US" sz="1000" dirty="0">
                          <a:solidFill>
                            <a:schemeClr val="bg1">
                              <a:lumMod val="10000"/>
                            </a:schemeClr>
                          </a:solidFill>
                          <a:effectLst/>
                        </a:rPr>
                        <a:t>16. </a:t>
                      </a:r>
                      <a:r>
                        <a:rPr lang="en-US" sz="1000" dirty="0" err="1">
                          <a:solidFill>
                            <a:schemeClr val="bg1">
                              <a:lumMod val="10000"/>
                            </a:schemeClr>
                          </a:solidFill>
                          <a:effectLst/>
                        </a:rPr>
                        <a:t>Universidade</a:t>
                      </a:r>
                      <a:r>
                        <a:rPr lang="en-US" sz="1000" dirty="0">
                          <a:solidFill>
                            <a:schemeClr val="bg1">
                              <a:lumMod val="10000"/>
                            </a:schemeClr>
                          </a:solidFill>
                          <a:effectLst/>
                        </a:rPr>
                        <a:t> de Brasília</a:t>
                      </a:r>
                      <a:endParaRPr lang="pt-BR" sz="16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just"/>
                      <a:r>
                        <a:rPr lang="en-US" sz="1000">
                          <a:solidFill>
                            <a:schemeClr val="bg1">
                              <a:lumMod val="10000"/>
                            </a:schemeClr>
                          </a:solidFill>
                          <a:effectLst/>
                        </a:rPr>
                        <a:t>UNB</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162</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81</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69</a:t>
                      </a:r>
                      <a:endParaRPr lang="pt-BR" sz="16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12</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0</a:t>
                      </a:r>
                      <a:endParaRPr lang="pt-BR" sz="16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0569681"/>
                  </a:ext>
                </a:extLst>
              </a:tr>
              <a:tr h="181205">
                <a:tc gridSpan="2">
                  <a:txBody>
                    <a:bodyPr/>
                    <a:lstStyle/>
                    <a:p>
                      <a:pPr algn="r"/>
                      <a:r>
                        <a:rPr lang="pt-BR" sz="1000" b="1" dirty="0">
                          <a:solidFill>
                            <a:schemeClr val="bg1">
                              <a:lumMod val="10000"/>
                            </a:schemeClr>
                          </a:solidFill>
                          <a:effectLst/>
                        </a:rPr>
                        <a:t>Total</a:t>
                      </a:r>
                      <a:endParaRPr lang="pt-BR" sz="16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pt-BR"/>
                    </a:p>
                  </a:txBody>
                  <a:tcPr/>
                </a:tc>
                <a:tc>
                  <a:txBody>
                    <a:bodyPr/>
                    <a:lstStyle/>
                    <a:p>
                      <a:pPr algn="ctr"/>
                      <a:r>
                        <a:rPr lang="en-US" sz="1000" b="1" dirty="0">
                          <a:solidFill>
                            <a:schemeClr val="bg1">
                              <a:lumMod val="10000"/>
                            </a:schemeClr>
                          </a:solidFill>
                          <a:effectLst/>
                        </a:rPr>
                        <a:t>205</a:t>
                      </a:r>
                      <a:endParaRPr lang="pt-BR" sz="16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000" b="1" dirty="0">
                          <a:solidFill>
                            <a:schemeClr val="bg1">
                              <a:lumMod val="10000"/>
                            </a:schemeClr>
                          </a:solidFill>
                          <a:effectLst/>
                        </a:rPr>
                        <a:t>96</a:t>
                      </a:r>
                      <a:endParaRPr lang="pt-BR" sz="16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000" b="1" dirty="0">
                          <a:solidFill>
                            <a:schemeClr val="bg1">
                              <a:lumMod val="10000"/>
                            </a:schemeClr>
                          </a:solidFill>
                          <a:effectLst/>
                        </a:rPr>
                        <a:t>77</a:t>
                      </a:r>
                      <a:endParaRPr lang="pt-BR" sz="16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000" b="1" dirty="0">
                          <a:solidFill>
                            <a:schemeClr val="bg1">
                              <a:lumMod val="10000"/>
                            </a:schemeClr>
                          </a:solidFill>
                          <a:effectLst/>
                        </a:rPr>
                        <a:t>30</a:t>
                      </a:r>
                      <a:endParaRPr lang="pt-BR" sz="16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1000" b="1" dirty="0">
                          <a:solidFill>
                            <a:schemeClr val="bg1">
                              <a:lumMod val="10000"/>
                            </a:schemeClr>
                          </a:solidFill>
                          <a:effectLst/>
                        </a:rPr>
                        <a:t>2</a:t>
                      </a:r>
                      <a:endParaRPr lang="pt-BR" sz="16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91955117"/>
                  </a:ext>
                </a:extLst>
              </a:tr>
            </a:tbl>
          </a:graphicData>
        </a:graphic>
      </p:graphicFrame>
      <p:sp>
        <p:nvSpPr>
          <p:cNvPr id="8" name="Título 1">
            <a:extLst>
              <a:ext uri="{FF2B5EF4-FFF2-40B4-BE49-F238E27FC236}">
                <a16:creationId xmlns:a16="http://schemas.microsoft.com/office/drawing/2014/main" id="{937A48AD-19D3-410F-AD0C-98FB689E8F98}"/>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Impactos educacionais</a:t>
            </a:r>
            <a:endParaRPr lang="pt-BR" sz="2400" b="1" dirty="0">
              <a:solidFill>
                <a:srgbClr val="FFFFFF"/>
              </a:solidFill>
              <a:latin typeface="Arial" panose="020B0604020202020204" pitchFamily="34" charset="0"/>
              <a:cs typeface="Arial" panose="020B0604020202020204" pitchFamily="34" charset="0"/>
            </a:endParaRPr>
          </a:p>
        </p:txBody>
      </p:sp>
      <p:sp>
        <p:nvSpPr>
          <p:cNvPr id="10" name="Elipse 9">
            <a:extLst>
              <a:ext uri="{FF2B5EF4-FFF2-40B4-BE49-F238E27FC236}">
                <a16:creationId xmlns:a16="http://schemas.microsoft.com/office/drawing/2014/main" id="{E659729E-C1BF-43BF-B16D-DDE9C622F650}"/>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ráfico 13">
            <a:extLst>
              <a:ext uri="{FF2B5EF4-FFF2-40B4-BE49-F238E27FC236}">
                <a16:creationId xmlns:a16="http://schemas.microsoft.com/office/drawing/2014/main" id="{738D9FD8-93D2-4F07-8910-0634BDBA937C}"/>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dirty="0"/>
          </a:p>
        </p:txBody>
      </p:sp>
      <p:sp>
        <p:nvSpPr>
          <p:cNvPr id="12" name="Retângulo: Cantos Arredondados 11">
            <a:extLst>
              <a:ext uri="{FF2B5EF4-FFF2-40B4-BE49-F238E27FC236}">
                <a16:creationId xmlns:a16="http://schemas.microsoft.com/office/drawing/2014/main" id="{1DC0A9DB-5A2A-4AEC-965E-4094031CE90F}"/>
              </a:ext>
            </a:extLst>
          </p:cNvPr>
          <p:cNvSpPr/>
          <p:nvPr/>
        </p:nvSpPr>
        <p:spPr>
          <a:xfrm>
            <a:off x="4216400" y="5608161"/>
            <a:ext cx="3759200" cy="85420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Distrito Federal: UnB: 79,02% dos cursos; UCB: 8,29%</a:t>
            </a:r>
          </a:p>
        </p:txBody>
      </p:sp>
      <p:sp>
        <p:nvSpPr>
          <p:cNvPr id="14" name="CaixaDeTexto 13">
            <a:extLst>
              <a:ext uri="{FF2B5EF4-FFF2-40B4-BE49-F238E27FC236}">
                <a16:creationId xmlns:a16="http://schemas.microsoft.com/office/drawing/2014/main" id="{BC5A8FC3-A5FC-45A9-9BB7-2A4092ECC9DB}"/>
              </a:ext>
            </a:extLst>
          </p:cNvPr>
          <p:cNvSpPr txBox="1"/>
          <p:nvPr/>
        </p:nvSpPr>
        <p:spPr>
          <a:xfrm>
            <a:off x="1036981" y="5592037"/>
            <a:ext cx="4735287" cy="276999"/>
          </a:xfrm>
          <a:prstGeom prst="rect">
            <a:avLst/>
          </a:prstGeom>
          <a:noFill/>
        </p:spPr>
        <p:txBody>
          <a:bodyPr wrap="square" rtlCol="0">
            <a:spAutoFit/>
          </a:bodyPr>
          <a:lstStyle/>
          <a:p>
            <a:r>
              <a:rPr lang="pt-BR" sz="1200" b="1" dirty="0">
                <a:solidFill>
                  <a:srgbClr val="FFFFFF"/>
                </a:solidFill>
                <a:latin typeface="Arial" panose="020B0604020202020204" pitchFamily="34" charset="0"/>
                <a:cs typeface="Arial" panose="020B0604020202020204" pitchFamily="34" charset="0"/>
              </a:rPr>
              <a:t>CAPES: Plataforma Sucupira</a:t>
            </a:r>
          </a:p>
        </p:txBody>
      </p:sp>
    </p:spTree>
    <p:extLst>
      <p:ext uri="{BB962C8B-B14F-4D97-AF65-F5344CB8AC3E}">
        <p14:creationId xmlns:p14="http://schemas.microsoft.com/office/powerpoint/2010/main" val="1724611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Padrão do plano de fundo&#10;&#10;Descrição gerada automaticamente">
            <a:extLst>
              <a:ext uri="{FF2B5EF4-FFF2-40B4-BE49-F238E27FC236}">
                <a16:creationId xmlns:a16="http://schemas.microsoft.com/office/drawing/2014/main" id="{C017176D-6C49-4CD9-84A4-1B7B83B1D77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3" name="Tabela 2">
            <a:extLst>
              <a:ext uri="{FF2B5EF4-FFF2-40B4-BE49-F238E27FC236}">
                <a16:creationId xmlns:a16="http://schemas.microsoft.com/office/drawing/2014/main" id="{34F213B0-F103-4C9A-B68A-3837810C4D83}"/>
              </a:ext>
            </a:extLst>
          </p:cNvPr>
          <p:cNvGraphicFramePr>
            <a:graphicFrameLocks noGrp="1"/>
          </p:cNvGraphicFramePr>
          <p:nvPr>
            <p:extLst>
              <p:ext uri="{D42A27DB-BD31-4B8C-83A1-F6EECF244321}">
                <p14:modId xmlns:p14="http://schemas.microsoft.com/office/powerpoint/2010/main" val="2478777157"/>
              </p:ext>
            </p:extLst>
          </p:nvPr>
        </p:nvGraphicFramePr>
        <p:xfrm>
          <a:off x="6096000" y="410874"/>
          <a:ext cx="5761335" cy="5992800"/>
        </p:xfrm>
        <a:graphic>
          <a:graphicData uri="http://schemas.openxmlformats.org/drawingml/2006/table">
            <a:tbl>
              <a:tblPr firstRow="1" firstCol="1" bandRow="1">
                <a:tableStyleId>{46F890A9-2807-4EBB-B81D-B2AA78EC7F39}</a:tableStyleId>
              </a:tblPr>
              <a:tblGrid>
                <a:gridCol w="645878">
                  <a:extLst>
                    <a:ext uri="{9D8B030D-6E8A-4147-A177-3AD203B41FA5}">
                      <a16:colId xmlns:a16="http://schemas.microsoft.com/office/drawing/2014/main" val="3862113243"/>
                    </a:ext>
                  </a:extLst>
                </a:gridCol>
                <a:gridCol w="3753275">
                  <a:extLst>
                    <a:ext uri="{9D8B030D-6E8A-4147-A177-3AD203B41FA5}">
                      <a16:colId xmlns:a16="http://schemas.microsoft.com/office/drawing/2014/main" val="4269738001"/>
                    </a:ext>
                  </a:extLst>
                </a:gridCol>
                <a:gridCol w="289300">
                  <a:extLst>
                    <a:ext uri="{9D8B030D-6E8A-4147-A177-3AD203B41FA5}">
                      <a16:colId xmlns:a16="http://schemas.microsoft.com/office/drawing/2014/main" val="489160976"/>
                    </a:ext>
                  </a:extLst>
                </a:gridCol>
                <a:gridCol w="151907">
                  <a:extLst>
                    <a:ext uri="{9D8B030D-6E8A-4147-A177-3AD203B41FA5}">
                      <a16:colId xmlns:a16="http://schemas.microsoft.com/office/drawing/2014/main" val="1040261515"/>
                    </a:ext>
                  </a:extLst>
                </a:gridCol>
                <a:gridCol w="347854">
                  <a:extLst>
                    <a:ext uri="{9D8B030D-6E8A-4147-A177-3AD203B41FA5}">
                      <a16:colId xmlns:a16="http://schemas.microsoft.com/office/drawing/2014/main" val="1940626893"/>
                    </a:ext>
                  </a:extLst>
                </a:gridCol>
                <a:gridCol w="308922">
                  <a:extLst>
                    <a:ext uri="{9D8B030D-6E8A-4147-A177-3AD203B41FA5}">
                      <a16:colId xmlns:a16="http://schemas.microsoft.com/office/drawing/2014/main" val="52419312"/>
                    </a:ext>
                  </a:extLst>
                </a:gridCol>
                <a:gridCol w="264199">
                  <a:extLst>
                    <a:ext uri="{9D8B030D-6E8A-4147-A177-3AD203B41FA5}">
                      <a16:colId xmlns:a16="http://schemas.microsoft.com/office/drawing/2014/main" val="2533137299"/>
                    </a:ext>
                  </a:extLst>
                </a:gridCol>
              </a:tblGrid>
              <a:tr h="272393">
                <a:tc>
                  <a:txBody>
                    <a:bodyPr/>
                    <a:lstStyle/>
                    <a:p>
                      <a:pPr algn="ctr"/>
                      <a:r>
                        <a:rPr lang="pt-BR" sz="1000" dirty="0">
                          <a:effectLst/>
                        </a:rPr>
                        <a:t>IES</a:t>
                      </a:r>
                      <a:endParaRPr lang="pt-BR"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pt-BR" sz="1000" dirty="0">
                          <a:effectLst/>
                        </a:rPr>
                        <a:t>Curso</a:t>
                      </a:r>
                      <a:endParaRPr lang="pt-BR"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1000" dirty="0">
                          <a:effectLst/>
                        </a:rPr>
                        <a:t>ME</a:t>
                      </a:r>
                      <a:endParaRPr lang="pt-BR"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gridSpan="2">
                  <a:txBody>
                    <a:bodyPr/>
                    <a:lstStyle/>
                    <a:p>
                      <a:pPr algn="ctr"/>
                      <a:r>
                        <a:rPr lang="en-US" sz="1000" dirty="0">
                          <a:effectLst/>
                        </a:rPr>
                        <a:t>DO</a:t>
                      </a:r>
                      <a:endParaRPr lang="pt-BR"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dirty="0">
                          <a:effectLst/>
                        </a:rPr>
                        <a:t>MP</a:t>
                      </a:r>
                      <a:endParaRPr lang="pt-BR" sz="1600" dirty="0"/>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1000" dirty="0">
                          <a:effectLst/>
                        </a:rPr>
                        <a:t>DP</a:t>
                      </a:r>
                      <a:endParaRPr lang="pt-BR"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2799335754"/>
                  </a:ext>
                </a:extLst>
              </a:tr>
              <a:tr h="162221">
                <a:tc rowSpan="2">
                  <a:txBody>
                    <a:bodyPr/>
                    <a:lstStyle/>
                    <a:p>
                      <a:pPr algn="ctr"/>
                      <a:r>
                        <a:rPr lang="en-US" sz="1000" b="0" dirty="0">
                          <a:solidFill>
                            <a:schemeClr val="bg1">
                              <a:lumMod val="10000"/>
                            </a:schemeClr>
                          </a:solidFill>
                          <a:effectLst/>
                        </a:rPr>
                        <a:t>UCB</a:t>
                      </a:r>
                      <a:endParaRPr lang="pt-BR" sz="105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Font typeface="+mj-lt"/>
                        <a:buNone/>
                      </a:pPr>
                      <a:r>
                        <a:rPr lang="pt-BR" sz="1000" b="0" dirty="0">
                          <a:solidFill>
                            <a:schemeClr val="bg1">
                              <a:lumMod val="10000"/>
                            </a:schemeClr>
                          </a:solidFill>
                          <a:effectLst/>
                        </a:rPr>
                        <a:t>1. Governança, Tecnologia e Inovação</a:t>
                      </a:r>
                      <a:endParaRPr lang="pt-BR" sz="105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pt-BR"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pt-BR"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pt-BR" sz="1000" dirty="0">
                          <a:solidFill>
                            <a:schemeClr val="bg1">
                              <a:lumMod val="10000"/>
                            </a:schemeClr>
                          </a:solidFill>
                          <a:effectLst/>
                        </a:rPr>
                        <a:t>4</a:t>
                      </a:r>
                      <a:endParaRPr lang="pt-BR" sz="160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pt-BR"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5022429"/>
                  </a:ext>
                </a:extLst>
              </a:tr>
              <a:tr h="162221">
                <a:tc vMerge="1">
                  <a:txBody>
                    <a:bodyPr/>
                    <a:lstStyle/>
                    <a:p>
                      <a:endParaRPr lang="pt-BR"/>
                    </a:p>
                  </a:txBody>
                  <a:tcPr/>
                </a:tc>
                <a:tc>
                  <a:txBody>
                    <a:bodyPr/>
                    <a:lstStyle/>
                    <a:p>
                      <a:pPr marL="0" indent="0" algn="l">
                        <a:buFont typeface="+mj-lt"/>
                        <a:buNone/>
                      </a:pPr>
                      <a:r>
                        <a:rPr lang="pt-BR" sz="1000" b="0" dirty="0">
                          <a:solidFill>
                            <a:schemeClr val="bg1">
                              <a:lumMod val="10000"/>
                            </a:schemeClr>
                          </a:solidFill>
                          <a:effectLst/>
                        </a:rPr>
                        <a:t>2. Tecnologias Ambientais</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pt-BR"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pt-BR"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pt-BR" sz="1000" dirty="0">
                          <a:solidFill>
                            <a:schemeClr val="bg1">
                              <a:lumMod val="10000"/>
                            </a:schemeClr>
                          </a:solidFill>
                          <a:effectLst/>
                        </a:rPr>
                        <a:t>3</a:t>
                      </a:r>
                      <a:endParaRPr lang="pt-BR" sz="160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pt-BR"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790544"/>
                  </a:ext>
                </a:extLst>
              </a:tr>
              <a:tr h="162221">
                <a:tc gridSpan="7">
                  <a:txBody>
                    <a:bodyPr/>
                    <a:lstStyle/>
                    <a:p>
                      <a:pPr algn="ctr"/>
                      <a:r>
                        <a:rPr lang="pt-BR" sz="1000" b="0" dirty="0">
                          <a:solidFill>
                            <a:schemeClr val="bg1">
                              <a:lumMod val="10000"/>
                            </a:schemeClr>
                          </a:solidFill>
                          <a:effectLst/>
                        </a:rPr>
                        <a:t> </a:t>
                      </a:r>
                      <a:endParaRPr lang="pt-BR" sz="105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endParaRPr lang="pt-BR"/>
                    </a:p>
                  </a:txBody>
                  <a:tcPr>
                    <a:lnT w="6350" cap="flat" cmpd="sng" algn="ctr">
                      <a:solidFill>
                        <a:schemeClr val="tx1"/>
                      </a:solidFill>
                      <a:prstDash val="solid"/>
                      <a:round/>
                      <a:headEnd type="none" w="med" len="med"/>
                      <a:tailEnd type="none" w="med" len="med"/>
                    </a:lnT>
                  </a:tcPr>
                </a:tc>
                <a:tc hMerge="1">
                  <a:txBody>
                    <a:bodyPr/>
                    <a:lstStyle/>
                    <a:p>
                      <a:endParaRPr lang="pt-B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pPr algn="ctr"/>
                      <a:endParaRPr lang="pt-BR" sz="11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extLst>
                  <a:ext uri="{0D108BD9-81ED-4DB2-BD59-A6C34878D82A}">
                    <a16:rowId xmlns:a16="http://schemas.microsoft.com/office/drawing/2014/main" val="1594811004"/>
                  </a:ext>
                </a:extLst>
              </a:tr>
              <a:tr h="162221">
                <a:tc rowSpan="27">
                  <a:txBody>
                    <a:bodyPr/>
                    <a:lstStyle/>
                    <a:p>
                      <a:pPr algn="ctr"/>
                      <a:r>
                        <a:rPr lang="pt-BR" sz="1000" b="0" dirty="0">
                          <a:solidFill>
                            <a:schemeClr val="bg1">
                              <a:lumMod val="10000"/>
                            </a:schemeClr>
                          </a:solidFill>
                          <a:effectLst/>
                        </a:rPr>
                        <a:t>UnB</a:t>
                      </a:r>
                      <a:endParaRPr lang="pt-BR" sz="105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pt-BR" sz="1000" b="0" dirty="0">
                          <a:solidFill>
                            <a:schemeClr val="bg1">
                              <a:lumMod val="10000"/>
                            </a:schemeClr>
                          </a:solidFill>
                          <a:effectLst/>
                        </a:rPr>
                        <a:t>1. Agronegócios </a:t>
                      </a:r>
                      <a:endParaRPr lang="pt-BR" sz="1050" b="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pt-BR"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pt-BR"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pt-BR"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pt-BR"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0686392"/>
                  </a:ext>
                </a:extLst>
              </a:tr>
              <a:tr h="162221">
                <a:tc vMerge="1">
                  <a:txBody>
                    <a:bodyPr/>
                    <a:lstStyle/>
                    <a:p>
                      <a:endParaRPr lang="pt-BR"/>
                    </a:p>
                  </a:txBody>
                  <a:tcPr/>
                </a:tc>
                <a:tc>
                  <a:txBody>
                    <a:bodyPr/>
                    <a:lstStyle/>
                    <a:p>
                      <a:r>
                        <a:rPr lang="pt-BR" sz="1000" b="0" dirty="0">
                          <a:solidFill>
                            <a:schemeClr val="bg1">
                              <a:lumMod val="10000"/>
                            </a:schemeClr>
                          </a:solidFill>
                          <a:effectLst/>
                        </a:rPr>
                        <a:t>2. Agronomia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7871034"/>
                  </a:ext>
                </a:extLst>
              </a:tr>
              <a:tr h="162221">
                <a:tc vMerge="1">
                  <a:txBody>
                    <a:bodyPr/>
                    <a:lstStyle/>
                    <a:p>
                      <a:endParaRPr lang="pt-BR"/>
                    </a:p>
                  </a:txBody>
                  <a:tcPr/>
                </a:tc>
                <a:tc>
                  <a:txBody>
                    <a:bodyPr/>
                    <a:lstStyle/>
                    <a:p>
                      <a:r>
                        <a:rPr lang="pt-BR" sz="1000" b="0" dirty="0">
                          <a:solidFill>
                            <a:schemeClr val="bg1">
                              <a:lumMod val="10000"/>
                            </a:schemeClr>
                          </a:solidFill>
                          <a:effectLst/>
                        </a:rPr>
                        <a:t>3. Biotecnologia e Biodiversidade - Rede Pró-Centro-Oeste</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pt-BR" sz="1000" dirty="0">
                          <a:solidFill>
                            <a:schemeClr val="bg1">
                              <a:lumMod val="10000"/>
                            </a:schemeClr>
                          </a:solidFill>
                          <a:effectLst/>
                        </a:rPr>
                        <a:t> </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7172225"/>
                  </a:ext>
                </a:extLst>
              </a:tr>
              <a:tr h="162221">
                <a:tc vMerge="1">
                  <a:txBody>
                    <a:bodyPr/>
                    <a:lstStyle/>
                    <a:p>
                      <a:endParaRPr lang="pt-BR"/>
                    </a:p>
                  </a:txBody>
                  <a:tcPr/>
                </a:tc>
                <a:tc>
                  <a:txBody>
                    <a:bodyPr/>
                    <a:lstStyle/>
                    <a:p>
                      <a:r>
                        <a:rPr lang="en-US" sz="1000" b="0" dirty="0">
                          <a:solidFill>
                            <a:schemeClr val="bg1">
                              <a:lumMod val="10000"/>
                            </a:schemeClr>
                          </a:solidFill>
                          <a:effectLst/>
                        </a:rPr>
                        <a:t>4. </a:t>
                      </a:r>
                      <a:r>
                        <a:rPr lang="en-US" sz="1000" b="0" dirty="0" err="1">
                          <a:solidFill>
                            <a:schemeClr val="bg1">
                              <a:lumMod val="10000"/>
                            </a:schemeClr>
                          </a:solidFill>
                          <a:effectLst/>
                        </a:rPr>
                        <a:t>Ciências</a:t>
                      </a:r>
                      <a:r>
                        <a:rPr lang="en-US" sz="1000" b="0" dirty="0">
                          <a:solidFill>
                            <a:schemeClr val="bg1">
                              <a:lumMod val="10000"/>
                            </a:schemeClr>
                          </a:solidFill>
                          <a:effectLst/>
                        </a:rPr>
                        <a:t> </a:t>
                      </a:r>
                      <a:r>
                        <a:rPr lang="en-US" sz="1000" b="0" dirty="0" err="1">
                          <a:solidFill>
                            <a:schemeClr val="bg1">
                              <a:lumMod val="10000"/>
                            </a:schemeClr>
                          </a:solidFill>
                          <a:effectLst/>
                        </a:rPr>
                        <a:t>Ambientais</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6585949"/>
                  </a:ext>
                </a:extLst>
              </a:tr>
              <a:tr h="162221">
                <a:tc vMerge="1">
                  <a:txBody>
                    <a:bodyPr/>
                    <a:lstStyle/>
                    <a:p>
                      <a:endParaRPr lang="pt-BR"/>
                    </a:p>
                  </a:txBody>
                  <a:tcPr/>
                </a:tc>
                <a:tc>
                  <a:txBody>
                    <a:bodyPr/>
                    <a:lstStyle/>
                    <a:p>
                      <a:r>
                        <a:rPr lang="en-US" sz="1000" b="0" dirty="0">
                          <a:solidFill>
                            <a:schemeClr val="bg1">
                              <a:lumMod val="10000"/>
                            </a:schemeClr>
                          </a:solidFill>
                          <a:effectLst/>
                        </a:rPr>
                        <a:t>5. </a:t>
                      </a:r>
                      <a:r>
                        <a:rPr lang="en-US" sz="1000" b="0" dirty="0" err="1">
                          <a:solidFill>
                            <a:schemeClr val="bg1">
                              <a:lumMod val="10000"/>
                            </a:schemeClr>
                          </a:solidFill>
                          <a:effectLst/>
                        </a:rPr>
                        <a:t>Ciências</a:t>
                      </a:r>
                      <a:r>
                        <a:rPr lang="en-US" sz="1000" b="0" dirty="0">
                          <a:solidFill>
                            <a:schemeClr val="bg1">
                              <a:lumMod val="10000"/>
                            </a:schemeClr>
                          </a:solidFill>
                          <a:effectLst/>
                        </a:rPr>
                        <a:t> da </a:t>
                      </a:r>
                      <a:r>
                        <a:rPr lang="en-US" sz="1000" b="0" dirty="0" err="1">
                          <a:solidFill>
                            <a:schemeClr val="bg1">
                              <a:lumMod val="10000"/>
                            </a:schemeClr>
                          </a:solidFill>
                          <a:effectLst/>
                        </a:rPr>
                        <a:t>Informação</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5</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5</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2315036"/>
                  </a:ext>
                </a:extLst>
              </a:tr>
              <a:tr h="162221">
                <a:tc vMerge="1">
                  <a:txBody>
                    <a:bodyPr/>
                    <a:lstStyle/>
                    <a:p>
                      <a:endParaRPr lang="pt-BR"/>
                    </a:p>
                  </a:txBody>
                  <a:tcPr/>
                </a:tc>
                <a:tc>
                  <a:txBody>
                    <a:bodyPr/>
                    <a:lstStyle/>
                    <a:p>
                      <a:r>
                        <a:rPr lang="en-US" sz="1000" b="0" dirty="0">
                          <a:solidFill>
                            <a:schemeClr val="bg1">
                              <a:lumMod val="10000"/>
                            </a:schemeClr>
                          </a:solidFill>
                          <a:effectLst/>
                        </a:rPr>
                        <a:t>6. </a:t>
                      </a:r>
                      <a:r>
                        <a:rPr lang="en-US" sz="1000" b="0" dirty="0" err="1">
                          <a:solidFill>
                            <a:schemeClr val="bg1">
                              <a:lumMod val="10000"/>
                            </a:schemeClr>
                          </a:solidFill>
                          <a:effectLst/>
                        </a:rPr>
                        <a:t>Ciências</a:t>
                      </a:r>
                      <a:r>
                        <a:rPr lang="en-US" sz="1000" b="0" dirty="0">
                          <a:solidFill>
                            <a:schemeClr val="bg1">
                              <a:lumMod val="10000"/>
                            </a:schemeClr>
                          </a:solidFill>
                          <a:effectLst/>
                        </a:rPr>
                        <a:t> de </a:t>
                      </a:r>
                      <a:r>
                        <a:rPr lang="en-US" sz="1000" b="0" dirty="0" err="1">
                          <a:solidFill>
                            <a:schemeClr val="bg1">
                              <a:lumMod val="10000"/>
                            </a:schemeClr>
                          </a:solidFill>
                          <a:effectLst/>
                        </a:rPr>
                        <a:t>Materiais</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3</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3966362"/>
                  </a:ext>
                </a:extLst>
              </a:tr>
              <a:tr h="162221">
                <a:tc vMerge="1">
                  <a:txBody>
                    <a:bodyPr/>
                    <a:lstStyle/>
                    <a:p>
                      <a:endParaRPr lang="pt-BR"/>
                    </a:p>
                  </a:txBody>
                  <a:tcPr/>
                </a:tc>
                <a:tc>
                  <a:txBody>
                    <a:bodyPr/>
                    <a:lstStyle/>
                    <a:p>
                      <a:r>
                        <a:rPr lang="en-US" sz="1000" b="0" dirty="0">
                          <a:solidFill>
                            <a:schemeClr val="bg1">
                              <a:lumMod val="10000"/>
                            </a:schemeClr>
                          </a:solidFill>
                          <a:effectLst/>
                        </a:rPr>
                        <a:t>7. </a:t>
                      </a:r>
                      <a:r>
                        <a:rPr lang="en-US" sz="1000" b="0" dirty="0" err="1">
                          <a:solidFill>
                            <a:schemeClr val="bg1">
                              <a:lumMod val="10000"/>
                            </a:schemeClr>
                          </a:solidFill>
                          <a:effectLst/>
                        </a:rPr>
                        <a:t>Ciências</a:t>
                      </a:r>
                      <a:r>
                        <a:rPr lang="en-US" sz="1000" b="0" dirty="0">
                          <a:solidFill>
                            <a:schemeClr val="bg1">
                              <a:lumMod val="10000"/>
                            </a:schemeClr>
                          </a:solidFill>
                          <a:effectLst/>
                        </a:rPr>
                        <a:t> </a:t>
                      </a:r>
                      <a:r>
                        <a:rPr lang="en-US" sz="1000" b="0" dirty="0" err="1">
                          <a:solidFill>
                            <a:schemeClr val="bg1">
                              <a:lumMod val="10000"/>
                            </a:schemeClr>
                          </a:solidFill>
                          <a:effectLst/>
                        </a:rPr>
                        <a:t>Florestais</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3</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3</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488582"/>
                  </a:ext>
                </a:extLst>
              </a:tr>
              <a:tr h="162221">
                <a:tc vMerge="1">
                  <a:txBody>
                    <a:bodyPr/>
                    <a:lstStyle/>
                    <a:p>
                      <a:endParaRPr lang="pt-BR"/>
                    </a:p>
                  </a:txBody>
                  <a:tcPr/>
                </a:tc>
                <a:tc>
                  <a:txBody>
                    <a:bodyPr/>
                    <a:lstStyle/>
                    <a:p>
                      <a:r>
                        <a:rPr lang="en-US" sz="1000" b="0" dirty="0">
                          <a:solidFill>
                            <a:schemeClr val="bg1">
                              <a:lumMod val="10000"/>
                            </a:schemeClr>
                          </a:solidFill>
                          <a:effectLst/>
                        </a:rPr>
                        <a:t>8. </a:t>
                      </a:r>
                      <a:r>
                        <a:rPr lang="en-US" sz="1000" b="0" dirty="0" err="1">
                          <a:solidFill>
                            <a:schemeClr val="bg1">
                              <a:lumMod val="10000"/>
                            </a:schemeClr>
                          </a:solidFill>
                          <a:effectLst/>
                        </a:rPr>
                        <a:t>Ciências</a:t>
                      </a:r>
                      <a:r>
                        <a:rPr lang="en-US" sz="1000" b="0" dirty="0">
                          <a:solidFill>
                            <a:schemeClr val="bg1">
                              <a:lumMod val="10000"/>
                            </a:schemeClr>
                          </a:solidFill>
                          <a:effectLst/>
                        </a:rPr>
                        <a:t> </a:t>
                      </a:r>
                      <a:r>
                        <a:rPr lang="en-US" sz="1000" b="0" dirty="0" err="1">
                          <a:solidFill>
                            <a:schemeClr val="bg1">
                              <a:lumMod val="10000"/>
                            </a:schemeClr>
                          </a:solidFill>
                          <a:effectLst/>
                        </a:rPr>
                        <a:t>Mecânicas</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dirty="0">
                          <a:solidFill>
                            <a:schemeClr val="bg1">
                              <a:lumMod val="10000"/>
                            </a:schemeClr>
                          </a:solidFill>
                          <a:effectLst/>
                        </a:rPr>
                        <a:t>4</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3292209"/>
                  </a:ext>
                </a:extLst>
              </a:tr>
              <a:tr h="162221">
                <a:tc vMerge="1">
                  <a:txBody>
                    <a:bodyPr/>
                    <a:lstStyle/>
                    <a:p>
                      <a:endParaRPr lang="pt-BR"/>
                    </a:p>
                  </a:txBody>
                  <a:tcPr/>
                </a:tc>
                <a:tc>
                  <a:txBody>
                    <a:bodyPr/>
                    <a:lstStyle/>
                    <a:p>
                      <a:r>
                        <a:rPr lang="en-US" sz="1000" b="0" dirty="0">
                          <a:solidFill>
                            <a:schemeClr val="bg1">
                              <a:lumMod val="10000"/>
                            </a:schemeClr>
                          </a:solidFill>
                          <a:effectLst/>
                        </a:rPr>
                        <a:t>9. </a:t>
                      </a:r>
                      <a:r>
                        <a:rPr lang="en-US" sz="1000" b="0" dirty="0" err="1">
                          <a:solidFill>
                            <a:schemeClr val="bg1">
                              <a:lumMod val="10000"/>
                            </a:schemeClr>
                          </a:solidFill>
                          <a:effectLst/>
                        </a:rPr>
                        <a:t>Computação</a:t>
                      </a:r>
                      <a:r>
                        <a:rPr lang="en-US" sz="1000" b="0" dirty="0">
                          <a:solidFill>
                            <a:schemeClr val="bg1">
                              <a:lumMod val="10000"/>
                            </a:schemeClr>
                          </a:solidFill>
                          <a:effectLst/>
                        </a:rPr>
                        <a:t> </a:t>
                      </a:r>
                      <a:r>
                        <a:rPr lang="en-US" sz="1000" b="0" dirty="0" err="1">
                          <a:solidFill>
                            <a:schemeClr val="bg1">
                              <a:lumMod val="10000"/>
                            </a:schemeClr>
                          </a:solidFill>
                          <a:effectLst/>
                        </a:rPr>
                        <a:t>Aplicada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3</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9936619"/>
                  </a:ext>
                </a:extLst>
              </a:tr>
              <a:tr h="162221">
                <a:tc vMerge="1">
                  <a:txBody>
                    <a:bodyPr/>
                    <a:lstStyle/>
                    <a:p>
                      <a:endParaRPr lang="pt-BR"/>
                    </a:p>
                  </a:txBody>
                  <a:tcPr/>
                </a:tc>
                <a:tc>
                  <a:txBody>
                    <a:bodyPr/>
                    <a:lstStyle/>
                    <a:p>
                      <a:r>
                        <a:rPr lang="en-US" sz="1000" b="0" dirty="0">
                          <a:solidFill>
                            <a:schemeClr val="bg1">
                              <a:lumMod val="10000"/>
                            </a:schemeClr>
                          </a:solidFill>
                          <a:effectLst/>
                        </a:rPr>
                        <a:t>10. </a:t>
                      </a:r>
                      <a:r>
                        <a:rPr lang="en-US" sz="1000" b="0" dirty="0" err="1">
                          <a:solidFill>
                            <a:schemeClr val="bg1">
                              <a:lumMod val="10000"/>
                            </a:schemeClr>
                          </a:solidFill>
                          <a:effectLst/>
                        </a:rPr>
                        <a:t>Desenvolvimento</a:t>
                      </a:r>
                      <a:r>
                        <a:rPr lang="en-US" sz="1000" b="0" dirty="0">
                          <a:solidFill>
                            <a:schemeClr val="bg1">
                              <a:lumMod val="10000"/>
                            </a:schemeClr>
                          </a:solidFill>
                          <a:effectLst/>
                        </a:rPr>
                        <a:t> </a:t>
                      </a:r>
                      <a:r>
                        <a:rPr lang="en-US" sz="1000" b="0" dirty="0" err="1">
                          <a:solidFill>
                            <a:schemeClr val="bg1">
                              <a:lumMod val="10000"/>
                            </a:schemeClr>
                          </a:solidFill>
                          <a:effectLst/>
                        </a:rPr>
                        <a:t>Sustentável</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7</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7</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2496697"/>
                  </a:ext>
                </a:extLst>
              </a:tr>
              <a:tr h="162221">
                <a:tc vMerge="1">
                  <a:txBody>
                    <a:bodyPr/>
                    <a:lstStyle/>
                    <a:p>
                      <a:endParaRPr lang="pt-BR"/>
                    </a:p>
                  </a:txBody>
                  <a:tcPr/>
                </a:tc>
                <a:tc>
                  <a:txBody>
                    <a:bodyPr/>
                    <a:lstStyle/>
                    <a:p>
                      <a:r>
                        <a:rPr lang="en-US" sz="1000" b="0" dirty="0">
                          <a:solidFill>
                            <a:schemeClr val="bg1">
                              <a:lumMod val="10000"/>
                            </a:schemeClr>
                          </a:solidFill>
                          <a:effectLst/>
                        </a:rPr>
                        <a:t>11. </a:t>
                      </a:r>
                      <a:r>
                        <a:rPr lang="en-US" sz="1000" b="0" dirty="0" err="1">
                          <a:solidFill>
                            <a:schemeClr val="bg1">
                              <a:lumMod val="10000"/>
                            </a:schemeClr>
                          </a:solidFill>
                          <a:effectLst/>
                        </a:rPr>
                        <a:t>Engenharia</a:t>
                      </a:r>
                      <a:r>
                        <a:rPr lang="en-US" sz="1000" b="0" dirty="0">
                          <a:solidFill>
                            <a:schemeClr val="bg1">
                              <a:lumMod val="10000"/>
                            </a:schemeClr>
                          </a:solidFill>
                          <a:effectLst/>
                        </a:rPr>
                        <a:t> </a:t>
                      </a:r>
                      <a:r>
                        <a:rPr lang="en-US" sz="1000" b="0" dirty="0" err="1">
                          <a:solidFill>
                            <a:schemeClr val="bg1">
                              <a:lumMod val="10000"/>
                            </a:schemeClr>
                          </a:solidFill>
                          <a:effectLst/>
                        </a:rPr>
                        <a:t>Biomédica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dirty="0">
                          <a:solidFill>
                            <a:schemeClr val="bg1">
                              <a:lumMod val="10000"/>
                            </a:schemeClr>
                          </a:solidFill>
                          <a:effectLst/>
                        </a:rPr>
                        <a:t>3</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6994111"/>
                  </a:ext>
                </a:extLst>
              </a:tr>
              <a:tr h="162221">
                <a:tc vMerge="1">
                  <a:txBody>
                    <a:bodyPr/>
                    <a:lstStyle/>
                    <a:p>
                      <a:endParaRPr lang="pt-BR"/>
                    </a:p>
                  </a:txBody>
                  <a:tcPr/>
                </a:tc>
                <a:tc>
                  <a:txBody>
                    <a:bodyPr/>
                    <a:lstStyle/>
                    <a:p>
                      <a:r>
                        <a:rPr lang="pt-BR" sz="1000" b="0" dirty="0">
                          <a:solidFill>
                            <a:schemeClr val="bg1">
                              <a:lumMod val="10000"/>
                            </a:schemeClr>
                          </a:solidFill>
                          <a:effectLst/>
                        </a:rPr>
                        <a:t>12. Engenharia de Sistemas Eletrônicos e de Automação</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802255"/>
                  </a:ext>
                </a:extLst>
              </a:tr>
              <a:tr h="162221">
                <a:tc vMerge="1">
                  <a:txBody>
                    <a:bodyPr/>
                    <a:lstStyle/>
                    <a:p>
                      <a:endParaRPr lang="pt-BR"/>
                    </a:p>
                  </a:txBody>
                  <a:tcPr/>
                </a:tc>
                <a:tc>
                  <a:txBody>
                    <a:bodyPr/>
                    <a:lstStyle/>
                    <a:p>
                      <a:r>
                        <a:rPr lang="en-US" sz="1000" b="0" dirty="0">
                          <a:solidFill>
                            <a:schemeClr val="bg1">
                              <a:lumMod val="10000"/>
                            </a:schemeClr>
                          </a:solidFill>
                          <a:effectLst/>
                        </a:rPr>
                        <a:t>13. </a:t>
                      </a:r>
                      <a:r>
                        <a:rPr lang="en-US" sz="1000" b="0" dirty="0" err="1">
                          <a:solidFill>
                            <a:schemeClr val="bg1">
                              <a:lumMod val="10000"/>
                            </a:schemeClr>
                          </a:solidFill>
                          <a:effectLst/>
                        </a:rPr>
                        <a:t>Engenharia</a:t>
                      </a:r>
                      <a:r>
                        <a:rPr lang="en-US" sz="1000" b="0" dirty="0">
                          <a:solidFill>
                            <a:schemeClr val="bg1">
                              <a:lumMod val="10000"/>
                            </a:schemeClr>
                          </a:solidFill>
                          <a:effectLst/>
                        </a:rPr>
                        <a:t> </a:t>
                      </a:r>
                      <a:r>
                        <a:rPr lang="en-US" sz="1000" b="0" dirty="0" err="1">
                          <a:solidFill>
                            <a:schemeClr val="bg1">
                              <a:lumMod val="10000"/>
                            </a:schemeClr>
                          </a:solidFill>
                          <a:effectLst/>
                        </a:rPr>
                        <a:t>Elétrica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3</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895821"/>
                  </a:ext>
                </a:extLst>
              </a:tr>
              <a:tr h="162221">
                <a:tc vMerge="1">
                  <a:txBody>
                    <a:bodyPr/>
                    <a:lstStyle/>
                    <a:p>
                      <a:endParaRPr lang="pt-BR"/>
                    </a:p>
                  </a:txBody>
                  <a:tcPr/>
                </a:tc>
                <a:tc>
                  <a:txBody>
                    <a:bodyPr/>
                    <a:lstStyle/>
                    <a:p>
                      <a:r>
                        <a:rPr lang="en-US" sz="1000" b="0" dirty="0">
                          <a:solidFill>
                            <a:schemeClr val="bg1">
                              <a:lumMod val="10000"/>
                            </a:schemeClr>
                          </a:solidFill>
                          <a:effectLst/>
                        </a:rPr>
                        <a:t>14. </a:t>
                      </a:r>
                      <a:r>
                        <a:rPr lang="en-US" sz="1000" b="0" dirty="0" err="1">
                          <a:solidFill>
                            <a:schemeClr val="bg1">
                              <a:lumMod val="10000"/>
                            </a:schemeClr>
                          </a:solidFill>
                          <a:effectLst/>
                        </a:rPr>
                        <a:t>Engenharia</a:t>
                      </a:r>
                      <a:r>
                        <a:rPr lang="en-US" sz="1000" b="0" dirty="0">
                          <a:solidFill>
                            <a:schemeClr val="bg1">
                              <a:lumMod val="10000"/>
                            </a:schemeClr>
                          </a:solidFill>
                          <a:effectLst/>
                        </a:rPr>
                        <a:t> </a:t>
                      </a:r>
                      <a:r>
                        <a:rPr lang="en-US" sz="1000" b="0" dirty="0" err="1">
                          <a:solidFill>
                            <a:schemeClr val="bg1">
                              <a:lumMod val="10000"/>
                            </a:schemeClr>
                          </a:solidFill>
                          <a:effectLst/>
                        </a:rPr>
                        <a:t>Elétrica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4686640"/>
                  </a:ext>
                </a:extLst>
              </a:tr>
              <a:tr h="162221">
                <a:tc vMerge="1">
                  <a:txBody>
                    <a:bodyPr/>
                    <a:lstStyle/>
                    <a:p>
                      <a:endParaRPr lang="pt-BR"/>
                    </a:p>
                  </a:txBody>
                  <a:tcPr/>
                </a:tc>
                <a:tc>
                  <a:txBody>
                    <a:bodyPr/>
                    <a:lstStyle/>
                    <a:p>
                      <a:r>
                        <a:rPr lang="en-US" sz="1000" b="0" dirty="0">
                          <a:solidFill>
                            <a:schemeClr val="bg1">
                              <a:lumMod val="10000"/>
                            </a:schemeClr>
                          </a:solidFill>
                          <a:effectLst/>
                        </a:rPr>
                        <a:t>15. </a:t>
                      </a:r>
                      <a:r>
                        <a:rPr lang="en-US" sz="1000" b="0" dirty="0" err="1">
                          <a:solidFill>
                            <a:schemeClr val="bg1">
                              <a:lumMod val="10000"/>
                            </a:schemeClr>
                          </a:solidFill>
                          <a:effectLst/>
                        </a:rPr>
                        <a:t>Estatistica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2861113"/>
                  </a:ext>
                </a:extLst>
              </a:tr>
              <a:tr h="162221">
                <a:tc vMerge="1">
                  <a:txBody>
                    <a:bodyPr/>
                    <a:lstStyle/>
                    <a:p>
                      <a:endParaRPr lang="pt-BR"/>
                    </a:p>
                  </a:txBody>
                  <a:tcPr/>
                </a:tc>
                <a:tc>
                  <a:txBody>
                    <a:bodyPr/>
                    <a:lstStyle/>
                    <a:p>
                      <a:r>
                        <a:rPr lang="pt-BR" sz="1000" b="0" dirty="0">
                          <a:solidFill>
                            <a:schemeClr val="bg1">
                              <a:lumMod val="10000"/>
                            </a:schemeClr>
                          </a:solidFill>
                          <a:effectLst/>
                        </a:rPr>
                        <a:t>16. Estruturas e Construção Civil</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266228"/>
                  </a:ext>
                </a:extLst>
              </a:tr>
              <a:tr h="162221">
                <a:tc vMerge="1">
                  <a:txBody>
                    <a:bodyPr/>
                    <a:lstStyle/>
                    <a:p>
                      <a:endParaRPr lang="pt-BR"/>
                    </a:p>
                  </a:txBody>
                  <a:tcPr/>
                </a:tc>
                <a:tc>
                  <a:txBody>
                    <a:bodyPr/>
                    <a:lstStyle/>
                    <a:p>
                      <a:r>
                        <a:rPr lang="pt-BR" sz="1000" b="0" dirty="0">
                          <a:solidFill>
                            <a:schemeClr val="bg1">
                              <a:lumMod val="10000"/>
                            </a:schemeClr>
                          </a:solidFill>
                          <a:effectLst/>
                        </a:rPr>
                        <a:t>17. Geociências Aplicadas e Geodinâmica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4</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748617"/>
                  </a:ext>
                </a:extLst>
              </a:tr>
              <a:tr h="162221">
                <a:tc vMerge="1">
                  <a:txBody>
                    <a:bodyPr/>
                    <a:lstStyle/>
                    <a:p>
                      <a:endParaRPr lang="pt-BR"/>
                    </a:p>
                  </a:txBody>
                  <a:tcPr/>
                </a:tc>
                <a:tc>
                  <a:txBody>
                    <a:bodyPr/>
                    <a:lstStyle/>
                    <a:p>
                      <a:r>
                        <a:rPr lang="en-US" sz="1000" b="0" dirty="0">
                          <a:solidFill>
                            <a:schemeClr val="bg1">
                              <a:lumMod val="10000"/>
                            </a:schemeClr>
                          </a:solidFill>
                          <a:effectLst/>
                        </a:rPr>
                        <a:t>18. Geografia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5</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5</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6598353"/>
                  </a:ext>
                </a:extLst>
              </a:tr>
              <a:tr h="162221">
                <a:tc vMerge="1">
                  <a:txBody>
                    <a:bodyPr/>
                    <a:lstStyle/>
                    <a:p>
                      <a:endParaRPr lang="pt-BR"/>
                    </a:p>
                  </a:txBody>
                  <a:tcPr/>
                </a:tc>
                <a:tc>
                  <a:txBody>
                    <a:bodyPr/>
                    <a:lstStyle/>
                    <a:p>
                      <a:r>
                        <a:rPr lang="en-US" sz="1000" b="0" dirty="0">
                          <a:solidFill>
                            <a:schemeClr val="bg1">
                              <a:lumMod val="10000"/>
                            </a:schemeClr>
                          </a:solidFill>
                          <a:effectLst/>
                        </a:rPr>
                        <a:t>19. </a:t>
                      </a:r>
                      <a:r>
                        <a:rPr lang="en-US" sz="1000" b="0" dirty="0" err="1">
                          <a:solidFill>
                            <a:schemeClr val="bg1">
                              <a:lumMod val="10000"/>
                            </a:schemeClr>
                          </a:solidFill>
                          <a:effectLst/>
                        </a:rPr>
                        <a:t>Geologia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dirty="0">
                          <a:solidFill>
                            <a:schemeClr val="bg1">
                              <a:lumMod val="10000"/>
                            </a:schemeClr>
                          </a:solidFill>
                          <a:effectLst/>
                        </a:rPr>
                        <a:t>7</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7</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4251933"/>
                  </a:ext>
                </a:extLst>
              </a:tr>
              <a:tr h="162221">
                <a:tc vMerge="1">
                  <a:txBody>
                    <a:bodyPr/>
                    <a:lstStyle/>
                    <a:p>
                      <a:endParaRPr lang="pt-BR"/>
                    </a:p>
                  </a:txBody>
                  <a:tcPr/>
                </a:tc>
                <a:tc>
                  <a:txBody>
                    <a:bodyPr/>
                    <a:lstStyle/>
                    <a:p>
                      <a:r>
                        <a:rPr lang="en-US" sz="1000" b="0" dirty="0">
                          <a:solidFill>
                            <a:schemeClr val="bg1">
                              <a:lumMod val="10000"/>
                            </a:schemeClr>
                          </a:solidFill>
                          <a:effectLst/>
                        </a:rPr>
                        <a:t>20. </a:t>
                      </a:r>
                      <a:r>
                        <a:rPr lang="en-US" sz="1000" b="0" dirty="0" err="1">
                          <a:solidFill>
                            <a:schemeClr val="bg1">
                              <a:lumMod val="10000"/>
                            </a:schemeClr>
                          </a:solidFill>
                          <a:effectLst/>
                        </a:rPr>
                        <a:t>Geotecnia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dirty="0">
                          <a:solidFill>
                            <a:schemeClr val="bg1">
                              <a:lumMod val="10000"/>
                            </a:schemeClr>
                          </a:solidFill>
                          <a:effectLst/>
                        </a:rPr>
                        <a:t>6</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6</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2357498"/>
                  </a:ext>
                </a:extLst>
              </a:tr>
              <a:tr h="162221">
                <a:tc vMerge="1">
                  <a:txBody>
                    <a:bodyPr/>
                    <a:lstStyle/>
                    <a:p>
                      <a:endParaRPr lang="pt-BR"/>
                    </a:p>
                  </a:txBody>
                  <a:tcPr/>
                </a:tc>
                <a:tc>
                  <a:txBody>
                    <a:bodyPr/>
                    <a:lstStyle/>
                    <a:p>
                      <a:r>
                        <a:rPr lang="en-US" sz="1000" b="0" dirty="0">
                          <a:solidFill>
                            <a:schemeClr val="bg1">
                              <a:lumMod val="10000"/>
                            </a:schemeClr>
                          </a:solidFill>
                          <a:effectLst/>
                        </a:rPr>
                        <a:t>21. </a:t>
                      </a:r>
                      <a:r>
                        <a:rPr lang="en-US" sz="1000" b="0" dirty="0" err="1">
                          <a:solidFill>
                            <a:schemeClr val="bg1">
                              <a:lumMod val="10000"/>
                            </a:schemeClr>
                          </a:solidFill>
                          <a:effectLst/>
                        </a:rPr>
                        <a:t>Informática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dirty="0">
                          <a:solidFill>
                            <a:schemeClr val="bg1">
                              <a:lumMod val="10000"/>
                            </a:schemeClr>
                          </a:solidFill>
                          <a:effectLst/>
                        </a:rPr>
                        <a:t>5</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5</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5871431"/>
                  </a:ext>
                </a:extLst>
              </a:tr>
              <a:tr h="162221">
                <a:tc vMerge="1">
                  <a:txBody>
                    <a:bodyPr/>
                    <a:lstStyle/>
                    <a:p>
                      <a:endParaRPr lang="pt-BR"/>
                    </a:p>
                  </a:txBody>
                  <a:tcPr/>
                </a:tc>
                <a:tc>
                  <a:txBody>
                    <a:bodyPr/>
                    <a:lstStyle/>
                    <a:p>
                      <a:r>
                        <a:rPr lang="pt-BR" sz="1000" b="0" dirty="0">
                          <a:solidFill>
                            <a:schemeClr val="bg1">
                              <a:lumMod val="10000"/>
                            </a:schemeClr>
                          </a:solidFill>
                          <a:effectLst/>
                        </a:rPr>
                        <a:t>22. Integridade de Materiais da Engenharia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dirty="0">
                          <a:solidFill>
                            <a:schemeClr val="bg1">
                              <a:lumMod val="10000"/>
                            </a:schemeClr>
                          </a:solidFill>
                          <a:effectLst/>
                        </a:rPr>
                        <a:t>3</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0288748"/>
                  </a:ext>
                </a:extLst>
              </a:tr>
              <a:tr h="162221">
                <a:tc vMerge="1">
                  <a:txBody>
                    <a:bodyPr/>
                    <a:lstStyle/>
                    <a:p>
                      <a:endParaRPr lang="pt-BR"/>
                    </a:p>
                  </a:txBody>
                  <a:tcPr/>
                </a:tc>
                <a:tc>
                  <a:txBody>
                    <a:bodyPr/>
                    <a:lstStyle/>
                    <a:p>
                      <a:r>
                        <a:rPr lang="pt-BR" sz="1000" b="0" dirty="0">
                          <a:solidFill>
                            <a:schemeClr val="bg1">
                              <a:lumMod val="10000"/>
                            </a:schemeClr>
                          </a:solidFill>
                          <a:effectLst/>
                        </a:rPr>
                        <a:t>23. Meio Ambiente e Desenvolvimento Rural</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dirty="0">
                          <a:solidFill>
                            <a:schemeClr val="bg1">
                              <a:lumMod val="10000"/>
                            </a:schemeClr>
                          </a:solidFill>
                          <a:effectLst/>
                        </a:rPr>
                        <a:t>3</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2019807"/>
                  </a:ext>
                </a:extLst>
              </a:tr>
              <a:tr h="162221">
                <a:tc vMerge="1">
                  <a:txBody>
                    <a:bodyPr/>
                    <a:lstStyle/>
                    <a:p>
                      <a:endParaRPr lang="pt-BR"/>
                    </a:p>
                  </a:txBody>
                  <a:tcPr/>
                </a:tc>
                <a:tc>
                  <a:txBody>
                    <a:bodyPr/>
                    <a:lstStyle/>
                    <a:p>
                      <a:r>
                        <a:rPr lang="en-US" sz="1000" b="0" dirty="0">
                          <a:solidFill>
                            <a:schemeClr val="bg1">
                              <a:lumMod val="10000"/>
                            </a:schemeClr>
                          </a:solidFill>
                          <a:effectLst/>
                        </a:rPr>
                        <a:t>24. </a:t>
                      </a:r>
                      <a:r>
                        <a:rPr lang="en-US" sz="1000" b="0" dirty="0" err="1">
                          <a:solidFill>
                            <a:schemeClr val="bg1">
                              <a:lumMod val="10000"/>
                            </a:schemeClr>
                          </a:solidFill>
                          <a:effectLst/>
                        </a:rPr>
                        <a:t>Nanociência</a:t>
                      </a:r>
                      <a:r>
                        <a:rPr lang="en-US" sz="1000" b="0" dirty="0">
                          <a:solidFill>
                            <a:schemeClr val="bg1">
                              <a:lumMod val="10000"/>
                            </a:schemeClr>
                          </a:solidFill>
                          <a:effectLst/>
                        </a:rPr>
                        <a:t> e </a:t>
                      </a:r>
                      <a:r>
                        <a:rPr lang="en-US" sz="1000" b="0" dirty="0" err="1">
                          <a:solidFill>
                            <a:schemeClr val="bg1">
                              <a:lumMod val="10000"/>
                            </a:schemeClr>
                          </a:solidFill>
                          <a:effectLst/>
                        </a:rPr>
                        <a:t>Nanobiotecnologia</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dirty="0">
                          <a:solidFill>
                            <a:schemeClr val="bg1">
                              <a:lumMod val="10000"/>
                            </a:schemeClr>
                          </a:solidFill>
                          <a:effectLst/>
                        </a:rPr>
                        <a:t>4</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dirty="0">
                          <a:solidFill>
                            <a:schemeClr val="bg1">
                              <a:lumMod val="10000"/>
                            </a:schemeClr>
                          </a:solidFill>
                          <a:effectLst/>
                        </a:rPr>
                        <a:t>4</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5040905"/>
                  </a:ext>
                </a:extLst>
              </a:tr>
              <a:tr h="162221">
                <a:tc vMerge="1">
                  <a:txBody>
                    <a:bodyPr/>
                    <a:lstStyle/>
                    <a:p>
                      <a:endParaRPr lang="pt-BR"/>
                    </a:p>
                  </a:txBody>
                  <a:tcPr/>
                </a:tc>
                <a:tc>
                  <a:txBody>
                    <a:bodyPr/>
                    <a:lstStyle/>
                    <a:p>
                      <a:r>
                        <a:rPr lang="en-US" sz="1000" b="0" dirty="0">
                          <a:solidFill>
                            <a:schemeClr val="bg1">
                              <a:lumMod val="10000"/>
                            </a:schemeClr>
                          </a:solidFill>
                          <a:effectLst/>
                        </a:rPr>
                        <a:t>26. </a:t>
                      </a:r>
                      <a:r>
                        <a:rPr lang="en-US" sz="1000" b="0" dirty="0" err="1">
                          <a:solidFill>
                            <a:schemeClr val="bg1">
                              <a:lumMod val="10000"/>
                            </a:schemeClr>
                          </a:solidFill>
                          <a:effectLst/>
                        </a:rPr>
                        <a:t>Sistemas</a:t>
                      </a:r>
                      <a:r>
                        <a:rPr lang="en-US" sz="1000" b="0" dirty="0">
                          <a:solidFill>
                            <a:schemeClr val="bg1">
                              <a:lumMod val="10000"/>
                            </a:schemeClr>
                          </a:solidFill>
                          <a:effectLst/>
                        </a:rPr>
                        <a:t> </a:t>
                      </a:r>
                      <a:r>
                        <a:rPr lang="en-US" sz="1000" b="0" dirty="0" err="1">
                          <a:solidFill>
                            <a:schemeClr val="bg1">
                              <a:lumMod val="10000"/>
                            </a:schemeClr>
                          </a:solidFill>
                          <a:effectLst/>
                        </a:rPr>
                        <a:t>Mecatrônicos</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dirty="0">
                          <a:solidFill>
                            <a:schemeClr val="bg1">
                              <a:lumMod val="10000"/>
                            </a:schemeClr>
                          </a:solidFill>
                          <a:effectLst/>
                        </a:rPr>
                        <a:t>3</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dirty="0">
                          <a:solidFill>
                            <a:schemeClr val="bg1">
                              <a:lumMod val="10000"/>
                            </a:schemeClr>
                          </a:solidFill>
                          <a:effectLst/>
                        </a:rPr>
                        <a:t>3</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a:solidFill>
                            <a:schemeClr val="bg1">
                              <a:lumMod val="10000"/>
                            </a:schemeClr>
                          </a:solidFill>
                          <a:effectLst/>
                        </a:rPr>
                        <a:t>-</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263894"/>
                  </a:ext>
                </a:extLst>
              </a:tr>
              <a:tr h="162221">
                <a:tc vMerge="1">
                  <a:txBody>
                    <a:bodyPr/>
                    <a:lstStyle/>
                    <a:p>
                      <a:endParaRPr lang="pt-BR"/>
                    </a:p>
                  </a:txBody>
                  <a:tcPr/>
                </a:tc>
                <a:tc>
                  <a:txBody>
                    <a:bodyPr/>
                    <a:lstStyle/>
                    <a:p>
                      <a:r>
                        <a:rPr lang="pt-BR" sz="1000" b="0" dirty="0">
                          <a:solidFill>
                            <a:schemeClr val="bg1">
                              <a:lumMod val="10000"/>
                            </a:schemeClr>
                          </a:solidFill>
                          <a:effectLst/>
                        </a:rPr>
                        <a:t>26. Tecnologia Ambiental e Recursos Hídricos</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a:solidFill>
                            <a:schemeClr val="bg1">
                              <a:lumMod val="10000"/>
                            </a:schemeClr>
                          </a:solidFill>
                          <a:effectLst/>
                        </a:rPr>
                        <a:t>3</a:t>
                      </a:r>
                      <a:endParaRPr lang="pt-BR" sz="105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dirty="0">
                          <a:solidFill>
                            <a:schemeClr val="bg1">
                              <a:lumMod val="10000"/>
                            </a:schemeClr>
                          </a:solidFill>
                          <a:effectLst/>
                        </a:rPr>
                        <a:t>3</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9947903"/>
                  </a:ext>
                </a:extLst>
              </a:tr>
              <a:tr h="162221">
                <a:tc vMerge="1">
                  <a:txBody>
                    <a:bodyPr/>
                    <a:lstStyle/>
                    <a:p>
                      <a:endParaRPr lang="pt-BR"/>
                    </a:p>
                  </a:txBody>
                  <a:tcPr/>
                </a:tc>
                <a:tc>
                  <a:txBody>
                    <a:bodyPr/>
                    <a:lstStyle/>
                    <a:p>
                      <a:r>
                        <a:rPr lang="en-US" sz="1000" b="0" dirty="0">
                          <a:solidFill>
                            <a:schemeClr val="bg1">
                              <a:lumMod val="10000"/>
                            </a:schemeClr>
                          </a:solidFill>
                          <a:effectLst/>
                        </a:rPr>
                        <a:t>27. </a:t>
                      </a:r>
                      <a:r>
                        <a:rPr lang="en-US" sz="1000" b="0" dirty="0" err="1">
                          <a:solidFill>
                            <a:schemeClr val="bg1">
                              <a:lumMod val="10000"/>
                            </a:schemeClr>
                          </a:solidFill>
                          <a:effectLst/>
                        </a:rPr>
                        <a:t>Transportes</a:t>
                      </a:r>
                      <a:r>
                        <a:rPr lang="en-US" sz="1000" b="0" dirty="0">
                          <a:solidFill>
                            <a:schemeClr val="bg1">
                              <a:lumMod val="10000"/>
                            </a:schemeClr>
                          </a:solidFill>
                          <a:effectLst/>
                        </a:rPr>
                        <a:t> </a:t>
                      </a:r>
                      <a:endParaRPr lang="pt-BR" sz="3600" b="0" dirty="0">
                        <a:solidFill>
                          <a:schemeClr val="bg1">
                            <a:lumMod val="10000"/>
                          </a:schemeClr>
                        </a:solidFill>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gridSpan="2">
                  <a:txBody>
                    <a:bodyPr/>
                    <a:lstStyle/>
                    <a:p>
                      <a:pPr algn="ctr"/>
                      <a:r>
                        <a:rPr lang="en-US" sz="1000" dirty="0">
                          <a:solidFill>
                            <a:schemeClr val="bg1">
                              <a:lumMod val="10000"/>
                            </a:schemeClr>
                          </a:solidFill>
                          <a:effectLst/>
                        </a:rPr>
                        <a:t>3</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hMerge="1">
                  <a:txBody>
                    <a:bodyPr/>
                    <a:lstStyle/>
                    <a:p>
                      <a:pPr algn="ctr"/>
                      <a:endParaRPr lang="pt-B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6890" marR="36890" marT="0" marB="0"/>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000" dirty="0">
                          <a:solidFill>
                            <a:schemeClr val="bg1">
                              <a:lumMod val="10000"/>
                            </a:schemeClr>
                          </a:solidFill>
                          <a:effectLst/>
                        </a:rPr>
                        <a:t>-</a:t>
                      </a:r>
                      <a:endParaRPr lang="pt-BR" sz="105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72000" marR="72000" marT="3600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1951829"/>
                  </a:ext>
                </a:extLst>
              </a:tr>
            </a:tbl>
          </a:graphicData>
        </a:graphic>
      </p:graphicFrame>
      <p:sp>
        <p:nvSpPr>
          <p:cNvPr id="8" name="Título 1">
            <a:extLst>
              <a:ext uri="{FF2B5EF4-FFF2-40B4-BE49-F238E27FC236}">
                <a16:creationId xmlns:a16="http://schemas.microsoft.com/office/drawing/2014/main" id="{9837B0E0-49F9-4B15-8F68-31D37E3AB8E9}"/>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Impactos educacionais</a:t>
            </a:r>
            <a:endParaRPr lang="pt-BR" sz="2400" b="1" dirty="0">
              <a:solidFill>
                <a:srgbClr val="FFFFFF"/>
              </a:solidFill>
              <a:latin typeface="Arial" panose="020B0604020202020204" pitchFamily="34" charset="0"/>
              <a:cs typeface="Arial" panose="020B0604020202020204" pitchFamily="34" charset="0"/>
            </a:endParaRPr>
          </a:p>
        </p:txBody>
      </p:sp>
      <p:sp>
        <p:nvSpPr>
          <p:cNvPr id="9" name="Elipse 8">
            <a:extLst>
              <a:ext uri="{FF2B5EF4-FFF2-40B4-BE49-F238E27FC236}">
                <a16:creationId xmlns:a16="http://schemas.microsoft.com/office/drawing/2014/main" id="{FF4A9FFF-0257-4F57-8A28-AB0EEFFB09F1}"/>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Gráfico 13">
            <a:extLst>
              <a:ext uri="{FF2B5EF4-FFF2-40B4-BE49-F238E27FC236}">
                <a16:creationId xmlns:a16="http://schemas.microsoft.com/office/drawing/2014/main" id="{5C9A3BB2-CE9A-4A1A-9EB1-829C859DCAD7}"/>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dirty="0"/>
          </a:p>
        </p:txBody>
      </p:sp>
      <p:sp>
        <p:nvSpPr>
          <p:cNvPr id="13" name="CaixaDeTexto 12">
            <a:extLst>
              <a:ext uri="{FF2B5EF4-FFF2-40B4-BE49-F238E27FC236}">
                <a16:creationId xmlns:a16="http://schemas.microsoft.com/office/drawing/2014/main" id="{B2A2EB49-A743-4B64-8A68-28A988E0942A}"/>
              </a:ext>
            </a:extLst>
          </p:cNvPr>
          <p:cNvSpPr txBox="1"/>
          <p:nvPr/>
        </p:nvSpPr>
        <p:spPr>
          <a:xfrm>
            <a:off x="6096000" y="6447126"/>
            <a:ext cx="4735287" cy="276999"/>
          </a:xfrm>
          <a:prstGeom prst="rect">
            <a:avLst/>
          </a:prstGeom>
          <a:noFill/>
        </p:spPr>
        <p:txBody>
          <a:bodyPr wrap="square" rtlCol="0">
            <a:spAutoFit/>
          </a:bodyPr>
          <a:lstStyle/>
          <a:p>
            <a:r>
              <a:rPr lang="pt-BR" sz="1200" b="1" dirty="0">
                <a:solidFill>
                  <a:srgbClr val="FFFFFF"/>
                </a:solidFill>
                <a:latin typeface="Arial" panose="020B0604020202020204" pitchFamily="34" charset="0"/>
                <a:cs typeface="Arial" panose="020B0604020202020204" pitchFamily="34" charset="0"/>
              </a:rPr>
              <a:t>CAPES: Plataforma Sucupira</a:t>
            </a:r>
          </a:p>
        </p:txBody>
      </p:sp>
      <p:sp>
        <p:nvSpPr>
          <p:cNvPr id="15" name="Retângulo: Cantos Arredondados 14">
            <a:extLst>
              <a:ext uri="{FF2B5EF4-FFF2-40B4-BE49-F238E27FC236}">
                <a16:creationId xmlns:a16="http://schemas.microsoft.com/office/drawing/2014/main" id="{4B7CB783-1D4D-4371-89A6-F0B1D28D8871}"/>
              </a:ext>
            </a:extLst>
          </p:cNvPr>
          <p:cNvSpPr/>
          <p:nvPr/>
        </p:nvSpPr>
        <p:spPr>
          <a:xfrm>
            <a:off x="1865526" y="1467282"/>
            <a:ext cx="3651560" cy="4735668"/>
          </a:xfrm>
          <a:prstGeom prst="roundRect">
            <a:avLst>
              <a:gd name="adj" fmla="val 4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t"/>
          <a:lstStyle/>
          <a:p>
            <a:pPr>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Cursos aderentes às Áreas de Engenharia, Inovação ou Tecnologia no DF: </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Ciências Agrárias</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Ciências Exatas e da Terra</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Engenharias</a:t>
            </a:r>
          </a:p>
          <a:p>
            <a:pPr marL="285750" indent="-285750">
              <a:spcAft>
                <a:spcPts val="600"/>
              </a:spcAft>
              <a:buFontTx/>
              <a:buChar char="-"/>
              <a:tabLst>
                <a:tab pos="533400" algn="l"/>
              </a:tabLst>
            </a:pPr>
            <a:endParaRPr lang="pt-BR" sz="1600" dirty="0">
              <a:solidFill>
                <a:schemeClr val="tx1"/>
              </a:solidFill>
              <a:latin typeface="Arial" panose="020B0604020202020204" pitchFamily="34" charset="0"/>
              <a:cs typeface="Arial" panose="020B0604020202020204" pitchFamily="34" charset="0"/>
            </a:endParaRPr>
          </a:p>
          <a:p>
            <a:pPr marL="285750" indent="-285750">
              <a:spcAft>
                <a:spcPts val="600"/>
              </a:spcAft>
              <a:buFontTx/>
              <a:buChar char="-"/>
              <a:tabLst>
                <a:tab pos="533400" algn="l"/>
              </a:tabLst>
            </a:pPr>
            <a:r>
              <a:rPr lang="pt-BR" sz="1600" b="1" dirty="0">
                <a:solidFill>
                  <a:schemeClr val="tx1"/>
                </a:solidFill>
                <a:latin typeface="Arial" panose="020B0604020202020204" pitchFamily="34" charset="0"/>
                <a:cs typeface="Arial" panose="020B0604020202020204" pitchFamily="34" charset="0"/>
              </a:rPr>
              <a:t>UnB: 26 mestrados; 2 Doutorados</a:t>
            </a:r>
          </a:p>
          <a:p>
            <a:pPr marL="285750" indent="-285750">
              <a:spcAft>
                <a:spcPts val="600"/>
              </a:spcAft>
              <a:buFontTx/>
              <a:buChar char="-"/>
              <a:tabLst>
                <a:tab pos="533400" algn="l"/>
              </a:tabLst>
            </a:pPr>
            <a:r>
              <a:rPr lang="pt-BR" sz="1600" b="1" dirty="0">
                <a:solidFill>
                  <a:schemeClr val="tx1"/>
                </a:solidFill>
                <a:latin typeface="Arial" panose="020B0604020202020204" pitchFamily="34" charset="0"/>
                <a:cs typeface="Arial" panose="020B0604020202020204" pitchFamily="34" charset="0"/>
              </a:rPr>
              <a:t>UCB: 2 mestrados</a:t>
            </a:r>
          </a:p>
          <a:p>
            <a:pPr>
              <a:spcAft>
                <a:spcPts val="600"/>
              </a:spcAft>
              <a:tabLst>
                <a:tab pos="533400" algn="l"/>
              </a:tabLst>
            </a:pPr>
            <a:endParaRPr lang="pt-BR" sz="1600" dirty="0">
              <a:solidFill>
                <a:schemeClr val="tx1"/>
              </a:solidFill>
              <a:latin typeface="Arial" panose="020B0604020202020204" pitchFamily="34" charset="0"/>
              <a:cs typeface="Arial" panose="020B0604020202020204" pitchFamily="34" charset="0"/>
            </a:endParaRPr>
          </a:p>
          <a:p>
            <a:pPr>
              <a:spcAft>
                <a:spcPts val="600"/>
              </a:spcAft>
              <a:tabLst>
                <a:tab pos="533400" algn="l"/>
              </a:tabLst>
            </a:pPr>
            <a:r>
              <a:rPr lang="pt-BR" sz="1600" b="1" dirty="0">
                <a:solidFill>
                  <a:schemeClr val="tx1"/>
                </a:solidFill>
                <a:latin typeface="Arial" panose="020B0604020202020204" pitchFamily="34" charset="0"/>
                <a:cs typeface="Arial" panose="020B0604020202020204" pitchFamily="34" charset="0"/>
              </a:rPr>
              <a:t>Ausência de cursos de Doutorado Profissional</a:t>
            </a:r>
          </a:p>
        </p:txBody>
      </p:sp>
    </p:spTree>
    <p:extLst>
      <p:ext uri="{BB962C8B-B14F-4D97-AF65-F5344CB8AC3E}">
        <p14:creationId xmlns:p14="http://schemas.microsoft.com/office/powerpoint/2010/main" val="3496217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Padrão do plano de fundo&#10;&#10;Descrição gerada automaticamente">
            <a:extLst>
              <a:ext uri="{FF2B5EF4-FFF2-40B4-BE49-F238E27FC236}">
                <a16:creationId xmlns:a16="http://schemas.microsoft.com/office/drawing/2014/main" id="{FEDDA69F-C868-45D3-B61C-399C8062931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abela 3">
            <a:extLst>
              <a:ext uri="{FF2B5EF4-FFF2-40B4-BE49-F238E27FC236}">
                <a16:creationId xmlns:a16="http://schemas.microsoft.com/office/drawing/2014/main" id="{F4B6E838-53CC-474A-A8E5-422A4BFA23F4}"/>
              </a:ext>
            </a:extLst>
          </p:cNvPr>
          <p:cNvGraphicFramePr>
            <a:graphicFrameLocks noGrp="1"/>
          </p:cNvGraphicFramePr>
          <p:nvPr>
            <p:extLst>
              <p:ext uri="{D42A27DB-BD31-4B8C-83A1-F6EECF244321}">
                <p14:modId xmlns:p14="http://schemas.microsoft.com/office/powerpoint/2010/main" val="2034057537"/>
              </p:ext>
            </p:extLst>
          </p:nvPr>
        </p:nvGraphicFramePr>
        <p:xfrm>
          <a:off x="1769469" y="1295553"/>
          <a:ext cx="7270663" cy="4991354"/>
        </p:xfrm>
        <a:graphic>
          <a:graphicData uri="http://schemas.openxmlformats.org/drawingml/2006/table">
            <a:tbl>
              <a:tblPr firstRow="1" firstCol="1" bandRow="1"/>
              <a:tblGrid>
                <a:gridCol w="674773">
                  <a:extLst>
                    <a:ext uri="{9D8B030D-6E8A-4147-A177-3AD203B41FA5}">
                      <a16:colId xmlns:a16="http://schemas.microsoft.com/office/drawing/2014/main" val="2200672521"/>
                    </a:ext>
                  </a:extLst>
                </a:gridCol>
                <a:gridCol w="1891524">
                  <a:extLst>
                    <a:ext uri="{9D8B030D-6E8A-4147-A177-3AD203B41FA5}">
                      <a16:colId xmlns:a16="http://schemas.microsoft.com/office/drawing/2014/main" val="1972602787"/>
                    </a:ext>
                  </a:extLst>
                </a:gridCol>
                <a:gridCol w="892625">
                  <a:extLst>
                    <a:ext uri="{9D8B030D-6E8A-4147-A177-3AD203B41FA5}">
                      <a16:colId xmlns:a16="http://schemas.microsoft.com/office/drawing/2014/main" val="1931107241"/>
                    </a:ext>
                  </a:extLst>
                </a:gridCol>
                <a:gridCol w="850614">
                  <a:extLst>
                    <a:ext uri="{9D8B030D-6E8A-4147-A177-3AD203B41FA5}">
                      <a16:colId xmlns:a16="http://schemas.microsoft.com/office/drawing/2014/main" val="3810228162"/>
                    </a:ext>
                  </a:extLst>
                </a:gridCol>
                <a:gridCol w="781178">
                  <a:extLst>
                    <a:ext uri="{9D8B030D-6E8A-4147-A177-3AD203B41FA5}">
                      <a16:colId xmlns:a16="http://schemas.microsoft.com/office/drawing/2014/main" val="3854899243"/>
                    </a:ext>
                  </a:extLst>
                </a:gridCol>
                <a:gridCol w="648645">
                  <a:extLst>
                    <a:ext uri="{9D8B030D-6E8A-4147-A177-3AD203B41FA5}">
                      <a16:colId xmlns:a16="http://schemas.microsoft.com/office/drawing/2014/main" val="30920261"/>
                    </a:ext>
                  </a:extLst>
                </a:gridCol>
                <a:gridCol w="828131">
                  <a:extLst>
                    <a:ext uri="{9D8B030D-6E8A-4147-A177-3AD203B41FA5}">
                      <a16:colId xmlns:a16="http://schemas.microsoft.com/office/drawing/2014/main" val="563940121"/>
                    </a:ext>
                  </a:extLst>
                </a:gridCol>
                <a:gridCol w="703173">
                  <a:extLst>
                    <a:ext uri="{9D8B030D-6E8A-4147-A177-3AD203B41FA5}">
                      <a16:colId xmlns:a16="http://schemas.microsoft.com/office/drawing/2014/main" val="3689827170"/>
                    </a:ext>
                  </a:extLst>
                </a:gridCol>
              </a:tblGrid>
              <a:tr h="250836">
                <a:tc rowSpan="2">
                  <a:txBody>
                    <a:bodyPr/>
                    <a:lstStyle/>
                    <a:p>
                      <a:pPr algn="ctr" fontAlgn="ctr">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Ano</a:t>
                      </a:r>
                      <a:endParaRPr lang="pt-BR" sz="1300" b="0" i="0" u="none" strike="noStrike" dirty="0">
                        <a:effectLst/>
                        <a:latin typeface="Arial" panose="020B0604020202020204" pitchFamily="34" charset="0"/>
                      </a:endParaRPr>
                    </a:p>
                  </a:txBody>
                  <a:tcPr marL="72000" marR="72000" marT="37093" marB="37093">
                    <a:lnL w="12700" cap="flat" cmpd="sng" algn="ctr">
                      <a:solidFill>
                        <a:srgbClr val="5B9BD5"/>
                      </a:solidFill>
                      <a:prstDash val="solid"/>
                      <a:round/>
                      <a:headEnd type="none" w="med" len="med"/>
                      <a:tailEnd type="none" w="med" len="med"/>
                    </a:lnL>
                    <a:lnR>
                      <a:noFill/>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60000"/>
                        <a:lumOff val="40000"/>
                      </a:schemeClr>
                    </a:solidFill>
                  </a:tcPr>
                </a:tc>
                <a:tc rowSpan="2">
                  <a:txBody>
                    <a:bodyPr/>
                    <a:lstStyle/>
                    <a:p>
                      <a:pPr algn="ctr" fontAlgn="ctr">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Programa</a:t>
                      </a:r>
                      <a:endParaRPr lang="pt-BR" sz="1300" b="0" i="0" u="none" strike="noStrike" dirty="0">
                        <a:effectLst/>
                        <a:latin typeface="Arial" panose="020B0604020202020204" pitchFamily="34" charset="0"/>
                      </a:endParaRPr>
                    </a:p>
                  </a:txBody>
                  <a:tcPr marL="72000" marR="72000" marT="37093" marB="37093">
                    <a:lnL>
                      <a:noFill/>
                    </a:lnL>
                    <a:lnR>
                      <a:noFill/>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60000"/>
                        <a:lumOff val="40000"/>
                      </a:schemeClr>
                    </a:solidFill>
                  </a:tcPr>
                </a:tc>
                <a:tc gridSpan="4">
                  <a:txBody>
                    <a:bodyPr/>
                    <a:lstStyle/>
                    <a:p>
                      <a:pPr algn="ctr" fontAlgn="t">
                        <a:spcBef>
                          <a:spcPts val="0"/>
                        </a:spcBef>
                        <a:spcAft>
                          <a:spcPts val="0"/>
                        </a:spcAft>
                      </a:pPr>
                      <a:r>
                        <a:rPr lang="pt-BR" sz="1300" b="1" i="0" u="none" strike="noStrike"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Areas</a:t>
                      </a: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de Interesse</a:t>
                      </a:r>
                      <a:endParaRPr lang="pt-BR" sz="1300" b="0" i="0" u="none" strike="noStrike" dirty="0">
                        <a:effectLst/>
                        <a:latin typeface="Arial" panose="020B0604020202020204" pitchFamily="34" charset="0"/>
                      </a:endParaRPr>
                    </a:p>
                  </a:txBody>
                  <a:tcPr marL="72000" marR="72000" marT="37093" marB="37093">
                    <a:lnL>
                      <a:noFill/>
                    </a:lnL>
                    <a:lnR>
                      <a:noFill/>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tx1">
                        <a:lumMod val="60000"/>
                        <a:lumOff val="4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tc rowSpan="2">
                  <a:txBody>
                    <a:bodyPr/>
                    <a:lstStyle/>
                    <a:p>
                      <a:pPr algn="ctr" fontAlgn="t">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Outras Áreas</a:t>
                      </a:r>
                      <a:endParaRPr lang="pt-BR" sz="1300" b="0" i="0" u="none" strike="noStrike" dirty="0">
                        <a:effectLst/>
                        <a:latin typeface="Arial" panose="020B0604020202020204" pitchFamily="34" charset="0"/>
                      </a:endParaRPr>
                    </a:p>
                    <a:p>
                      <a:pPr algn="ctr" fontAlgn="t">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pt-BR" sz="1300" b="0" i="0" u="none" strike="noStrike" dirty="0">
                        <a:effectLst/>
                        <a:latin typeface="Arial" panose="020B0604020202020204" pitchFamily="34" charset="0"/>
                      </a:endParaRPr>
                    </a:p>
                  </a:txBody>
                  <a:tcPr marL="72000" marR="72000" marT="37093" marB="37093">
                    <a:lnL>
                      <a:noFill/>
                    </a:lnL>
                    <a:lnR>
                      <a:noFill/>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60000"/>
                        <a:lumOff val="40000"/>
                      </a:schemeClr>
                    </a:solidFill>
                  </a:tcPr>
                </a:tc>
                <a:tc rowSpan="2">
                  <a:txBody>
                    <a:bodyPr/>
                    <a:lstStyle/>
                    <a:p>
                      <a:pPr algn="ctr" fontAlgn="t">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a:t>
                      </a:r>
                      <a:endParaRPr lang="pt-BR" sz="1300" b="0" i="0" u="none" strike="noStrike" dirty="0">
                        <a:effectLst/>
                        <a:latin typeface="Arial" panose="020B0604020202020204" pitchFamily="34" charset="0"/>
                      </a:endParaRPr>
                    </a:p>
                    <a:p>
                      <a:pPr algn="ctr" fontAlgn="t">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pt-BR" sz="1300" b="0" i="0" u="none" strike="noStrike" dirty="0">
                        <a:effectLst/>
                        <a:latin typeface="Arial" panose="020B0604020202020204" pitchFamily="34" charset="0"/>
                      </a:endParaRPr>
                    </a:p>
                  </a:txBody>
                  <a:tcPr marL="72000" marR="72000" marT="37093" marB="37093">
                    <a:lnL>
                      <a:noFill/>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566245955"/>
                  </a:ext>
                </a:extLst>
              </a:tr>
              <a:tr h="554617">
                <a:tc vMerge="1">
                  <a:txBody>
                    <a:bodyPr/>
                    <a:lstStyle/>
                    <a:p>
                      <a:endParaRPr lang="pt-BR"/>
                    </a:p>
                  </a:txBody>
                  <a:tcPr/>
                </a:tc>
                <a:tc vMerge="1">
                  <a:txBody>
                    <a:bodyPr/>
                    <a:lstStyle/>
                    <a:p>
                      <a:endParaRPr lang="pt-BR"/>
                    </a:p>
                  </a:txBody>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Ciências Agrárias</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Ciências Exatas e da Terra</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Enge-nharias</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a:txBody>
                    <a:bodyPr/>
                    <a:lstStyle/>
                    <a:p>
                      <a:pPr algn="ctr" fontAlgn="t">
                        <a:spcBef>
                          <a:spcPts val="0"/>
                        </a:spcBef>
                        <a:spcAft>
                          <a:spcPts val="0"/>
                        </a:spcAft>
                      </a:pPr>
                      <a:r>
                        <a:rPr lang="pt-BR"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DEEAF6"/>
                    </a:solidFill>
                  </a:tcPr>
                </a:tc>
                <a:tc vMerge="1">
                  <a:txBody>
                    <a:bodyPr/>
                    <a:lstStyle/>
                    <a:p>
                      <a:endParaRPr lang="pt-BR"/>
                    </a:p>
                  </a:txBody>
                  <a:tcPr/>
                </a:tc>
                <a:tc vMerge="1">
                  <a:txBody>
                    <a:bodyPr/>
                    <a:lstStyle/>
                    <a:p>
                      <a:endParaRPr lang="pt-BR"/>
                    </a:p>
                  </a:txBody>
                  <a:tcPr/>
                </a:tc>
                <a:extLst>
                  <a:ext uri="{0D108BD9-81ED-4DB2-BD59-A6C34878D82A}">
                    <a16:rowId xmlns:a16="http://schemas.microsoft.com/office/drawing/2014/main" val="1477960794"/>
                  </a:ext>
                </a:extLst>
              </a:tr>
              <a:tr h="189618">
                <a:tc rowSpan="4">
                  <a:txBody>
                    <a:bodyPr/>
                    <a:lstStyle/>
                    <a:p>
                      <a:pPr algn="ctr" fontAlgn="ctr">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2015</a:t>
                      </a:r>
                      <a:endParaRPr lang="pt-BR" sz="1300" b="0" i="0" u="none" strike="noStrike" dirty="0">
                        <a:effectLst/>
                        <a:latin typeface="Arial" panose="020B0604020202020204" pitchFamily="34" charset="0"/>
                      </a:endParaRPr>
                    </a:p>
                  </a:txBody>
                  <a:tcPr marL="72000" marR="72000" marT="37093" marB="37093">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just"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Doutorado</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168</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295</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314</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777</a:t>
                      </a:r>
                      <a:endParaRPr lang="en-US" sz="1300" b="0" i="0" u="none" strike="noStrike">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2346</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en-US"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3123</a:t>
                      </a:r>
                      <a:endParaRPr lang="en-US"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4095753218"/>
                  </a:ext>
                </a:extLst>
              </a:tr>
              <a:tr h="189618">
                <a:tc vMerge="1">
                  <a:txBody>
                    <a:bodyPr/>
                    <a:lstStyle/>
                    <a:p>
                      <a:endParaRPr lang="pt-BR"/>
                    </a:p>
                  </a:txBody>
                  <a:tcPr/>
                </a:tc>
                <a:tc>
                  <a:txBody>
                    <a:bodyPr/>
                    <a:lstStyle/>
                    <a:p>
                      <a:pPr algn="just"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Mestrado</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152</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286</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450</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888</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2553</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en-US"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3441</a:t>
                      </a:r>
                      <a:endParaRPr lang="en-US"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2581127414"/>
                  </a:ext>
                </a:extLst>
              </a:tr>
              <a:tr h="189618">
                <a:tc vMerge="1">
                  <a:txBody>
                    <a:bodyPr/>
                    <a:lstStyle/>
                    <a:p>
                      <a:endParaRPr lang="pt-BR"/>
                    </a:p>
                  </a:txBody>
                  <a:tcPr/>
                </a:tc>
                <a:tc>
                  <a:txBody>
                    <a:bodyPr/>
                    <a:lstStyle/>
                    <a:p>
                      <a:pPr algn="just"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Mestrado Profissional</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106</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138</a:t>
                      </a:r>
                      <a:endParaRPr lang="en-US" sz="1300" b="0" i="0" u="none" strike="noStrike">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516</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en-US"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654</a:t>
                      </a:r>
                      <a:endParaRPr lang="en-US"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4171510922"/>
                  </a:ext>
                </a:extLst>
              </a:tr>
              <a:tr h="189618">
                <a:tc vMerge="1">
                  <a:txBody>
                    <a:bodyPr/>
                    <a:lstStyle/>
                    <a:p>
                      <a:endParaRPr lang="pt-BR"/>
                    </a:p>
                  </a:txBody>
                  <a:tcPr/>
                </a:tc>
                <a:tc>
                  <a:txBody>
                    <a:bodyPr/>
                    <a:lstStyle/>
                    <a:p>
                      <a:pPr algn="ctr" fontAlgn="t">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320</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687</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796</a:t>
                      </a:r>
                      <a:endParaRPr lang="en-US"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1803</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5415</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7218</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60878786"/>
                  </a:ext>
                </a:extLst>
              </a:tr>
              <a:tr h="189618">
                <a:tc rowSpan="4">
                  <a:txBody>
                    <a:bodyPr/>
                    <a:lstStyle/>
                    <a:p>
                      <a:pPr algn="ctr" fontAlgn="ctr">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2016</a:t>
                      </a:r>
                      <a:endParaRPr lang="pt-BR" sz="1300" b="0" i="0" u="none" strike="noStrike" dirty="0">
                        <a:effectLst/>
                        <a:latin typeface="Arial" panose="020B0604020202020204" pitchFamily="34" charset="0"/>
                      </a:endParaRPr>
                    </a:p>
                  </a:txBody>
                  <a:tcPr marL="72000" marR="72000" marT="37093" marB="37093">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just"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Doutorado</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159</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346</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332</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837</a:t>
                      </a:r>
                      <a:endParaRPr lang="en-US" sz="1300" b="0" i="0" u="none" strike="noStrike">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2599</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en-US"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3436</a:t>
                      </a:r>
                      <a:endParaRPr lang="en-US"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3151556489"/>
                  </a:ext>
                </a:extLst>
              </a:tr>
              <a:tr h="189618">
                <a:tc vMerge="1">
                  <a:txBody>
                    <a:bodyPr/>
                    <a:lstStyle/>
                    <a:p>
                      <a:endParaRPr lang="pt-BR"/>
                    </a:p>
                  </a:txBody>
                  <a:tcPr/>
                </a:tc>
                <a:tc>
                  <a:txBody>
                    <a:bodyPr/>
                    <a:lstStyle/>
                    <a:p>
                      <a:pPr algn="just"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Mestrado</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128</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290</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457</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875</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2747</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3622</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1372150243"/>
                  </a:ext>
                </a:extLst>
              </a:tr>
              <a:tr h="189618">
                <a:tc vMerge="1">
                  <a:txBody>
                    <a:bodyPr/>
                    <a:lstStyle/>
                    <a:p>
                      <a:endParaRPr lang="pt-BR"/>
                    </a:p>
                  </a:txBody>
                  <a:tcPr/>
                </a:tc>
                <a:tc>
                  <a:txBody>
                    <a:bodyPr/>
                    <a:lstStyle/>
                    <a:p>
                      <a:pPr algn="just"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Mestrado Profissional</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111</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115</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555</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670</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3184594677"/>
                  </a:ext>
                </a:extLst>
              </a:tr>
              <a:tr h="189618">
                <a:tc vMerge="1">
                  <a:txBody>
                    <a:bodyPr/>
                    <a:lstStyle/>
                    <a:p>
                      <a:endParaRPr lang="pt-BR"/>
                    </a:p>
                  </a:txBody>
                  <a:tcPr/>
                </a:tc>
                <a:tc>
                  <a:txBody>
                    <a:bodyPr/>
                    <a:lstStyle/>
                    <a:p>
                      <a:pPr algn="ctr" fontAlgn="t">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287</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747</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793</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1827</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5901</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7728</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3470967774"/>
                  </a:ext>
                </a:extLst>
              </a:tr>
              <a:tr h="189618">
                <a:tc rowSpan="4">
                  <a:txBody>
                    <a:bodyPr/>
                    <a:lstStyle/>
                    <a:p>
                      <a:pPr algn="ctr" fontAlgn="ctr">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2017</a:t>
                      </a:r>
                      <a:endParaRPr lang="pt-BR" sz="1300" b="0" i="0" u="none" strike="noStrike" dirty="0">
                        <a:effectLst/>
                        <a:latin typeface="Arial" panose="020B0604020202020204" pitchFamily="34" charset="0"/>
                      </a:endParaRPr>
                    </a:p>
                  </a:txBody>
                  <a:tcPr marL="72000" marR="72000" marT="37093" marB="37093">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just"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Doutorado</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152</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363</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329</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844</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2727</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3571</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3215987902"/>
                  </a:ext>
                </a:extLst>
              </a:tr>
              <a:tr h="189618">
                <a:tc vMerge="1">
                  <a:txBody>
                    <a:bodyPr/>
                    <a:lstStyle/>
                    <a:p>
                      <a:endParaRPr lang="pt-BR"/>
                    </a:p>
                  </a:txBody>
                  <a:tcPr/>
                </a:tc>
                <a:tc>
                  <a:txBody>
                    <a:bodyPr/>
                    <a:lstStyle/>
                    <a:p>
                      <a:pPr algn="just"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Mestrado</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134</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328</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496</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958</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2780</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3738</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2239168749"/>
                  </a:ext>
                </a:extLst>
              </a:tr>
              <a:tr h="189618">
                <a:tc vMerge="1">
                  <a:txBody>
                    <a:bodyPr/>
                    <a:lstStyle/>
                    <a:p>
                      <a:endParaRPr lang="pt-BR"/>
                    </a:p>
                  </a:txBody>
                  <a:tcPr/>
                </a:tc>
                <a:tc>
                  <a:txBody>
                    <a:bodyPr/>
                    <a:lstStyle/>
                    <a:p>
                      <a:pPr algn="just"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Mestrado Profissional</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143</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143</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651</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794</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4043489727"/>
                  </a:ext>
                </a:extLst>
              </a:tr>
              <a:tr h="189618">
                <a:tc vMerge="1">
                  <a:txBody>
                    <a:bodyPr/>
                    <a:lstStyle/>
                    <a:p>
                      <a:endParaRPr lang="pt-BR"/>
                    </a:p>
                  </a:txBody>
                  <a:tcPr/>
                </a:tc>
                <a:tc>
                  <a:txBody>
                    <a:bodyPr/>
                    <a:lstStyle/>
                    <a:p>
                      <a:pPr algn="ctr" fontAlgn="t">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286</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834</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825</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1945</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6158</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8103</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542132286"/>
                  </a:ext>
                </a:extLst>
              </a:tr>
              <a:tr h="189618">
                <a:tc rowSpan="4">
                  <a:txBody>
                    <a:bodyPr/>
                    <a:lstStyle/>
                    <a:p>
                      <a:pPr algn="ctr" fontAlgn="ctr">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2018</a:t>
                      </a:r>
                      <a:endParaRPr lang="pt-BR" sz="1300" b="0" i="0" u="none" strike="noStrike" dirty="0">
                        <a:effectLst/>
                        <a:latin typeface="Arial" panose="020B0604020202020204" pitchFamily="34" charset="0"/>
                      </a:endParaRPr>
                    </a:p>
                  </a:txBody>
                  <a:tcPr marL="72000" marR="72000" marT="37093" marB="37093">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just"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Doutorado</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156</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375</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332</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863</a:t>
                      </a:r>
                      <a:endParaRPr lang="en-US" sz="1300" b="0" i="0" u="none" strike="noStrike">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2834</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3697</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4110158964"/>
                  </a:ext>
                </a:extLst>
              </a:tr>
              <a:tr h="189618">
                <a:tc vMerge="1">
                  <a:txBody>
                    <a:bodyPr/>
                    <a:lstStyle/>
                    <a:p>
                      <a:endParaRPr lang="pt-BR"/>
                    </a:p>
                  </a:txBody>
                  <a:tcPr/>
                </a:tc>
                <a:tc>
                  <a:txBody>
                    <a:bodyPr/>
                    <a:lstStyle/>
                    <a:p>
                      <a:pPr algn="just"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Mestrado</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142</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299</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445</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886</a:t>
                      </a:r>
                      <a:endParaRPr lang="en-US" sz="1300" b="0" i="0" u="none" strike="noStrike">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2794</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3680</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2106962699"/>
                  </a:ext>
                </a:extLst>
              </a:tr>
              <a:tr h="189618">
                <a:tc vMerge="1">
                  <a:txBody>
                    <a:bodyPr/>
                    <a:lstStyle/>
                    <a:p>
                      <a:endParaRPr lang="pt-BR"/>
                    </a:p>
                  </a:txBody>
                  <a:tcPr/>
                </a:tc>
                <a:tc>
                  <a:txBody>
                    <a:bodyPr/>
                    <a:lstStyle/>
                    <a:p>
                      <a:pPr algn="just"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Mestrado Profissional</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128</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153</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1067</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1220</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3726525212"/>
                  </a:ext>
                </a:extLst>
              </a:tr>
              <a:tr h="189618">
                <a:tc vMerge="1">
                  <a:txBody>
                    <a:bodyPr/>
                    <a:lstStyle/>
                    <a:p>
                      <a:endParaRPr lang="pt-BR"/>
                    </a:p>
                  </a:txBody>
                  <a:tcPr/>
                </a:tc>
                <a:tc>
                  <a:txBody>
                    <a:bodyPr/>
                    <a:lstStyle/>
                    <a:p>
                      <a:pPr algn="ctr" fontAlgn="t">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298</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802</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802</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1902</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6695</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8597</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802934661"/>
                  </a:ext>
                </a:extLst>
              </a:tr>
              <a:tr h="189618">
                <a:tc rowSpan="4">
                  <a:txBody>
                    <a:bodyPr/>
                    <a:lstStyle/>
                    <a:p>
                      <a:pPr algn="ctr" fontAlgn="ctr">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2019</a:t>
                      </a:r>
                      <a:endParaRPr lang="pt-BR" sz="1300" b="0" i="0" u="none" strike="noStrike" dirty="0">
                        <a:effectLst/>
                        <a:latin typeface="Arial" panose="020B0604020202020204" pitchFamily="34" charset="0"/>
                      </a:endParaRPr>
                    </a:p>
                  </a:txBody>
                  <a:tcPr marL="72000" marR="72000" marT="37093" marB="37093">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just"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Doutorado</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158</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358</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325</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841</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2962</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3803</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3595738269"/>
                  </a:ext>
                </a:extLst>
              </a:tr>
              <a:tr h="189618">
                <a:tc vMerge="1">
                  <a:txBody>
                    <a:bodyPr/>
                    <a:lstStyle/>
                    <a:p>
                      <a:endParaRPr lang="pt-BR"/>
                    </a:p>
                  </a:txBody>
                  <a:tcPr/>
                </a:tc>
                <a:tc>
                  <a:txBody>
                    <a:bodyPr/>
                    <a:lstStyle/>
                    <a:p>
                      <a:pPr algn="just"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Mestrado </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140</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265</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412</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817</a:t>
                      </a:r>
                      <a:endParaRPr lang="en-US" sz="1300" b="0" i="0" u="none" strike="noStrike">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2597</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3414</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3034076218"/>
                  </a:ext>
                </a:extLst>
              </a:tr>
              <a:tr h="189618">
                <a:tc vMerge="1">
                  <a:txBody>
                    <a:bodyPr/>
                    <a:lstStyle/>
                    <a:p>
                      <a:endParaRPr lang="pt-BR"/>
                    </a:p>
                  </a:txBody>
                  <a:tcPr/>
                </a:tc>
                <a:tc>
                  <a:txBody>
                    <a:bodyPr/>
                    <a:lstStyle/>
                    <a:p>
                      <a:pPr algn="just"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Mestrado Profissional</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106</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a:t>
                      </a:r>
                      <a:endParaRPr lang="pt-BR" sz="1300" b="0" i="0" u="none" strike="noStrike">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b">
                        <a:spcBef>
                          <a:spcPts val="0"/>
                        </a:spcBef>
                        <a:spcAft>
                          <a:spcPts val="0"/>
                        </a:spcAft>
                      </a:pPr>
                      <a:r>
                        <a:rPr lang="en-US" sz="1300" b="1" i="0" u="none" strike="noStrike">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131</a:t>
                      </a:r>
                      <a:endParaRPr lang="en-US" sz="1300" b="0" i="0" u="none" strike="noStrike">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pt-BR" sz="1300" b="0"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801</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932</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FFFFFF"/>
                    </a:solidFill>
                  </a:tcPr>
                </a:tc>
                <a:extLst>
                  <a:ext uri="{0D108BD9-81ED-4DB2-BD59-A6C34878D82A}">
                    <a16:rowId xmlns:a16="http://schemas.microsoft.com/office/drawing/2014/main" val="1537926958"/>
                  </a:ext>
                </a:extLst>
              </a:tr>
              <a:tr h="189618">
                <a:tc vMerge="1">
                  <a:txBody>
                    <a:bodyPr/>
                    <a:lstStyle/>
                    <a:p>
                      <a:endParaRPr lang="pt-BR"/>
                    </a:p>
                  </a:txBody>
                  <a:tcPr/>
                </a:tc>
                <a:tc>
                  <a:txBody>
                    <a:bodyPr/>
                    <a:lstStyle/>
                    <a:p>
                      <a:pPr algn="ctr" fontAlgn="t">
                        <a:spcBef>
                          <a:spcPts val="0"/>
                        </a:spcBef>
                        <a:spcAft>
                          <a:spcPts val="0"/>
                        </a:spcAft>
                      </a:pPr>
                      <a:r>
                        <a:rPr lang="pt-BR"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a:t>
                      </a:r>
                      <a:endParaRPr lang="pt-BR"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298</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729</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762</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b">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1789</a:t>
                      </a:r>
                      <a:endParaRPr lang="en-US" sz="1300" b="0" i="0" u="none" strike="noStrike" dirty="0">
                        <a:effectLst/>
                        <a:latin typeface="Arial" panose="020B0604020202020204" pitchFamily="34" charset="0"/>
                      </a:endParaRPr>
                    </a:p>
                  </a:txBody>
                  <a:tcPr marL="72000" marR="72000" marT="7728" marB="0" anchor="b">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6360</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tc>
                  <a:txBody>
                    <a:bodyPr/>
                    <a:lstStyle/>
                    <a:p>
                      <a:pPr algn="ctr" fontAlgn="t">
                        <a:spcBef>
                          <a:spcPts val="0"/>
                        </a:spcBef>
                        <a:spcAft>
                          <a:spcPts val="0"/>
                        </a:spcAft>
                      </a:pPr>
                      <a:r>
                        <a:rPr lang="en-US" sz="1300" b="1" i="0" u="none" strike="noStrike"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8149</a:t>
                      </a:r>
                      <a:endParaRPr lang="en-US" sz="1300" b="0" i="0" u="none" strike="noStrike" dirty="0">
                        <a:effectLst/>
                        <a:latin typeface="Arial" panose="020B0604020202020204" pitchFamily="34" charset="0"/>
                      </a:endParaRPr>
                    </a:p>
                  </a:txBody>
                  <a:tcPr marL="72000" marR="72000" marT="7728"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546145568"/>
                  </a:ext>
                </a:extLst>
              </a:tr>
            </a:tbl>
          </a:graphicData>
        </a:graphic>
      </p:graphicFrame>
      <p:sp>
        <p:nvSpPr>
          <p:cNvPr id="7" name="CaixaDeTexto 6">
            <a:extLst>
              <a:ext uri="{FF2B5EF4-FFF2-40B4-BE49-F238E27FC236}">
                <a16:creationId xmlns:a16="http://schemas.microsoft.com/office/drawing/2014/main" id="{193CFD9A-F43B-4E5F-B905-6033F9D5B13D}"/>
              </a:ext>
            </a:extLst>
          </p:cNvPr>
          <p:cNvSpPr txBox="1"/>
          <p:nvPr/>
        </p:nvSpPr>
        <p:spPr>
          <a:xfrm>
            <a:off x="1769469" y="6476274"/>
            <a:ext cx="6620466" cy="230832"/>
          </a:xfrm>
          <a:prstGeom prst="rect">
            <a:avLst/>
          </a:prstGeom>
          <a:noFill/>
        </p:spPr>
        <p:txBody>
          <a:bodyPr wrap="square">
            <a:spAutoFit/>
          </a:bodyPr>
          <a:lstStyle/>
          <a:p>
            <a:pPr marR="175260" algn="just"/>
            <a:r>
              <a:rPr lang="pt-BR" sz="900" dirty="0">
                <a:solidFill>
                  <a:srgbClr val="FFFFFF"/>
                </a:solidFill>
                <a:effectLst/>
                <a:latin typeface="Arial" panose="020B0604020202020204" pitchFamily="34" charset="0"/>
                <a:ea typeface="Calibri" panose="020F0502020204030204" pitchFamily="34" charset="0"/>
              </a:rPr>
              <a:t>GEOCAPES (Sistema de Informações Georreferenciadas CAPES – Distribuição de discentes de pós-graduação o Brasil). </a:t>
            </a:r>
            <a:endParaRPr lang="pt-BR" sz="1200" dirty="0">
              <a:solidFill>
                <a:srgbClr val="FFFFFF"/>
              </a:solidFill>
              <a:effectLst/>
              <a:latin typeface="Times New Roman" panose="02020603050405020304" pitchFamily="18" charset="0"/>
              <a:ea typeface="Calibri" panose="020F0502020204030204" pitchFamily="34" charset="0"/>
            </a:endParaRPr>
          </a:p>
        </p:txBody>
      </p:sp>
      <p:sp>
        <p:nvSpPr>
          <p:cNvPr id="8" name="Título 1">
            <a:extLst>
              <a:ext uri="{FF2B5EF4-FFF2-40B4-BE49-F238E27FC236}">
                <a16:creationId xmlns:a16="http://schemas.microsoft.com/office/drawing/2014/main" id="{56E4F51A-B8BC-4E8E-A436-B30BA05E2C11}"/>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solidFill>
                  <a:srgbClr val="FFFFFF"/>
                </a:solidFill>
                <a:latin typeface="Arial" panose="020B0604020202020204" pitchFamily="34" charset="0"/>
                <a:ea typeface="Calibri" panose="020F0502020204030204" pitchFamily="34" charset="0"/>
                <a:cs typeface="Arial" panose="020B0604020202020204" pitchFamily="34" charset="0"/>
              </a:rPr>
              <a:t>Impactos educacionais</a:t>
            </a:r>
            <a:endParaRPr lang="pt-BR" sz="2400" b="1" dirty="0">
              <a:solidFill>
                <a:srgbClr val="FFFFFF"/>
              </a:solidFill>
              <a:latin typeface="Arial" panose="020B0604020202020204" pitchFamily="34" charset="0"/>
              <a:cs typeface="Arial" panose="020B0604020202020204" pitchFamily="34" charset="0"/>
            </a:endParaRPr>
          </a:p>
        </p:txBody>
      </p:sp>
      <p:sp>
        <p:nvSpPr>
          <p:cNvPr id="9" name="Elipse 8">
            <a:extLst>
              <a:ext uri="{FF2B5EF4-FFF2-40B4-BE49-F238E27FC236}">
                <a16:creationId xmlns:a16="http://schemas.microsoft.com/office/drawing/2014/main" id="{8889DC60-F65D-4FEB-9E4C-2E81089317D3}"/>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ráfico 13">
            <a:extLst>
              <a:ext uri="{FF2B5EF4-FFF2-40B4-BE49-F238E27FC236}">
                <a16:creationId xmlns:a16="http://schemas.microsoft.com/office/drawing/2014/main" id="{819EF54D-F0B0-4044-B19D-8149EC2FA2BB}"/>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dirty="0"/>
          </a:p>
        </p:txBody>
      </p:sp>
      <p:sp>
        <p:nvSpPr>
          <p:cNvPr id="13" name="Retângulo: Cantos Arredondados 12">
            <a:extLst>
              <a:ext uri="{FF2B5EF4-FFF2-40B4-BE49-F238E27FC236}">
                <a16:creationId xmlns:a16="http://schemas.microsoft.com/office/drawing/2014/main" id="{96C3FCA3-1255-4DE2-B486-C97F4FAAAA4E}"/>
              </a:ext>
            </a:extLst>
          </p:cNvPr>
          <p:cNvSpPr/>
          <p:nvPr/>
        </p:nvSpPr>
        <p:spPr>
          <a:xfrm>
            <a:off x="9451625" y="638608"/>
            <a:ext cx="2328882" cy="5801592"/>
          </a:xfrm>
          <a:prstGeom prst="roundRect">
            <a:avLst>
              <a:gd name="adj" fmla="val 484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t"/>
          <a:lstStyle/>
          <a:p>
            <a:pPr>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Matrículas em cursos de pós-graduação - DF</a:t>
            </a:r>
          </a:p>
          <a:p>
            <a:pPr>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Quinquênio 2015-2019</a:t>
            </a:r>
          </a:p>
          <a:p>
            <a:pPr>
              <a:spcAft>
                <a:spcPts val="600"/>
              </a:spcAft>
              <a:tabLst>
                <a:tab pos="533400" algn="l"/>
              </a:tabLst>
            </a:pPr>
            <a:r>
              <a:rPr lang="pt-BR" sz="1600" dirty="0">
                <a:solidFill>
                  <a:schemeClr val="tx1"/>
                </a:solidFill>
                <a:latin typeface="Arial" panose="020B0604020202020204" pitchFamily="34" charset="0"/>
                <a:cs typeface="Arial" panose="020B0604020202020204" pitchFamily="34" charset="0"/>
              </a:rPr>
              <a:t>Médias de matrículas anuais: 1853</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Doutorado = 822	</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Mestrado = 885</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Mestrado Profissional = 136</a:t>
            </a:r>
          </a:p>
          <a:p>
            <a:pPr marL="285750" indent="-285750">
              <a:spcAft>
                <a:spcPts val="600"/>
              </a:spcAft>
              <a:buFontTx/>
              <a:buChar char="-"/>
              <a:tabLst>
                <a:tab pos="533400" algn="l"/>
              </a:tabLst>
            </a:pPr>
            <a:endParaRPr lang="pt-BR" sz="1600" b="1" dirty="0">
              <a:solidFill>
                <a:schemeClr val="tx1"/>
              </a:solidFill>
              <a:latin typeface="Arial" panose="020B0604020202020204" pitchFamily="34" charset="0"/>
              <a:cs typeface="Arial" panose="020B0604020202020204" pitchFamily="34" charset="0"/>
            </a:endParaRPr>
          </a:p>
          <a:p>
            <a:pPr>
              <a:spcAft>
                <a:spcPts val="600"/>
              </a:spcAft>
              <a:tabLst>
                <a:tab pos="533400" algn="l"/>
              </a:tabLst>
            </a:pPr>
            <a:r>
              <a:rPr lang="pt-BR" sz="1600" b="1" dirty="0">
                <a:solidFill>
                  <a:schemeClr val="tx1"/>
                </a:solidFill>
                <a:latin typeface="Arial" panose="020B0604020202020204" pitchFamily="34" charset="0"/>
                <a:cs typeface="Arial" panose="020B0604020202020204" pitchFamily="34" charset="0"/>
              </a:rPr>
              <a:t>Ausência de Doutorados Profissionais</a:t>
            </a:r>
          </a:p>
        </p:txBody>
      </p:sp>
    </p:spTree>
    <p:extLst>
      <p:ext uri="{BB962C8B-B14F-4D97-AF65-F5344CB8AC3E}">
        <p14:creationId xmlns:p14="http://schemas.microsoft.com/office/powerpoint/2010/main" val="118084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Padrão do plano de fundo&#10;&#10;Descrição gerada automaticamente">
            <a:extLst>
              <a:ext uri="{FF2B5EF4-FFF2-40B4-BE49-F238E27FC236}">
                <a16:creationId xmlns:a16="http://schemas.microsoft.com/office/drawing/2014/main" id="{8401B3E7-DFFE-4166-A382-007472A5421F}"/>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3" name="Retângulo 12">
            <a:extLst>
              <a:ext uri="{FF2B5EF4-FFF2-40B4-BE49-F238E27FC236}">
                <a16:creationId xmlns:a16="http://schemas.microsoft.com/office/drawing/2014/main" id="{77CB6475-20E0-4600-B90B-258AE81204FE}"/>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93CFD9A-F43B-4E5F-B905-6033F9D5B13D}"/>
              </a:ext>
            </a:extLst>
          </p:cNvPr>
          <p:cNvSpPr txBox="1"/>
          <p:nvPr/>
        </p:nvSpPr>
        <p:spPr>
          <a:xfrm>
            <a:off x="1538518" y="6026330"/>
            <a:ext cx="6545944" cy="230832"/>
          </a:xfrm>
          <a:prstGeom prst="rect">
            <a:avLst/>
          </a:prstGeom>
          <a:noFill/>
        </p:spPr>
        <p:txBody>
          <a:bodyPr wrap="square">
            <a:spAutoFit/>
          </a:bodyPr>
          <a:lstStyle/>
          <a:p>
            <a:pPr marR="175260" algn="just"/>
            <a:r>
              <a:rPr lang="pt-BR" sz="900" dirty="0">
                <a:effectLst/>
                <a:latin typeface="Arial" panose="020B0604020202020204" pitchFamily="34" charset="0"/>
                <a:ea typeface="Calibri" panose="020F0502020204030204" pitchFamily="34" charset="0"/>
              </a:rPr>
              <a:t>GEOCAPES (Sistema de Informações Georreferenciadas CAPES – Distribuição de discentes de pós-graduação o Brasil). </a:t>
            </a:r>
            <a:endParaRPr lang="pt-BR" sz="1200" dirty="0">
              <a:effectLst/>
              <a:latin typeface="Times New Roman" panose="02020603050405020304" pitchFamily="18" charset="0"/>
              <a:ea typeface="Calibri" panose="020F0502020204030204" pitchFamily="34" charset="0"/>
            </a:endParaRPr>
          </a:p>
        </p:txBody>
      </p:sp>
      <p:grpSp>
        <p:nvGrpSpPr>
          <p:cNvPr id="16" name="Agrupar 15">
            <a:extLst>
              <a:ext uri="{FF2B5EF4-FFF2-40B4-BE49-F238E27FC236}">
                <a16:creationId xmlns:a16="http://schemas.microsoft.com/office/drawing/2014/main" id="{8EF4AFF1-EEDD-48BB-9174-DB6A66B68F92}"/>
              </a:ext>
            </a:extLst>
          </p:cNvPr>
          <p:cNvGrpSpPr/>
          <p:nvPr/>
        </p:nvGrpSpPr>
        <p:grpSpPr>
          <a:xfrm>
            <a:off x="1299027" y="1690688"/>
            <a:ext cx="9593943" cy="4434341"/>
            <a:chOff x="1436914" y="1690688"/>
            <a:chExt cx="9593943" cy="4434341"/>
          </a:xfrm>
        </p:grpSpPr>
        <p:graphicFrame>
          <p:nvGraphicFramePr>
            <p:cNvPr id="6" name="Gráfico 5">
              <a:extLst>
                <a:ext uri="{FF2B5EF4-FFF2-40B4-BE49-F238E27FC236}">
                  <a16:creationId xmlns:a16="http://schemas.microsoft.com/office/drawing/2014/main" id="{132E07CA-A3A8-4291-8296-CD884D2D3B89}"/>
                </a:ext>
              </a:extLst>
            </p:cNvPr>
            <p:cNvGraphicFramePr/>
            <p:nvPr>
              <p:extLst>
                <p:ext uri="{D42A27DB-BD31-4B8C-83A1-F6EECF244321}">
                  <p14:modId xmlns:p14="http://schemas.microsoft.com/office/powerpoint/2010/main" val="4132605479"/>
                </p:ext>
              </p:extLst>
            </p:nvPr>
          </p:nvGraphicFramePr>
          <p:xfrm>
            <a:off x="1436914" y="1690688"/>
            <a:ext cx="9593943" cy="4434341"/>
          </p:xfrm>
          <a:graphic>
            <a:graphicData uri="http://schemas.openxmlformats.org/drawingml/2006/chart">
              <c:chart xmlns:c="http://schemas.openxmlformats.org/drawingml/2006/chart" xmlns:r="http://schemas.openxmlformats.org/officeDocument/2006/relationships" r:id="rId4"/>
            </a:graphicData>
          </a:graphic>
        </p:graphicFrame>
        <p:sp>
          <p:nvSpPr>
            <p:cNvPr id="4" name="Arco 3">
              <a:extLst>
                <a:ext uri="{FF2B5EF4-FFF2-40B4-BE49-F238E27FC236}">
                  <a16:creationId xmlns:a16="http://schemas.microsoft.com/office/drawing/2014/main" id="{46160FC6-1A68-427C-9CBA-B6F8878B6E44}"/>
                </a:ext>
              </a:extLst>
            </p:cNvPr>
            <p:cNvSpPr/>
            <p:nvPr/>
          </p:nvSpPr>
          <p:spPr>
            <a:xfrm>
              <a:off x="2074460" y="2693207"/>
              <a:ext cx="8525090" cy="1214651"/>
            </a:xfrm>
            <a:prstGeom prst="arc">
              <a:avLst>
                <a:gd name="adj1" fmla="val 10886619"/>
                <a:gd name="adj2" fmla="val 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grpSp>
      <p:sp>
        <p:nvSpPr>
          <p:cNvPr id="9" name="Título 1">
            <a:extLst>
              <a:ext uri="{FF2B5EF4-FFF2-40B4-BE49-F238E27FC236}">
                <a16:creationId xmlns:a16="http://schemas.microsoft.com/office/drawing/2014/main" id="{FEF8E857-E4D0-4065-9A3F-0129E94762CE}"/>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educacionais</a:t>
            </a:r>
            <a:endParaRPr lang="pt-BR" sz="2400" b="1" dirty="0">
              <a:latin typeface="Arial" panose="020B0604020202020204" pitchFamily="34" charset="0"/>
              <a:cs typeface="Arial" panose="020B0604020202020204" pitchFamily="34" charset="0"/>
            </a:endParaRPr>
          </a:p>
        </p:txBody>
      </p:sp>
      <p:sp>
        <p:nvSpPr>
          <p:cNvPr id="10" name="Elipse 9">
            <a:extLst>
              <a:ext uri="{FF2B5EF4-FFF2-40B4-BE49-F238E27FC236}">
                <a16:creationId xmlns:a16="http://schemas.microsoft.com/office/drawing/2014/main" id="{0B4C7694-F0F5-4FAD-99A4-90E04980AEA8}"/>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ráfico 13">
            <a:extLst>
              <a:ext uri="{FF2B5EF4-FFF2-40B4-BE49-F238E27FC236}">
                <a16:creationId xmlns:a16="http://schemas.microsoft.com/office/drawing/2014/main" id="{11FC8DE0-3FAC-4053-BC2E-7A8D0412E5B4}"/>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dirty="0"/>
          </a:p>
        </p:txBody>
      </p:sp>
      <p:sp>
        <p:nvSpPr>
          <p:cNvPr id="15" name="Retângulo: Cantos Arredondados 14">
            <a:extLst>
              <a:ext uri="{FF2B5EF4-FFF2-40B4-BE49-F238E27FC236}">
                <a16:creationId xmlns:a16="http://schemas.microsoft.com/office/drawing/2014/main" id="{5151AE9F-B652-4778-83B0-F5FB5AA5BFC1}"/>
              </a:ext>
            </a:extLst>
          </p:cNvPr>
          <p:cNvSpPr/>
          <p:nvPr/>
        </p:nvSpPr>
        <p:spPr>
          <a:xfrm>
            <a:off x="5991898" y="415811"/>
            <a:ext cx="4480382" cy="712470"/>
          </a:xfrm>
          <a:prstGeom prst="roundRect">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Pequena variação anual em </a:t>
            </a:r>
          </a:p>
          <a:p>
            <a:pPr algn="ctr"/>
            <a:r>
              <a:rPr lang="pt-BR" b="1" dirty="0">
                <a:solidFill>
                  <a:srgbClr val="FFFFFF"/>
                </a:solidFill>
                <a:latin typeface="Arial" panose="020B0604020202020204" pitchFamily="34" charset="0"/>
                <a:cs typeface="Arial" panose="020B0604020202020204" pitchFamily="34" charset="0"/>
              </a:rPr>
              <a:t>torno das médias (arco em inflexão). </a:t>
            </a:r>
          </a:p>
        </p:txBody>
      </p:sp>
    </p:spTree>
    <p:extLst>
      <p:ext uri="{BB962C8B-B14F-4D97-AF65-F5344CB8AC3E}">
        <p14:creationId xmlns:p14="http://schemas.microsoft.com/office/powerpoint/2010/main" val="1730864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Padrão do plano de fundo&#10;&#10;Descrição gerada automaticamente">
            <a:extLst>
              <a:ext uri="{FF2B5EF4-FFF2-40B4-BE49-F238E27FC236}">
                <a16:creationId xmlns:a16="http://schemas.microsoft.com/office/drawing/2014/main" id="{6EEC7224-DA65-43E2-84F6-CB03EF30315A}"/>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4" name="Retângulo 13">
            <a:extLst>
              <a:ext uri="{FF2B5EF4-FFF2-40B4-BE49-F238E27FC236}">
                <a16:creationId xmlns:a16="http://schemas.microsoft.com/office/drawing/2014/main" id="{4DA3A38B-0186-4C5E-8E67-D25F0A83F00D}"/>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93CFD9A-F43B-4E5F-B905-6033F9D5B13D}"/>
              </a:ext>
            </a:extLst>
          </p:cNvPr>
          <p:cNvSpPr txBox="1"/>
          <p:nvPr/>
        </p:nvSpPr>
        <p:spPr>
          <a:xfrm>
            <a:off x="1538518" y="6026330"/>
            <a:ext cx="6545944" cy="230832"/>
          </a:xfrm>
          <a:prstGeom prst="rect">
            <a:avLst/>
          </a:prstGeom>
          <a:noFill/>
        </p:spPr>
        <p:txBody>
          <a:bodyPr wrap="square">
            <a:spAutoFit/>
          </a:bodyPr>
          <a:lstStyle/>
          <a:p>
            <a:pPr marR="175260" algn="just"/>
            <a:r>
              <a:rPr lang="pt-BR" sz="900" dirty="0">
                <a:effectLst/>
                <a:latin typeface="Arial" panose="020B0604020202020204" pitchFamily="34" charset="0"/>
                <a:ea typeface="Calibri" panose="020F0502020204030204" pitchFamily="34" charset="0"/>
              </a:rPr>
              <a:t>GEOCAPES (Sistema de Informações Georreferenciadas CAPES – Distribuição de discentes de pós-graduação o Brasil). </a:t>
            </a:r>
            <a:endParaRPr lang="pt-BR" sz="1200" dirty="0">
              <a:effectLst/>
              <a:latin typeface="Times New Roman" panose="02020603050405020304" pitchFamily="18" charset="0"/>
              <a:ea typeface="Calibri" panose="020F0502020204030204" pitchFamily="34" charset="0"/>
            </a:endParaRPr>
          </a:p>
        </p:txBody>
      </p:sp>
      <p:grpSp>
        <p:nvGrpSpPr>
          <p:cNvPr id="15" name="Agrupar 14">
            <a:extLst>
              <a:ext uri="{FF2B5EF4-FFF2-40B4-BE49-F238E27FC236}">
                <a16:creationId xmlns:a16="http://schemas.microsoft.com/office/drawing/2014/main" id="{A5C5CC0D-DF00-457E-9992-A1ECDE59FBAD}"/>
              </a:ext>
            </a:extLst>
          </p:cNvPr>
          <p:cNvGrpSpPr/>
          <p:nvPr/>
        </p:nvGrpSpPr>
        <p:grpSpPr>
          <a:xfrm>
            <a:off x="2399736" y="2030871"/>
            <a:ext cx="7845879" cy="3607026"/>
            <a:chOff x="2851149" y="1690688"/>
            <a:chExt cx="7845879" cy="3607026"/>
          </a:xfrm>
        </p:grpSpPr>
        <p:graphicFrame>
          <p:nvGraphicFramePr>
            <p:cNvPr id="8" name="Gráfico 7">
              <a:extLst>
                <a:ext uri="{FF2B5EF4-FFF2-40B4-BE49-F238E27FC236}">
                  <a16:creationId xmlns:a16="http://schemas.microsoft.com/office/drawing/2014/main" id="{23DD4F5D-85D7-4964-B3DE-83982A2E16C2}"/>
                </a:ext>
              </a:extLst>
            </p:cNvPr>
            <p:cNvGraphicFramePr/>
            <p:nvPr>
              <p:extLst>
                <p:ext uri="{D42A27DB-BD31-4B8C-83A1-F6EECF244321}">
                  <p14:modId xmlns:p14="http://schemas.microsoft.com/office/powerpoint/2010/main" val="2022700162"/>
                </p:ext>
              </p:extLst>
            </p:nvPr>
          </p:nvGraphicFramePr>
          <p:xfrm>
            <a:off x="2851149" y="1690688"/>
            <a:ext cx="7845879" cy="3607026"/>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Conector reto 4">
              <a:extLst>
                <a:ext uri="{FF2B5EF4-FFF2-40B4-BE49-F238E27FC236}">
                  <a16:creationId xmlns:a16="http://schemas.microsoft.com/office/drawing/2014/main" id="{B57324DB-3F73-4A95-91EB-54ECF368E538}"/>
                </a:ext>
              </a:extLst>
            </p:cNvPr>
            <p:cNvCxnSpPr/>
            <p:nvPr/>
          </p:nvCxnSpPr>
          <p:spPr>
            <a:xfrm>
              <a:off x="3807725" y="2333767"/>
              <a:ext cx="6441744" cy="1692323"/>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Título 1">
            <a:extLst>
              <a:ext uri="{FF2B5EF4-FFF2-40B4-BE49-F238E27FC236}">
                <a16:creationId xmlns:a16="http://schemas.microsoft.com/office/drawing/2014/main" id="{2DFF2E5D-1081-4FA1-8EC2-552E46F59E15}"/>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educacionais</a:t>
            </a:r>
            <a:endParaRPr lang="pt-BR" sz="2400" b="1" dirty="0">
              <a:latin typeface="Arial" panose="020B0604020202020204" pitchFamily="34" charset="0"/>
              <a:cs typeface="Arial" panose="020B0604020202020204" pitchFamily="34" charset="0"/>
            </a:endParaRPr>
          </a:p>
        </p:txBody>
      </p:sp>
      <p:sp>
        <p:nvSpPr>
          <p:cNvPr id="10" name="Elipse 9">
            <a:extLst>
              <a:ext uri="{FF2B5EF4-FFF2-40B4-BE49-F238E27FC236}">
                <a16:creationId xmlns:a16="http://schemas.microsoft.com/office/drawing/2014/main" id="{50158C0C-87E4-456F-ABD9-23ED991E1716}"/>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ráfico 13">
            <a:extLst>
              <a:ext uri="{FF2B5EF4-FFF2-40B4-BE49-F238E27FC236}">
                <a16:creationId xmlns:a16="http://schemas.microsoft.com/office/drawing/2014/main" id="{4B39EDA1-5696-4024-9B7D-1F7E86C55F25}"/>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dirty="0"/>
          </a:p>
        </p:txBody>
      </p:sp>
      <p:sp>
        <p:nvSpPr>
          <p:cNvPr id="12" name="Retângulo: Cantos Arredondados 11">
            <a:extLst>
              <a:ext uri="{FF2B5EF4-FFF2-40B4-BE49-F238E27FC236}">
                <a16:creationId xmlns:a16="http://schemas.microsoft.com/office/drawing/2014/main" id="{10D55617-4D2F-48E5-ABA2-1DC70F11B408}"/>
              </a:ext>
            </a:extLst>
          </p:cNvPr>
          <p:cNvSpPr/>
          <p:nvPr/>
        </p:nvSpPr>
        <p:spPr>
          <a:xfrm>
            <a:off x="5991898" y="415811"/>
            <a:ext cx="4480382" cy="712470"/>
          </a:xfrm>
          <a:prstGeom prst="roundRect">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Diminuição de peso da área em relação ao total das matrículas. </a:t>
            </a:r>
          </a:p>
        </p:txBody>
      </p:sp>
    </p:spTree>
    <p:extLst>
      <p:ext uri="{BB962C8B-B14F-4D97-AF65-F5344CB8AC3E}">
        <p14:creationId xmlns:p14="http://schemas.microsoft.com/office/powerpoint/2010/main" val="3028892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descr="Padrão do plano de fundo&#10;&#10;Descrição gerada automaticamente">
            <a:extLst>
              <a:ext uri="{FF2B5EF4-FFF2-40B4-BE49-F238E27FC236}">
                <a16:creationId xmlns:a16="http://schemas.microsoft.com/office/drawing/2014/main" id="{C48B73EE-FB4C-483B-8236-CEE7587EA052}"/>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tângulo: Cantos Arredondados 19">
            <a:extLst>
              <a:ext uri="{FF2B5EF4-FFF2-40B4-BE49-F238E27FC236}">
                <a16:creationId xmlns:a16="http://schemas.microsoft.com/office/drawing/2014/main" id="{0EE2A19A-B109-4CC7-8D55-F84317921812}"/>
              </a:ext>
            </a:extLst>
          </p:cNvPr>
          <p:cNvSpPr/>
          <p:nvPr/>
        </p:nvSpPr>
        <p:spPr>
          <a:xfrm>
            <a:off x="1463675" y="1751729"/>
            <a:ext cx="9521825" cy="3217541"/>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pPr>
              <a:spcAft>
                <a:spcPts val="600"/>
              </a:spcAft>
            </a:pPr>
            <a:r>
              <a:rPr lang="pt-BR" b="1" dirty="0">
                <a:solidFill>
                  <a:schemeClr val="tx1"/>
                </a:solidFill>
                <a:latin typeface="Arial" panose="020B0604020202020204" pitchFamily="34" charset="0"/>
                <a:cs typeface="Arial" panose="020B0604020202020204" pitchFamily="34" charset="0"/>
              </a:rPr>
              <a:t>Escolha de IES de mesma natureza jurídica (públicas e da unidade federativa)</a:t>
            </a:r>
          </a:p>
          <a:p>
            <a:pPr>
              <a:spcAft>
                <a:spcPts val="600"/>
              </a:spcAft>
            </a:pPr>
            <a:r>
              <a:rPr lang="pt-BR" sz="1600" dirty="0">
                <a:solidFill>
                  <a:schemeClr val="tx1"/>
                </a:solidFill>
                <a:latin typeface="Arial" panose="020B0604020202020204" pitchFamily="34" charset="0"/>
                <a:cs typeface="Arial" panose="020B0604020202020204" pitchFamily="34" charset="0"/>
              </a:rPr>
              <a:t>- Reconhecido destaque nacional (ensino, pesquisa e extensão)</a:t>
            </a:r>
          </a:p>
          <a:p>
            <a:pPr>
              <a:spcAft>
                <a:spcPts val="600"/>
              </a:spcAft>
            </a:pPr>
            <a:r>
              <a:rPr lang="pt-BR" sz="1600" dirty="0">
                <a:solidFill>
                  <a:schemeClr val="tx1"/>
                </a:solidFill>
                <a:latin typeface="Arial" panose="020B0604020202020204" pitchFamily="34" charset="0"/>
                <a:cs typeface="Arial" panose="020B0604020202020204" pitchFamily="34" charset="0"/>
              </a:rPr>
              <a:t>- Áreas de interesse consolidadas (Engenharias, Tecnologias e Inovação)</a:t>
            </a:r>
          </a:p>
          <a:p>
            <a:pPr>
              <a:spcAft>
                <a:spcPts val="600"/>
              </a:spcAft>
            </a:pPr>
            <a:r>
              <a:rPr lang="pt-BR" sz="1600" dirty="0">
                <a:solidFill>
                  <a:schemeClr val="tx1"/>
                </a:solidFill>
                <a:latin typeface="Arial" panose="020B0604020202020204" pitchFamily="34" charset="0"/>
                <a:cs typeface="Arial" panose="020B0604020202020204" pitchFamily="34" charset="0"/>
              </a:rPr>
              <a:t>- Informações sobre corpo docente, discente e técnico-administrativo atuais e sistematizadas</a:t>
            </a:r>
            <a:endParaRPr lang="pt-BR" sz="1600" b="1" i="1" dirty="0">
              <a:solidFill>
                <a:schemeClr val="tx1"/>
              </a:solidFill>
              <a:latin typeface="Arial" panose="020B0604020202020204" pitchFamily="34" charset="0"/>
              <a:cs typeface="Arial" panose="020B0604020202020204" pitchFamily="34" charset="0"/>
            </a:endParaRPr>
          </a:p>
        </p:txBody>
      </p:sp>
      <p:sp>
        <p:nvSpPr>
          <p:cNvPr id="30" name="Elipse 29">
            <a:extLst>
              <a:ext uri="{FF2B5EF4-FFF2-40B4-BE49-F238E27FC236}">
                <a16:creationId xmlns:a16="http://schemas.microsoft.com/office/drawing/2014/main" id="{A8E28A1F-3C60-4FFC-9620-2CEA75B126F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Cantos Arredondados 11">
            <a:extLst>
              <a:ext uri="{FF2B5EF4-FFF2-40B4-BE49-F238E27FC236}">
                <a16:creationId xmlns:a16="http://schemas.microsoft.com/office/drawing/2014/main" id="{08D8FE1E-60E6-44EE-B70A-19EC72B253F1}"/>
              </a:ext>
            </a:extLst>
          </p:cNvPr>
          <p:cNvSpPr/>
          <p:nvPr/>
        </p:nvSpPr>
        <p:spPr>
          <a:xfrm>
            <a:off x="2240420" y="1399259"/>
            <a:ext cx="7137400" cy="71437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Estimativas de custeio baseadas em modelos de outras IES</a:t>
            </a:r>
            <a:endParaRPr lang="pt-BR" b="1" i="1" dirty="0">
              <a:solidFill>
                <a:srgbClr val="FFFFFF"/>
              </a:solidFill>
              <a:latin typeface="Arial" panose="020B0604020202020204" pitchFamily="34" charset="0"/>
              <a:cs typeface="Arial" panose="020B0604020202020204" pitchFamily="34" charset="0"/>
            </a:endParaRPr>
          </a:p>
        </p:txBody>
      </p:sp>
      <p:grpSp>
        <p:nvGrpSpPr>
          <p:cNvPr id="26" name="Gráfico 24">
            <a:extLst>
              <a:ext uri="{FF2B5EF4-FFF2-40B4-BE49-F238E27FC236}">
                <a16:creationId xmlns:a16="http://schemas.microsoft.com/office/drawing/2014/main" id="{41ECD881-05F8-4605-86B9-2980D2AB8F3D}"/>
              </a:ext>
            </a:extLst>
          </p:cNvPr>
          <p:cNvGrpSpPr/>
          <p:nvPr/>
        </p:nvGrpSpPr>
        <p:grpSpPr>
          <a:xfrm>
            <a:off x="300038" y="661987"/>
            <a:ext cx="762000" cy="762000"/>
            <a:chOff x="3657600" y="990600"/>
            <a:chExt cx="4876800" cy="4876800"/>
          </a:xfrm>
          <a:solidFill>
            <a:schemeClr val="tx1"/>
          </a:solidFill>
        </p:grpSpPr>
        <p:sp>
          <p:nvSpPr>
            <p:cNvPr id="27" name="Forma Livre: Forma 26">
              <a:extLst>
                <a:ext uri="{FF2B5EF4-FFF2-40B4-BE49-F238E27FC236}">
                  <a16:creationId xmlns:a16="http://schemas.microsoft.com/office/drawing/2014/main" id="{F9EC9C19-7158-4C8F-B9A8-DCCADA2E6410}"/>
                </a:ext>
              </a:extLst>
            </p:cNvPr>
            <p:cNvSpPr/>
            <p:nvPr/>
          </p:nvSpPr>
          <p:spPr>
            <a:xfrm>
              <a:off x="3787149" y="2387479"/>
              <a:ext cx="4617700" cy="3479920"/>
            </a:xfrm>
            <a:custGeom>
              <a:avLst/>
              <a:gdLst>
                <a:gd name="connsiteX0" fmla="*/ 4522451 w 4617700"/>
                <a:gd name="connsiteY0" fmla="*/ 3289421 h 3479920"/>
                <a:gd name="connsiteX1" fmla="*/ 4313539 w 4617700"/>
                <a:gd name="connsiteY1" fmla="*/ 3289421 h 3479920"/>
                <a:gd name="connsiteX2" fmla="*/ 4313539 w 4617700"/>
                <a:gd name="connsiteY2" fmla="*/ 256051 h 3479920"/>
                <a:gd name="connsiteX3" fmla="*/ 4057488 w 4617700"/>
                <a:gd name="connsiteY3" fmla="*/ 0 h 3479920"/>
                <a:gd name="connsiteX4" fmla="*/ 3590535 w 4617700"/>
                <a:gd name="connsiteY4" fmla="*/ 0 h 3479920"/>
                <a:gd name="connsiteX5" fmla="*/ 3334484 w 4617700"/>
                <a:gd name="connsiteY5" fmla="*/ 256051 h 3479920"/>
                <a:gd name="connsiteX6" fmla="*/ 3334484 w 4617700"/>
                <a:gd name="connsiteY6" fmla="*/ 3289421 h 3479920"/>
                <a:gd name="connsiteX7" fmla="*/ 2804017 w 4617700"/>
                <a:gd name="connsiteY7" fmla="*/ 3289421 h 3479920"/>
                <a:gd name="connsiteX8" fmla="*/ 2804017 w 4617700"/>
                <a:gd name="connsiteY8" fmla="*/ 1630404 h 3479920"/>
                <a:gd name="connsiteX9" fmla="*/ 2547966 w 4617700"/>
                <a:gd name="connsiteY9" fmla="*/ 1374353 h 3479920"/>
                <a:gd name="connsiteX10" fmla="*/ 2081013 w 4617700"/>
                <a:gd name="connsiteY10" fmla="*/ 1374353 h 3479920"/>
                <a:gd name="connsiteX11" fmla="*/ 1824961 w 4617700"/>
                <a:gd name="connsiteY11" fmla="*/ 1630404 h 3479920"/>
                <a:gd name="connsiteX12" fmla="*/ 1824961 w 4617700"/>
                <a:gd name="connsiteY12" fmla="*/ 3289421 h 3479920"/>
                <a:gd name="connsiteX13" fmla="*/ 1294495 w 4617700"/>
                <a:gd name="connsiteY13" fmla="*/ 3289421 h 3479920"/>
                <a:gd name="connsiteX14" fmla="*/ 1294495 w 4617700"/>
                <a:gd name="connsiteY14" fmla="*/ 2430228 h 3479920"/>
                <a:gd name="connsiteX15" fmla="*/ 1038444 w 4617700"/>
                <a:gd name="connsiteY15" fmla="*/ 2174177 h 3479920"/>
                <a:gd name="connsiteX16" fmla="*/ 571481 w 4617700"/>
                <a:gd name="connsiteY16" fmla="*/ 2174177 h 3479920"/>
                <a:gd name="connsiteX17" fmla="*/ 315430 w 4617700"/>
                <a:gd name="connsiteY17" fmla="*/ 2430228 h 3479920"/>
                <a:gd name="connsiteX18" fmla="*/ 315430 w 4617700"/>
                <a:gd name="connsiteY18" fmla="*/ 3289421 h 3479920"/>
                <a:gd name="connsiteX19" fmla="*/ 95250 w 4617700"/>
                <a:gd name="connsiteY19" fmla="*/ 3289421 h 3479920"/>
                <a:gd name="connsiteX20" fmla="*/ 0 w 4617700"/>
                <a:gd name="connsiteY20" fmla="*/ 3384671 h 3479920"/>
                <a:gd name="connsiteX21" fmla="*/ 95250 w 4617700"/>
                <a:gd name="connsiteY21" fmla="*/ 3479921 h 3479920"/>
                <a:gd name="connsiteX22" fmla="*/ 4522451 w 4617700"/>
                <a:gd name="connsiteY22" fmla="*/ 3479921 h 3479920"/>
                <a:gd name="connsiteX23" fmla="*/ 4617701 w 4617700"/>
                <a:gd name="connsiteY23" fmla="*/ 3384671 h 3479920"/>
                <a:gd name="connsiteX24" fmla="*/ 4522451 w 4617700"/>
                <a:gd name="connsiteY24" fmla="*/ 3289421 h 3479920"/>
                <a:gd name="connsiteX25" fmla="*/ 1103976 w 4617700"/>
                <a:gd name="connsiteY25" fmla="*/ 3289421 h 3479920"/>
                <a:gd name="connsiteX26" fmla="*/ 505920 w 4617700"/>
                <a:gd name="connsiteY26" fmla="*/ 3289421 h 3479920"/>
                <a:gd name="connsiteX27" fmla="*/ 505920 w 4617700"/>
                <a:gd name="connsiteY27" fmla="*/ 2430228 h 3479920"/>
                <a:gd name="connsiteX28" fmla="*/ 571471 w 4617700"/>
                <a:gd name="connsiteY28" fmla="*/ 2364677 h 3479920"/>
                <a:gd name="connsiteX29" fmla="*/ 1038425 w 4617700"/>
                <a:gd name="connsiteY29" fmla="*/ 2364677 h 3479920"/>
                <a:gd name="connsiteX30" fmla="*/ 1103976 w 4617700"/>
                <a:gd name="connsiteY30" fmla="*/ 2430228 h 3479920"/>
                <a:gd name="connsiteX31" fmla="*/ 1103976 w 4617700"/>
                <a:gd name="connsiteY31" fmla="*/ 3289421 h 3479920"/>
                <a:gd name="connsiteX32" fmla="*/ 2613508 w 4617700"/>
                <a:gd name="connsiteY32" fmla="*/ 3289421 h 3479920"/>
                <a:gd name="connsiteX33" fmla="*/ 2015452 w 4617700"/>
                <a:gd name="connsiteY33" fmla="*/ 3289421 h 3479920"/>
                <a:gd name="connsiteX34" fmla="*/ 2015452 w 4617700"/>
                <a:gd name="connsiteY34" fmla="*/ 1630404 h 3479920"/>
                <a:gd name="connsiteX35" fmla="*/ 2081003 w 4617700"/>
                <a:gd name="connsiteY35" fmla="*/ 1564853 h 3479920"/>
                <a:gd name="connsiteX36" fmla="*/ 2547957 w 4617700"/>
                <a:gd name="connsiteY36" fmla="*/ 1564853 h 3479920"/>
                <a:gd name="connsiteX37" fmla="*/ 2613508 w 4617700"/>
                <a:gd name="connsiteY37" fmla="*/ 1630404 h 3479920"/>
                <a:gd name="connsiteX38" fmla="*/ 2613508 w 4617700"/>
                <a:gd name="connsiteY38" fmla="*/ 3289421 h 3479920"/>
                <a:gd name="connsiteX39" fmla="*/ 4123039 w 4617700"/>
                <a:gd name="connsiteY39" fmla="*/ 3289421 h 3479920"/>
                <a:gd name="connsiteX40" fmla="*/ 3524984 w 4617700"/>
                <a:gd name="connsiteY40" fmla="*/ 3289421 h 3479920"/>
                <a:gd name="connsiteX41" fmla="*/ 3524984 w 4617700"/>
                <a:gd name="connsiteY41" fmla="*/ 256051 h 3479920"/>
                <a:gd name="connsiteX42" fmla="*/ 3590535 w 4617700"/>
                <a:gd name="connsiteY42" fmla="*/ 190500 h 3479920"/>
                <a:gd name="connsiteX43" fmla="*/ 4057488 w 4617700"/>
                <a:gd name="connsiteY43" fmla="*/ 190500 h 3479920"/>
                <a:gd name="connsiteX44" fmla="*/ 4123039 w 4617700"/>
                <a:gd name="connsiteY44" fmla="*/ 256051 h 3479920"/>
                <a:gd name="connsiteX45" fmla="*/ 4123039 w 4617700"/>
                <a:gd name="connsiteY45" fmla="*/ 3289421 h 34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17700" h="3479920">
                  <a:moveTo>
                    <a:pt x="4522451" y="3289421"/>
                  </a:moveTo>
                  <a:lnTo>
                    <a:pt x="4313539" y="3289421"/>
                  </a:lnTo>
                  <a:lnTo>
                    <a:pt x="4313539" y="256051"/>
                  </a:lnTo>
                  <a:cubicBezTo>
                    <a:pt x="4313539" y="114862"/>
                    <a:pt x="4198668" y="0"/>
                    <a:pt x="4057488" y="0"/>
                  </a:cubicBezTo>
                  <a:lnTo>
                    <a:pt x="3590535" y="0"/>
                  </a:lnTo>
                  <a:cubicBezTo>
                    <a:pt x="3449346" y="0"/>
                    <a:pt x="3334484" y="114871"/>
                    <a:pt x="3334484" y="256051"/>
                  </a:cubicBezTo>
                  <a:lnTo>
                    <a:pt x="3334484" y="3289421"/>
                  </a:lnTo>
                  <a:lnTo>
                    <a:pt x="2804017" y="3289421"/>
                  </a:lnTo>
                  <a:lnTo>
                    <a:pt x="2804017" y="1630404"/>
                  </a:lnTo>
                  <a:cubicBezTo>
                    <a:pt x="2804017" y="1489215"/>
                    <a:pt x="2689155" y="1374353"/>
                    <a:pt x="2547966" y="1374353"/>
                  </a:cubicBezTo>
                  <a:lnTo>
                    <a:pt x="2081013" y="1374353"/>
                  </a:lnTo>
                  <a:cubicBezTo>
                    <a:pt x="1939824" y="1374353"/>
                    <a:pt x="1824961" y="1489224"/>
                    <a:pt x="1824961" y="1630404"/>
                  </a:cubicBezTo>
                  <a:lnTo>
                    <a:pt x="1824961" y="3289421"/>
                  </a:lnTo>
                  <a:lnTo>
                    <a:pt x="1294495" y="3289421"/>
                  </a:lnTo>
                  <a:lnTo>
                    <a:pt x="1294495" y="2430228"/>
                  </a:lnTo>
                  <a:cubicBezTo>
                    <a:pt x="1294495" y="2289038"/>
                    <a:pt x="1179624" y="2174177"/>
                    <a:pt x="1038444" y="2174177"/>
                  </a:cubicBezTo>
                  <a:lnTo>
                    <a:pt x="571481" y="2174177"/>
                  </a:lnTo>
                  <a:cubicBezTo>
                    <a:pt x="430292" y="2174177"/>
                    <a:pt x="315430" y="2289048"/>
                    <a:pt x="315430" y="2430228"/>
                  </a:cubicBezTo>
                  <a:lnTo>
                    <a:pt x="315430" y="3289421"/>
                  </a:lnTo>
                  <a:lnTo>
                    <a:pt x="95250" y="3289421"/>
                  </a:lnTo>
                  <a:cubicBezTo>
                    <a:pt x="42643" y="3289421"/>
                    <a:pt x="0" y="3332064"/>
                    <a:pt x="0" y="3384671"/>
                  </a:cubicBezTo>
                  <a:cubicBezTo>
                    <a:pt x="0" y="3437277"/>
                    <a:pt x="42643" y="3479921"/>
                    <a:pt x="95250" y="3479921"/>
                  </a:cubicBezTo>
                  <a:lnTo>
                    <a:pt x="4522451" y="3479921"/>
                  </a:lnTo>
                  <a:cubicBezTo>
                    <a:pt x="4575058" y="3479921"/>
                    <a:pt x="4617701" y="3437277"/>
                    <a:pt x="4617701" y="3384671"/>
                  </a:cubicBezTo>
                  <a:cubicBezTo>
                    <a:pt x="4617701" y="3332064"/>
                    <a:pt x="4575058" y="3289421"/>
                    <a:pt x="4522451" y="3289421"/>
                  </a:cubicBezTo>
                  <a:close/>
                  <a:moveTo>
                    <a:pt x="1103976" y="3289421"/>
                  </a:moveTo>
                  <a:lnTo>
                    <a:pt x="505920" y="3289421"/>
                  </a:lnTo>
                  <a:lnTo>
                    <a:pt x="505920" y="2430228"/>
                  </a:lnTo>
                  <a:cubicBezTo>
                    <a:pt x="505920" y="2394080"/>
                    <a:pt x="535324" y="2364677"/>
                    <a:pt x="571471" y="2364677"/>
                  </a:cubicBezTo>
                  <a:lnTo>
                    <a:pt x="1038425" y="2364677"/>
                  </a:lnTo>
                  <a:cubicBezTo>
                    <a:pt x="1074572" y="2364677"/>
                    <a:pt x="1103976" y="2394080"/>
                    <a:pt x="1103976" y="2430228"/>
                  </a:cubicBezTo>
                  <a:lnTo>
                    <a:pt x="1103976" y="3289421"/>
                  </a:lnTo>
                  <a:close/>
                  <a:moveTo>
                    <a:pt x="2613508" y="3289421"/>
                  </a:moveTo>
                  <a:lnTo>
                    <a:pt x="2015452" y="3289421"/>
                  </a:lnTo>
                  <a:lnTo>
                    <a:pt x="2015452" y="1630404"/>
                  </a:lnTo>
                  <a:cubicBezTo>
                    <a:pt x="2015452" y="1594256"/>
                    <a:pt x="2044856" y="1564853"/>
                    <a:pt x="2081003" y="1564853"/>
                  </a:cubicBezTo>
                  <a:lnTo>
                    <a:pt x="2547957" y="1564853"/>
                  </a:lnTo>
                  <a:cubicBezTo>
                    <a:pt x="2584095" y="1564853"/>
                    <a:pt x="2613508" y="1594256"/>
                    <a:pt x="2613508" y="1630404"/>
                  </a:cubicBezTo>
                  <a:lnTo>
                    <a:pt x="2613508" y="3289421"/>
                  </a:lnTo>
                  <a:close/>
                  <a:moveTo>
                    <a:pt x="4123039" y="3289421"/>
                  </a:moveTo>
                  <a:lnTo>
                    <a:pt x="3524984" y="3289421"/>
                  </a:lnTo>
                  <a:lnTo>
                    <a:pt x="3524984" y="256051"/>
                  </a:lnTo>
                  <a:cubicBezTo>
                    <a:pt x="3524984" y="219904"/>
                    <a:pt x="3554387" y="190500"/>
                    <a:pt x="3590535" y="190500"/>
                  </a:cubicBezTo>
                  <a:lnTo>
                    <a:pt x="4057488" y="190500"/>
                  </a:lnTo>
                  <a:cubicBezTo>
                    <a:pt x="4093636" y="190500"/>
                    <a:pt x="4123039" y="219904"/>
                    <a:pt x="4123039" y="256051"/>
                  </a:cubicBezTo>
                  <a:lnTo>
                    <a:pt x="4123039" y="3289421"/>
                  </a:lnTo>
                  <a:close/>
                </a:path>
              </a:pathLst>
            </a:custGeom>
            <a:grpFill/>
            <a:ln w="9525" cap="flat">
              <a:noFill/>
              <a:prstDash val="solid"/>
              <a:miter/>
            </a:ln>
          </p:spPr>
          <p:txBody>
            <a:bodyPr rtlCol="0" anchor="ctr"/>
            <a:lstStyle/>
            <a:p>
              <a:endParaRPr lang="pt-BR"/>
            </a:p>
          </p:txBody>
        </p:sp>
        <p:sp>
          <p:nvSpPr>
            <p:cNvPr id="28" name="Forma Livre: Forma 27">
              <a:extLst>
                <a:ext uri="{FF2B5EF4-FFF2-40B4-BE49-F238E27FC236}">
                  <a16:creationId xmlns:a16="http://schemas.microsoft.com/office/drawing/2014/main" id="{ADDFE5AF-FE38-4B40-9E5F-4C1031D7DBD9}"/>
                </a:ext>
              </a:extLst>
            </p:cNvPr>
            <p:cNvSpPr/>
            <p:nvPr/>
          </p:nvSpPr>
          <p:spPr>
            <a:xfrm>
              <a:off x="4603873" y="990600"/>
              <a:ext cx="3496815" cy="2651931"/>
            </a:xfrm>
            <a:custGeom>
              <a:avLst/>
              <a:gdLst>
                <a:gd name="connsiteX0" fmla="*/ 3496587 w 3496815"/>
                <a:gd name="connsiteY0" fmla="*/ 100165 h 2651931"/>
                <a:gd name="connsiteX1" fmla="*/ 3468926 w 3496815"/>
                <a:gd name="connsiteY1" fmla="*/ 27889 h 2651931"/>
                <a:gd name="connsiteX2" fmla="*/ 3396651 w 3496815"/>
                <a:gd name="connsiteY2" fmla="*/ 229 h 2651931"/>
                <a:gd name="connsiteX3" fmla="*/ 3392041 w 3496815"/>
                <a:gd name="connsiteY3" fmla="*/ 0 h 2651931"/>
                <a:gd name="connsiteX4" fmla="*/ 2815778 w 3496815"/>
                <a:gd name="connsiteY4" fmla="*/ 0 h 2651931"/>
                <a:gd name="connsiteX5" fmla="*/ 2720528 w 3496815"/>
                <a:gd name="connsiteY5" fmla="*/ 95250 h 2651931"/>
                <a:gd name="connsiteX6" fmla="*/ 2815778 w 3496815"/>
                <a:gd name="connsiteY6" fmla="*/ 190500 h 2651931"/>
                <a:gd name="connsiteX7" fmla="*/ 3171604 w 3496815"/>
                <a:gd name="connsiteY7" fmla="*/ 190500 h 2651931"/>
                <a:gd name="connsiteX8" fmla="*/ 2229991 w 3496815"/>
                <a:gd name="connsiteY8" fmla="*/ 1132123 h 2651931"/>
                <a:gd name="connsiteX9" fmla="*/ 1874899 w 3496815"/>
                <a:gd name="connsiteY9" fmla="*/ 777031 h 2651931"/>
                <a:gd name="connsiteX10" fmla="*/ 1807547 w 3496815"/>
                <a:gd name="connsiteY10" fmla="*/ 749132 h 2651931"/>
                <a:gd name="connsiteX11" fmla="*/ 1740196 w 3496815"/>
                <a:gd name="connsiteY11" fmla="*/ 777031 h 2651931"/>
                <a:gd name="connsiteX12" fmla="*/ 27896 w 3496815"/>
                <a:gd name="connsiteY12" fmla="*/ 2489340 h 2651931"/>
                <a:gd name="connsiteX13" fmla="*/ 27896 w 3496815"/>
                <a:gd name="connsiteY13" fmla="*/ 2624052 h 2651931"/>
                <a:gd name="connsiteX14" fmla="*/ 95248 w 3496815"/>
                <a:gd name="connsiteY14" fmla="*/ 2651932 h 2651931"/>
                <a:gd name="connsiteX15" fmla="*/ 162599 w 3496815"/>
                <a:gd name="connsiteY15" fmla="*/ 2624033 h 2651931"/>
                <a:gd name="connsiteX16" fmla="*/ 1807547 w 3496815"/>
                <a:gd name="connsiteY16" fmla="*/ 979075 h 2651931"/>
                <a:gd name="connsiteX17" fmla="*/ 2162639 w 3496815"/>
                <a:gd name="connsiteY17" fmla="*/ 1334167 h 2651931"/>
                <a:gd name="connsiteX18" fmla="*/ 2297351 w 3496815"/>
                <a:gd name="connsiteY18" fmla="*/ 1334167 h 2651931"/>
                <a:gd name="connsiteX19" fmla="*/ 3306316 w 3496815"/>
                <a:gd name="connsiteY19" fmla="*/ 325212 h 2651931"/>
                <a:gd name="connsiteX20" fmla="*/ 3306316 w 3496815"/>
                <a:gd name="connsiteY20" fmla="*/ 647252 h 2651931"/>
                <a:gd name="connsiteX21" fmla="*/ 3401566 w 3496815"/>
                <a:gd name="connsiteY21" fmla="*/ 742502 h 2651931"/>
                <a:gd name="connsiteX22" fmla="*/ 3496816 w 3496815"/>
                <a:gd name="connsiteY22" fmla="*/ 647252 h 2651931"/>
                <a:gd name="connsiteX23" fmla="*/ 3496816 w 3496815"/>
                <a:gd name="connsiteY23" fmla="*/ 104775 h 2651931"/>
                <a:gd name="connsiteX24" fmla="*/ 3496587 w 3496815"/>
                <a:gd name="connsiteY24" fmla="*/ 100165 h 26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815" h="2651931">
                  <a:moveTo>
                    <a:pt x="3496587" y="100165"/>
                  </a:moveTo>
                  <a:cubicBezTo>
                    <a:pt x="3497921" y="74171"/>
                    <a:pt x="3488777" y="47739"/>
                    <a:pt x="3468926" y="27889"/>
                  </a:cubicBezTo>
                  <a:cubicBezTo>
                    <a:pt x="3449077" y="8039"/>
                    <a:pt x="3422644" y="-1114"/>
                    <a:pt x="3396651" y="229"/>
                  </a:cubicBezTo>
                  <a:cubicBezTo>
                    <a:pt x="3395117" y="162"/>
                    <a:pt x="3393603" y="0"/>
                    <a:pt x="3392041" y="0"/>
                  </a:cubicBezTo>
                  <a:lnTo>
                    <a:pt x="2815778" y="0"/>
                  </a:lnTo>
                  <a:cubicBezTo>
                    <a:pt x="2763172" y="0"/>
                    <a:pt x="2720528" y="42643"/>
                    <a:pt x="2720528" y="95250"/>
                  </a:cubicBezTo>
                  <a:cubicBezTo>
                    <a:pt x="2720528" y="147857"/>
                    <a:pt x="2763172" y="190500"/>
                    <a:pt x="2815778" y="190500"/>
                  </a:cubicBezTo>
                  <a:lnTo>
                    <a:pt x="3171604" y="190500"/>
                  </a:lnTo>
                  <a:lnTo>
                    <a:pt x="2229991" y="1132123"/>
                  </a:lnTo>
                  <a:lnTo>
                    <a:pt x="1874899" y="777031"/>
                  </a:lnTo>
                  <a:cubicBezTo>
                    <a:pt x="1857039" y="759171"/>
                    <a:pt x="1832808" y="749132"/>
                    <a:pt x="1807547" y="749132"/>
                  </a:cubicBezTo>
                  <a:cubicBezTo>
                    <a:pt x="1782287" y="749132"/>
                    <a:pt x="1758056" y="759171"/>
                    <a:pt x="1740196" y="777031"/>
                  </a:cubicBezTo>
                  <a:lnTo>
                    <a:pt x="27896" y="2489340"/>
                  </a:lnTo>
                  <a:cubicBezTo>
                    <a:pt x="-9299" y="2526535"/>
                    <a:pt x="-9299" y="2586847"/>
                    <a:pt x="27896" y="2624052"/>
                  </a:cubicBezTo>
                  <a:cubicBezTo>
                    <a:pt x="46499" y="2642635"/>
                    <a:pt x="70873" y="2651932"/>
                    <a:pt x="95248" y="2651932"/>
                  </a:cubicBezTo>
                  <a:cubicBezTo>
                    <a:pt x="119622" y="2651932"/>
                    <a:pt x="144006" y="2642635"/>
                    <a:pt x="162599" y="2624033"/>
                  </a:cubicBezTo>
                  <a:lnTo>
                    <a:pt x="1807547" y="979075"/>
                  </a:lnTo>
                  <a:lnTo>
                    <a:pt x="2162639" y="1334167"/>
                  </a:lnTo>
                  <a:cubicBezTo>
                    <a:pt x="2199834" y="1371362"/>
                    <a:pt x="2260147" y="1371362"/>
                    <a:pt x="2297351" y="1334167"/>
                  </a:cubicBezTo>
                  <a:lnTo>
                    <a:pt x="3306316" y="325212"/>
                  </a:lnTo>
                  <a:lnTo>
                    <a:pt x="3306316" y="647252"/>
                  </a:lnTo>
                  <a:cubicBezTo>
                    <a:pt x="3306316" y="699859"/>
                    <a:pt x="3348959" y="742502"/>
                    <a:pt x="3401566" y="742502"/>
                  </a:cubicBezTo>
                  <a:cubicBezTo>
                    <a:pt x="3454172" y="742502"/>
                    <a:pt x="3496816" y="699859"/>
                    <a:pt x="3496816" y="647252"/>
                  </a:cubicBezTo>
                  <a:lnTo>
                    <a:pt x="3496816" y="104775"/>
                  </a:lnTo>
                  <a:cubicBezTo>
                    <a:pt x="3496816" y="103222"/>
                    <a:pt x="3496654" y="101708"/>
                    <a:pt x="3496587" y="100165"/>
                  </a:cubicBezTo>
                  <a:close/>
                </a:path>
              </a:pathLst>
            </a:custGeom>
            <a:grpFill/>
            <a:ln w="9525" cap="flat">
              <a:noFill/>
              <a:prstDash val="solid"/>
              <a:miter/>
            </a:ln>
          </p:spPr>
          <p:txBody>
            <a:bodyPr rtlCol="0" anchor="ctr"/>
            <a:lstStyle/>
            <a:p>
              <a:endParaRPr lang="pt-BR"/>
            </a:p>
          </p:txBody>
        </p:sp>
        <p:sp>
          <p:nvSpPr>
            <p:cNvPr id="29" name="Forma Livre: Forma 28">
              <a:extLst>
                <a:ext uri="{FF2B5EF4-FFF2-40B4-BE49-F238E27FC236}">
                  <a16:creationId xmlns:a16="http://schemas.microsoft.com/office/drawing/2014/main" id="{AE56B211-85E6-45CA-8FC6-0EE057C2E3C1}"/>
                </a:ext>
              </a:extLst>
            </p:cNvPr>
            <p:cNvSpPr/>
            <p:nvPr/>
          </p:nvSpPr>
          <p:spPr>
            <a:xfrm>
              <a:off x="4282821" y="3784377"/>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pt-BR"/>
            </a:p>
          </p:txBody>
        </p:sp>
      </p:grpSp>
      <p:grpSp>
        <p:nvGrpSpPr>
          <p:cNvPr id="46" name="Agrupar 45">
            <a:extLst>
              <a:ext uri="{FF2B5EF4-FFF2-40B4-BE49-F238E27FC236}">
                <a16:creationId xmlns:a16="http://schemas.microsoft.com/office/drawing/2014/main" id="{D8BD04D6-92A9-4A70-B7ED-3CF74E5C76E4}"/>
              </a:ext>
            </a:extLst>
          </p:cNvPr>
          <p:cNvGrpSpPr/>
          <p:nvPr/>
        </p:nvGrpSpPr>
        <p:grpSpPr>
          <a:xfrm>
            <a:off x="2001837" y="4586987"/>
            <a:ext cx="9229726" cy="1210594"/>
            <a:chOff x="1177933" y="5018756"/>
            <a:chExt cx="10442566" cy="1357900"/>
          </a:xfrm>
        </p:grpSpPr>
        <p:sp>
          <p:nvSpPr>
            <p:cNvPr id="37" name="Retângulo: Cantos Arredondados 36">
              <a:extLst>
                <a:ext uri="{FF2B5EF4-FFF2-40B4-BE49-F238E27FC236}">
                  <a16:creationId xmlns:a16="http://schemas.microsoft.com/office/drawing/2014/main" id="{88C264A6-001D-4CD9-8A5C-F407B7D2E6E7}"/>
                </a:ext>
              </a:extLst>
            </p:cNvPr>
            <p:cNvSpPr/>
            <p:nvPr/>
          </p:nvSpPr>
          <p:spPr>
            <a:xfrm>
              <a:off x="5829300" y="5018756"/>
              <a:ext cx="5791199" cy="1357900"/>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pt-BR" b="1" dirty="0">
                <a:solidFill>
                  <a:srgbClr val="FFFFFF"/>
                </a:solidFill>
                <a:latin typeface="Arial" panose="020B0604020202020204" pitchFamily="34" charset="0"/>
                <a:cs typeface="Arial" panose="020B0604020202020204" pitchFamily="34" charset="0"/>
              </a:endParaRPr>
            </a:p>
          </p:txBody>
        </p:sp>
        <p:sp>
          <p:nvSpPr>
            <p:cNvPr id="31" name="Retângulo: Cantos Arredondados 30">
              <a:extLst>
                <a:ext uri="{FF2B5EF4-FFF2-40B4-BE49-F238E27FC236}">
                  <a16:creationId xmlns:a16="http://schemas.microsoft.com/office/drawing/2014/main" id="{5D0E06CD-0476-4B2D-BF86-C17CED09ECBB}"/>
                </a:ext>
              </a:extLst>
            </p:cNvPr>
            <p:cNvSpPr/>
            <p:nvPr/>
          </p:nvSpPr>
          <p:spPr>
            <a:xfrm>
              <a:off x="1177933" y="5018756"/>
              <a:ext cx="5032368" cy="96294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pt-BR" b="1" dirty="0">
                  <a:solidFill>
                    <a:srgbClr val="FFFFFF"/>
                  </a:solidFill>
                  <a:latin typeface="Arial" panose="020B0604020202020204" pitchFamily="34" charset="0"/>
                  <a:cs typeface="Arial" panose="020B0604020202020204" pitchFamily="34" charset="0"/>
                </a:rPr>
                <a:t>Estimativas baseadas em peças orçamentárias para o ano de 2020</a:t>
              </a:r>
            </a:p>
          </p:txBody>
        </p:sp>
        <p:pic>
          <p:nvPicPr>
            <p:cNvPr id="33" name="Imagem 32" descr="Desenho de um frisbee&#10;&#10;Descrição gerada automaticamente com confiança média">
              <a:extLst>
                <a:ext uri="{FF2B5EF4-FFF2-40B4-BE49-F238E27FC236}">
                  <a16:creationId xmlns:a16="http://schemas.microsoft.com/office/drawing/2014/main" id="{DB49F62C-E959-4A9F-91E4-A8C27E581E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3771" y="5216232"/>
              <a:ext cx="908437" cy="962944"/>
            </a:xfrm>
            <a:prstGeom prst="rect">
              <a:avLst/>
            </a:prstGeom>
          </p:spPr>
        </p:pic>
        <p:pic>
          <p:nvPicPr>
            <p:cNvPr id="40" name="Gráfico 39">
              <a:extLst>
                <a:ext uri="{FF2B5EF4-FFF2-40B4-BE49-F238E27FC236}">
                  <a16:creationId xmlns:a16="http://schemas.microsoft.com/office/drawing/2014/main" id="{05E886CE-F8D3-4682-BF4F-439A88804DC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96849" y="5447556"/>
              <a:ext cx="1592412" cy="530804"/>
            </a:xfrm>
            <a:prstGeom prst="rect">
              <a:avLst/>
            </a:prstGeom>
          </p:spPr>
        </p:pic>
        <p:pic>
          <p:nvPicPr>
            <p:cNvPr id="45" name="Imagem 44" descr="Texto&#10;&#10;Descrição gerada automaticamente">
              <a:extLst>
                <a:ext uri="{FF2B5EF4-FFF2-40B4-BE49-F238E27FC236}">
                  <a16:creationId xmlns:a16="http://schemas.microsoft.com/office/drawing/2014/main" id="{2A1D1341-C129-4305-B9AB-06A3A75DE2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7348" y="5170882"/>
              <a:ext cx="1404864" cy="1053647"/>
            </a:xfrm>
            <a:prstGeom prst="rect">
              <a:avLst/>
            </a:prstGeom>
          </p:spPr>
        </p:pic>
      </p:grpSp>
      <p:pic>
        <p:nvPicPr>
          <p:cNvPr id="19" name="Imagem 18">
            <a:extLst>
              <a:ext uri="{FF2B5EF4-FFF2-40B4-BE49-F238E27FC236}">
                <a16:creationId xmlns:a16="http://schemas.microsoft.com/office/drawing/2014/main" id="{8E593F48-B1C0-475F-B038-4056B992108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47444" y="6233142"/>
            <a:ext cx="1242817" cy="369060"/>
          </a:xfrm>
          <a:prstGeom prst="rect">
            <a:avLst/>
          </a:prstGeom>
        </p:spPr>
      </p:pic>
      <p:sp>
        <p:nvSpPr>
          <p:cNvPr id="21" name="Retângulo 20">
            <a:extLst>
              <a:ext uri="{FF2B5EF4-FFF2-40B4-BE49-F238E27FC236}">
                <a16:creationId xmlns:a16="http://schemas.microsoft.com/office/drawing/2014/main" id="{005469C5-C53B-4255-AD70-22EB7626E3B9}"/>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Título 1">
            <a:extLst>
              <a:ext uri="{FF2B5EF4-FFF2-40B4-BE49-F238E27FC236}">
                <a16:creationId xmlns:a16="http://schemas.microsoft.com/office/drawing/2014/main" id="{402B986F-EA88-4D59-A8D7-AD78EB8BBA85}"/>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financeiros</a:t>
            </a:r>
            <a:endParaRPr lang="pt-BR"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899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Padrão do plano de fundo&#10;&#10;Descrição gerada automaticamente">
            <a:extLst>
              <a:ext uri="{FF2B5EF4-FFF2-40B4-BE49-F238E27FC236}">
                <a16:creationId xmlns:a16="http://schemas.microsoft.com/office/drawing/2014/main" id="{C65C1603-9DFD-4089-8D50-20E6A5A38B19}"/>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3" name="Retângulo 12">
            <a:extLst>
              <a:ext uri="{FF2B5EF4-FFF2-40B4-BE49-F238E27FC236}">
                <a16:creationId xmlns:a16="http://schemas.microsoft.com/office/drawing/2014/main" id="{1398E5E0-0B95-443C-8612-AEACC4634CBB}"/>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ítulo 1">
            <a:extLst>
              <a:ext uri="{FF2B5EF4-FFF2-40B4-BE49-F238E27FC236}">
                <a16:creationId xmlns:a16="http://schemas.microsoft.com/office/drawing/2014/main" id="{9FAF719A-5B33-4AE2-97F2-D6221C60B629}"/>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educacionais</a:t>
            </a:r>
            <a:endParaRPr lang="pt-BR" sz="2400" b="1" dirty="0">
              <a:latin typeface="Arial" panose="020B0604020202020204" pitchFamily="34" charset="0"/>
              <a:cs typeface="Arial" panose="020B0604020202020204" pitchFamily="34" charset="0"/>
            </a:endParaRPr>
          </a:p>
        </p:txBody>
      </p:sp>
      <p:sp>
        <p:nvSpPr>
          <p:cNvPr id="10" name="Elipse 9">
            <a:extLst>
              <a:ext uri="{FF2B5EF4-FFF2-40B4-BE49-F238E27FC236}">
                <a16:creationId xmlns:a16="http://schemas.microsoft.com/office/drawing/2014/main" id="{15C55FFE-9C36-49F6-8F9E-7998F20B698C}"/>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Gráfico 13">
            <a:extLst>
              <a:ext uri="{FF2B5EF4-FFF2-40B4-BE49-F238E27FC236}">
                <a16:creationId xmlns:a16="http://schemas.microsoft.com/office/drawing/2014/main" id="{B52A3544-1B31-46B4-91D0-0E8F2902A177}"/>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dirty="0"/>
          </a:p>
        </p:txBody>
      </p:sp>
      <p:sp>
        <p:nvSpPr>
          <p:cNvPr id="14" name="Retângulo: Cantos Arredondados 13">
            <a:extLst>
              <a:ext uri="{FF2B5EF4-FFF2-40B4-BE49-F238E27FC236}">
                <a16:creationId xmlns:a16="http://schemas.microsoft.com/office/drawing/2014/main" id="{9974EE21-334B-4EB6-81D0-F646E9A99D0F}"/>
              </a:ext>
            </a:extLst>
          </p:cNvPr>
          <p:cNvSpPr/>
          <p:nvPr/>
        </p:nvSpPr>
        <p:spPr>
          <a:xfrm>
            <a:off x="1616075" y="2289002"/>
            <a:ext cx="7813676" cy="4158124"/>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sz="1600" b="1" dirty="0">
              <a:solidFill>
                <a:schemeClr val="tx1"/>
              </a:solidFill>
              <a:latin typeface="Arial" panose="020B0604020202020204" pitchFamily="34" charset="0"/>
              <a:cs typeface="Arial" panose="020B0604020202020204" pitchFamily="34" charset="0"/>
            </a:endParaRPr>
          </a:p>
          <a:p>
            <a:pPr marL="1162050">
              <a:lnSpc>
                <a:spcPct val="150000"/>
              </a:lnSpc>
              <a:spcAft>
                <a:spcPts val="600"/>
              </a:spcAft>
              <a:tabLst>
                <a:tab pos="533400" algn="l"/>
              </a:tabLst>
            </a:pPr>
            <a:r>
              <a:rPr lang="pt-BR" sz="2000" b="1" dirty="0">
                <a:solidFill>
                  <a:schemeClr val="tx1"/>
                </a:solidFill>
                <a:latin typeface="Arial" panose="020B0604020202020204" pitchFamily="34" charset="0"/>
                <a:cs typeface="Arial" panose="020B0604020202020204" pitchFamily="34" charset="0"/>
              </a:rPr>
              <a:t>Oportunidade para a criação de cursos de pós-graduação stricto sensu nas áreas de interesse </a:t>
            </a:r>
            <a:endParaRPr lang="pt-BR" sz="1600" b="1" dirty="0">
              <a:solidFill>
                <a:schemeClr val="tx1"/>
              </a:solidFill>
              <a:latin typeface="Arial" panose="020B0604020202020204" pitchFamily="34" charset="0"/>
              <a:cs typeface="Arial" panose="020B0604020202020204" pitchFamily="34" charset="0"/>
            </a:endParaRPr>
          </a:p>
          <a:p>
            <a:pPr marL="285750" indent="-285750">
              <a:spcBef>
                <a:spcPts val="1000"/>
              </a:spcBef>
              <a:spcAft>
                <a:spcPts val="600"/>
              </a:spcAft>
              <a:buFontTx/>
              <a:buChar char="-"/>
              <a:tabLst>
                <a:tab pos="533400" algn="l"/>
              </a:tabLst>
            </a:pPr>
            <a:r>
              <a:rPr lang="pt-BR" sz="1600" b="1" dirty="0">
                <a:solidFill>
                  <a:schemeClr val="tx1"/>
                </a:solidFill>
                <a:latin typeface="Arial" panose="020B0604020202020204" pitchFamily="34" charset="0"/>
                <a:cs typeface="Arial" panose="020B0604020202020204" pitchFamily="34" charset="0"/>
              </a:rPr>
              <a:t>Mestrados e doutorados profissionais</a:t>
            </a:r>
          </a:p>
          <a:p>
            <a:pPr marL="742950" lvl="1"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Aplicabilidade de projetos de pesquisa às demandas da sociedade</a:t>
            </a:r>
          </a:p>
          <a:p>
            <a:pPr marL="742950" lvl="1"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Atratividade de investimentos e recursos privados</a:t>
            </a:r>
          </a:p>
          <a:p>
            <a:pPr marL="285750" indent="-285750">
              <a:spcAft>
                <a:spcPts val="600"/>
              </a:spcAft>
              <a:buFontTx/>
              <a:buChar char="-"/>
              <a:tabLst>
                <a:tab pos="533400" algn="l"/>
              </a:tabLst>
            </a:pPr>
            <a:r>
              <a:rPr lang="pt-BR" sz="1600" b="1" dirty="0">
                <a:solidFill>
                  <a:schemeClr val="tx1"/>
                </a:solidFill>
                <a:latin typeface="Arial" panose="020B0604020202020204" pitchFamily="34" charset="0"/>
                <a:cs typeface="Arial" panose="020B0604020202020204" pitchFamily="34" charset="0"/>
              </a:rPr>
              <a:t>Otimização de infraestrutura laboratorial e de recursos humanos (graduação e pós-graduação)</a:t>
            </a:r>
          </a:p>
          <a:p>
            <a:pPr marL="285750" indent="-285750">
              <a:spcAft>
                <a:spcPts val="600"/>
              </a:spcAft>
              <a:buFontTx/>
              <a:buChar char="-"/>
              <a:tabLst>
                <a:tab pos="533400" algn="l"/>
              </a:tabLst>
            </a:pPr>
            <a:r>
              <a:rPr lang="pt-BR" sz="1600" b="1" dirty="0">
                <a:solidFill>
                  <a:schemeClr val="tx1"/>
                </a:solidFill>
                <a:latin typeface="Arial" panose="020B0604020202020204" pitchFamily="34" charset="0"/>
                <a:cs typeface="Arial" panose="020B0604020202020204" pitchFamily="34" charset="0"/>
              </a:rPr>
              <a:t>Atendimento regulatório (Universidades)</a:t>
            </a:r>
          </a:p>
          <a:p>
            <a:pPr marL="285750" indent="-285750">
              <a:spcAft>
                <a:spcPts val="600"/>
              </a:spcAft>
              <a:buFontTx/>
              <a:buChar char="-"/>
              <a:tabLst>
                <a:tab pos="533400" algn="l"/>
              </a:tabLst>
            </a:pPr>
            <a:r>
              <a:rPr lang="pt-BR" sz="1600" b="1" dirty="0">
                <a:solidFill>
                  <a:schemeClr val="tx1"/>
                </a:solidFill>
                <a:latin typeface="Arial" panose="020B0604020202020204" pitchFamily="34" charset="0"/>
                <a:cs typeface="Arial" panose="020B0604020202020204" pitchFamily="34" charset="0"/>
              </a:rPr>
              <a:t>Atendimento do PDE (Metas 12 a 16) </a:t>
            </a:r>
          </a:p>
          <a:p>
            <a:pPr marL="285750" indent="-285750">
              <a:lnSpc>
                <a:spcPct val="150000"/>
              </a:lnSpc>
              <a:spcAft>
                <a:spcPts val="600"/>
              </a:spcAft>
              <a:buFontTx/>
              <a:buChar char="-"/>
              <a:tabLst>
                <a:tab pos="533400" algn="l"/>
              </a:tabLst>
            </a:pPr>
            <a:endParaRPr lang="pt-BR" dirty="0">
              <a:solidFill>
                <a:schemeClr val="tx1"/>
              </a:solidFill>
              <a:latin typeface="Arial" panose="020B0604020202020204" pitchFamily="34" charset="0"/>
              <a:cs typeface="Arial" panose="020B0604020202020204" pitchFamily="34" charset="0"/>
            </a:endParaRPr>
          </a:p>
          <a:p>
            <a:pPr marL="285750" indent="-285750">
              <a:lnSpc>
                <a:spcPct val="150000"/>
              </a:lnSpc>
              <a:spcAft>
                <a:spcPts val="600"/>
              </a:spcAft>
              <a:buFontTx/>
              <a:buChar char="-"/>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16" name="Retângulo: Cantos Arredondados 15">
            <a:extLst>
              <a:ext uri="{FF2B5EF4-FFF2-40B4-BE49-F238E27FC236}">
                <a16:creationId xmlns:a16="http://schemas.microsoft.com/office/drawing/2014/main" id="{B8166AE7-166A-4BDB-AB33-CBE61776F4C8}"/>
              </a:ext>
            </a:extLst>
          </p:cNvPr>
          <p:cNvSpPr/>
          <p:nvPr/>
        </p:nvSpPr>
        <p:spPr>
          <a:xfrm>
            <a:off x="2449439" y="1537179"/>
            <a:ext cx="4004804"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rgbClr val="FFFFFF"/>
                </a:solidFill>
                <a:latin typeface="Arial" panose="020B0604020202020204" pitchFamily="34" charset="0"/>
                <a:cs typeface="Arial" panose="020B0604020202020204" pitchFamily="34" charset="0"/>
              </a:rPr>
              <a:t>Apontamentos</a:t>
            </a:r>
          </a:p>
        </p:txBody>
      </p:sp>
      <p:grpSp>
        <p:nvGrpSpPr>
          <p:cNvPr id="17" name="Gráfico 24">
            <a:extLst>
              <a:ext uri="{FF2B5EF4-FFF2-40B4-BE49-F238E27FC236}">
                <a16:creationId xmlns:a16="http://schemas.microsoft.com/office/drawing/2014/main" id="{019AAF79-7341-43D0-9080-48BCD65FCD08}"/>
              </a:ext>
            </a:extLst>
          </p:cNvPr>
          <p:cNvGrpSpPr/>
          <p:nvPr/>
        </p:nvGrpSpPr>
        <p:grpSpPr>
          <a:xfrm>
            <a:off x="2036409" y="2808587"/>
            <a:ext cx="1039172" cy="1039172"/>
            <a:chOff x="6073759" y="2676393"/>
            <a:chExt cx="1039172" cy="1039172"/>
          </a:xfrm>
          <a:solidFill>
            <a:schemeClr val="tx1">
              <a:lumMod val="60000"/>
              <a:lumOff val="40000"/>
            </a:schemeClr>
          </a:solidFill>
        </p:grpSpPr>
        <p:sp>
          <p:nvSpPr>
            <p:cNvPr id="18" name="Forma Livre: Forma 17">
              <a:extLst>
                <a:ext uri="{FF2B5EF4-FFF2-40B4-BE49-F238E27FC236}">
                  <a16:creationId xmlns:a16="http://schemas.microsoft.com/office/drawing/2014/main" id="{9446BA0F-E81B-4509-A037-F8D324EB0CD6}"/>
                </a:ext>
              </a:extLst>
            </p:cNvPr>
            <p:cNvSpPr/>
            <p:nvPr/>
          </p:nvSpPr>
          <p:spPr>
            <a:xfrm>
              <a:off x="6486789" y="2980837"/>
              <a:ext cx="213111" cy="213111"/>
            </a:xfrm>
            <a:custGeom>
              <a:avLst/>
              <a:gdLst>
                <a:gd name="connsiteX0" fmla="*/ 213111 w 213111"/>
                <a:gd name="connsiteY0" fmla="*/ 106556 h 213111"/>
                <a:gd name="connsiteX1" fmla="*/ 106556 w 213111"/>
                <a:gd name="connsiteY1" fmla="*/ 0 h 213111"/>
                <a:gd name="connsiteX2" fmla="*/ 0 w 213111"/>
                <a:gd name="connsiteY2" fmla="*/ 106556 h 213111"/>
                <a:gd name="connsiteX3" fmla="*/ 106556 w 213111"/>
                <a:gd name="connsiteY3" fmla="*/ 213111 h 213111"/>
                <a:gd name="connsiteX4" fmla="*/ 213111 w 213111"/>
                <a:gd name="connsiteY4" fmla="*/ 106556 h 213111"/>
                <a:gd name="connsiteX5" fmla="*/ 30444 w 213111"/>
                <a:gd name="connsiteY5" fmla="*/ 106556 h 213111"/>
                <a:gd name="connsiteX6" fmla="*/ 106556 w 213111"/>
                <a:gd name="connsiteY6" fmla="*/ 30444 h 213111"/>
                <a:gd name="connsiteX7" fmla="*/ 182667 w 213111"/>
                <a:gd name="connsiteY7" fmla="*/ 106556 h 213111"/>
                <a:gd name="connsiteX8" fmla="*/ 106556 w 213111"/>
                <a:gd name="connsiteY8" fmla="*/ 182667 h 213111"/>
                <a:gd name="connsiteX9" fmla="*/ 30444 w 213111"/>
                <a:gd name="connsiteY9" fmla="*/ 106556 h 21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11" h="213111">
                  <a:moveTo>
                    <a:pt x="213111" y="106556"/>
                  </a:moveTo>
                  <a:cubicBezTo>
                    <a:pt x="213111" y="47800"/>
                    <a:pt x="165310" y="0"/>
                    <a:pt x="106556" y="0"/>
                  </a:cubicBezTo>
                  <a:cubicBezTo>
                    <a:pt x="47802" y="0"/>
                    <a:pt x="0" y="47800"/>
                    <a:pt x="0" y="106556"/>
                  </a:cubicBezTo>
                  <a:cubicBezTo>
                    <a:pt x="0" y="165312"/>
                    <a:pt x="47802" y="213111"/>
                    <a:pt x="106556" y="213111"/>
                  </a:cubicBezTo>
                  <a:cubicBezTo>
                    <a:pt x="165310" y="213111"/>
                    <a:pt x="213111" y="165312"/>
                    <a:pt x="213111" y="106556"/>
                  </a:cubicBezTo>
                  <a:close/>
                  <a:moveTo>
                    <a:pt x="30444" y="106556"/>
                  </a:moveTo>
                  <a:cubicBezTo>
                    <a:pt x="30444" y="64587"/>
                    <a:pt x="64587" y="30444"/>
                    <a:pt x="106556" y="30444"/>
                  </a:cubicBezTo>
                  <a:cubicBezTo>
                    <a:pt x="148524" y="30444"/>
                    <a:pt x="182667" y="64587"/>
                    <a:pt x="182667" y="106556"/>
                  </a:cubicBezTo>
                  <a:cubicBezTo>
                    <a:pt x="182667" y="148524"/>
                    <a:pt x="148524" y="182667"/>
                    <a:pt x="106556" y="182667"/>
                  </a:cubicBezTo>
                  <a:cubicBezTo>
                    <a:pt x="64587" y="182667"/>
                    <a:pt x="30444" y="148524"/>
                    <a:pt x="30444" y="106556"/>
                  </a:cubicBezTo>
                  <a:close/>
                </a:path>
              </a:pathLst>
            </a:custGeom>
            <a:grpFill/>
            <a:ln w="2028"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2681922B-B086-41AE-BC77-2473732D2560}"/>
                </a:ext>
              </a:extLst>
            </p:cNvPr>
            <p:cNvSpPr/>
            <p:nvPr/>
          </p:nvSpPr>
          <p:spPr>
            <a:xfrm>
              <a:off x="6410671" y="3224393"/>
              <a:ext cx="365348" cy="186726"/>
            </a:xfrm>
            <a:custGeom>
              <a:avLst/>
              <a:gdLst>
                <a:gd name="connsiteX0" fmla="*/ 0 w 365348"/>
                <a:gd name="connsiteY0" fmla="*/ 76111 h 186726"/>
                <a:gd name="connsiteX1" fmla="*/ 0 w 365348"/>
                <a:gd name="connsiteY1" fmla="*/ 80812 h 186726"/>
                <a:gd name="connsiteX2" fmla="*/ 2480 w 365348"/>
                <a:gd name="connsiteY2" fmla="*/ 89142 h 186726"/>
                <a:gd name="connsiteX3" fmla="*/ 182673 w 365348"/>
                <a:gd name="connsiteY3" fmla="*/ 186726 h 186726"/>
                <a:gd name="connsiteX4" fmla="*/ 362868 w 365348"/>
                <a:gd name="connsiteY4" fmla="*/ 89142 h 186726"/>
                <a:gd name="connsiteX5" fmla="*/ 365348 w 365348"/>
                <a:gd name="connsiteY5" fmla="*/ 80812 h 186726"/>
                <a:gd name="connsiteX6" fmla="*/ 365348 w 365348"/>
                <a:gd name="connsiteY6" fmla="*/ 76111 h 186726"/>
                <a:gd name="connsiteX7" fmla="*/ 289237 w 365348"/>
                <a:gd name="connsiteY7" fmla="*/ 0 h 186726"/>
                <a:gd name="connsiteX8" fmla="*/ 76111 w 365348"/>
                <a:gd name="connsiteY8" fmla="*/ 0 h 186726"/>
                <a:gd name="connsiteX9" fmla="*/ 0 w 365348"/>
                <a:gd name="connsiteY9" fmla="*/ 76111 h 186726"/>
                <a:gd name="connsiteX10" fmla="*/ 334904 w 365348"/>
                <a:gd name="connsiteY10" fmla="*/ 76111 h 186726"/>
                <a:gd name="connsiteX11" fmla="*/ 182673 w 365348"/>
                <a:gd name="connsiteY11" fmla="*/ 156282 h 186726"/>
                <a:gd name="connsiteX12" fmla="*/ 30442 w 365348"/>
                <a:gd name="connsiteY12" fmla="*/ 76182 h 186726"/>
                <a:gd name="connsiteX13" fmla="*/ 76109 w 365348"/>
                <a:gd name="connsiteY13" fmla="*/ 30444 h 186726"/>
                <a:gd name="connsiteX14" fmla="*/ 289237 w 365348"/>
                <a:gd name="connsiteY14" fmla="*/ 30444 h 186726"/>
                <a:gd name="connsiteX15" fmla="*/ 334904 w 365348"/>
                <a:gd name="connsiteY15" fmla="*/ 76111 h 1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348" h="186726">
                  <a:moveTo>
                    <a:pt x="0" y="76111"/>
                  </a:moveTo>
                  <a:lnTo>
                    <a:pt x="0" y="80812"/>
                  </a:lnTo>
                  <a:cubicBezTo>
                    <a:pt x="0" y="83771"/>
                    <a:pt x="863" y="86663"/>
                    <a:pt x="2480" y="89142"/>
                  </a:cubicBezTo>
                  <a:cubicBezTo>
                    <a:pt x="42417" y="150246"/>
                    <a:pt x="109779" y="186726"/>
                    <a:pt x="182673" y="186726"/>
                  </a:cubicBezTo>
                  <a:cubicBezTo>
                    <a:pt x="255567" y="186726"/>
                    <a:pt x="322929" y="150246"/>
                    <a:pt x="362868" y="89142"/>
                  </a:cubicBezTo>
                  <a:cubicBezTo>
                    <a:pt x="364486" y="86665"/>
                    <a:pt x="365348" y="83771"/>
                    <a:pt x="365348" y="80812"/>
                  </a:cubicBezTo>
                  <a:lnTo>
                    <a:pt x="365348" y="76111"/>
                  </a:lnTo>
                  <a:cubicBezTo>
                    <a:pt x="365348" y="34142"/>
                    <a:pt x="331206" y="0"/>
                    <a:pt x="289237" y="0"/>
                  </a:cubicBezTo>
                  <a:lnTo>
                    <a:pt x="76111" y="0"/>
                  </a:lnTo>
                  <a:cubicBezTo>
                    <a:pt x="34142" y="0"/>
                    <a:pt x="0" y="34145"/>
                    <a:pt x="0" y="76111"/>
                  </a:cubicBezTo>
                  <a:close/>
                  <a:moveTo>
                    <a:pt x="334904" y="76111"/>
                  </a:moveTo>
                  <a:cubicBezTo>
                    <a:pt x="300343" y="126424"/>
                    <a:pt x="243767" y="156282"/>
                    <a:pt x="182673" y="156282"/>
                  </a:cubicBezTo>
                  <a:cubicBezTo>
                    <a:pt x="121579" y="156282"/>
                    <a:pt x="65003" y="126424"/>
                    <a:pt x="30442" y="76182"/>
                  </a:cubicBezTo>
                  <a:cubicBezTo>
                    <a:pt x="30442" y="50930"/>
                    <a:pt x="50930" y="30444"/>
                    <a:pt x="76109" y="30444"/>
                  </a:cubicBezTo>
                  <a:lnTo>
                    <a:pt x="289237" y="30444"/>
                  </a:lnTo>
                  <a:cubicBezTo>
                    <a:pt x="314419" y="30444"/>
                    <a:pt x="334904" y="50932"/>
                    <a:pt x="334904" y="76111"/>
                  </a:cubicBezTo>
                  <a:close/>
                </a:path>
              </a:pathLst>
            </a:custGeom>
            <a:grpFill/>
            <a:ln w="2028"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BE756345-5493-4699-99E9-F7BB51029771}"/>
                </a:ext>
              </a:extLst>
            </p:cNvPr>
            <p:cNvSpPr/>
            <p:nvPr/>
          </p:nvSpPr>
          <p:spPr>
            <a:xfrm>
              <a:off x="6073759" y="2676393"/>
              <a:ext cx="1039172" cy="1039172"/>
            </a:xfrm>
            <a:custGeom>
              <a:avLst/>
              <a:gdLst>
                <a:gd name="connsiteX0" fmla="*/ 1025799 w 1039172"/>
                <a:gd name="connsiteY0" fmla="*/ 487297 h 1039172"/>
                <a:gd name="connsiteX1" fmla="*/ 961066 w 1039172"/>
                <a:gd name="connsiteY1" fmla="*/ 422563 h 1039172"/>
                <a:gd name="connsiteX2" fmla="*/ 928774 w 1039172"/>
                <a:gd name="connsiteY2" fmla="*/ 409188 h 1039172"/>
                <a:gd name="connsiteX3" fmla="*/ 896483 w 1039172"/>
                <a:gd name="connsiteY3" fmla="*/ 422563 h 1039172"/>
                <a:gd name="connsiteX4" fmla="*/ 887276 w 1039172"/>
                <a:gd name="connsiteY4" fmla="*/ 473919 h 1039172"/>
                <a:gd name="connsiteX5" fmla="*/ 853416 w 1039172"/>
                <a:gd name="connsiteY5" fmla="*/ 473919 h 1039172"/>
                <a:gd name="connsiteX6" fmla="*/ 787928 w 1039172"/>
                <a:gd name="connsiteY6" fmla="*/ 315827 h 1039172"/>
                <a:gd name="connsiteX7" fmla="*/ 811871 w 1039172"/>
                <a:gd name="connsiteY7" fmla="*/ 291884 h 1039172"/>
                <a:gd name="connsiteX8" fmla="*/ 854699 w 1039172"/>
                <a:gd name="connsiteY8" fmla="*/ 321687 h 1039172"/>
                <a:gd name="connsiteX9" fmla="*/ 900365 w 1039172"/>
                <a:gd name="connsiteY9" fmla="*/ 276020 h 1039172"/>
                <a:gd name="connsiteX10" fmla="*/ 900365 w 1039172"/>
                <a:gd name="connsiteY10" fmla="*/ 184475 h 1039172"/>
                <a:gd name="connsiteX11" fmla="*/ 854699 w 1039172"/>
                <a:gd name="connsiteY11" fmla="*/ 138809 h 1039172"/>
                <a:gd name="connsiteX12" fmla="*/ 763154 w 1039172"/>
                <a:gd name="connsiteY12" fmla="*/ 138809 h 1039172"/>
                <a:gd name="connsiteX13" fmla="*/ 717489 w 1039172"/>
                <a:gd name="connsiteY13" fmla="*/ 184475 h 1039172"/>
                <a:gd name="connsiteX14" fmla="*/ 747293 w 1039172"/>
                <a:gd name="connsiteY14" fmla="*/ 227301 h 1039172"/>
                <a:gd name="connsiteX15" fmla="*/ 723349 w 1039172"/>
                <a:gd name="connsiteY15" fmla="*/ 251244 h 1039172"/>
                <a:gd name="connsiteX16" fmla="*/ 565255 w 1039172"/>
                <a:gd name="connsiteY16" fmla="*/ 185758 h 1039172"/>
                <a:gd name="connsiteX17" fmla="*/ 565255 w 1039172"/>
                <a:gd name="connsiteY17" fmla="*/ 151924 h 1039172"/>
                <a:gd name="connsiteX18" fmla="*/ 584321 w 1039172"/>
                <a:gd name="connsiteY18" fmla="*/ 156069 h 1039172"/>
                <a:gd name="connsiteX19" fmla="*/ 616613 w 1039172"/>
                <a:gd name="connsiteY19" fmla="*/ 142693 h 1039172"/>
                <a:gd name="connsiteX20" fmla="*/ 616613 w 1039172"/>
                <a:gd name="connsiteY20" fmla="*/ 78112 h 1039172"/>
                <a:gd name="connsiteX21" fmla="*/ 551880 w 1039172"/>
                <a:gd name="connsiteY21" fmla="*/ 13375 h 1039172"/>
                <a:gd name="connsiteX22" fmla="*/ 519586 w 1039172"/>
                <a:gd name="connsiteY22" fmla="*/ 0 h 1039172"/>
                <a:gd name="connsiteX23" fmla="*/ 487295 w 1039172"/>
                <a:gd name="connsiteY23" fmla="*/ 13375 h 1039172"/>
                <a:gd name="connsiteX24" fmla="*/ 422561 w 1039172"/>
                <a:gd name="connsiteY24" fmla="*/ 78108 h 1039172"/>
                <a:gd name="connsiteX25" fmla="*/ 422561 w 1039172"/>
                <a:gd name="connsiteY25" fmla="*/ 142689 h 1039172"/>
                <a:gd name="connsiteX26" fmla="*/ 454853 w 1039172"/>
                <a:gd name="connsiteY26" fmla="*/ 156065 h 1039172"/>
                <a:gd name="connsiteX27" fmla="*/ 473919 w 1039172"/>
                <a:gd name="connsiteY27" fmla="*/ 151920 h 1039172"/>
                <a:gd name="connsiteX28" fmla="*/ 473919 w 1039172"/>
                <a:gd name="connsiteY28" fmla="*/ 185756 h 1039172"/>
                <a:gd name="connsiteX29" fmla="*/ 315825 w 1039172"/>
                <a:gd name="connsiteY29" fmla="*/ 251242 h 1039172"/>
                <a:gd name="connsiteX30" fmla="*/ 291882 w 1039172"/>
                <a:gd name="connsiteY30" fmla="*/ 227299 h 1039172"/>
                <a:gd name="connsiteX31" fmla="*/ 321685 w 1039172"/>
                <a:gd name="connsiteY31" fmla="*/ 184473 h 1039172"/>
                <a:gd name="connsiteX32" fmla="*/ 276020 w 1039172"/>
                <a:gd name="connsiteY32" fmla="*/ 138807 h 1039172"/>
                <a:gd name="connsiteX33" fmla="*/ 184475 w 1039172"/>
                <a:gd name="connsiteY33" fmla="*/ 138807 h 1039172"/>
                <a:gd name="connsiteX34" fmla="*/ 138809 w 1039172"/>
                <a:gd name="connsiteY34" fmla="*/ 184473 h 1039172"/>
                <a:gd name="connsiteX35" fmla="*/ 138809 w 1039172"/>
                <a:gd name="connsiteY35" fmla="*/ 276018 h 1039172"/>
                <a:gd name="connsiteX36" fmla="*/ 184475 w 1039172"/>
                <a:gd name="connsiteY36" fmla="*/ 321685 h 1039172"/>
                <a:gd name="connsiteX37" fmla="*/ 227303 w 1039172"/>
                <a:gd name="connsiteY37" fmla="*/ 291882 h 1039172"/>
                <a:gd name="connsiteX38" fmla="*/ 251246 w 1039172"/>
                <a:gd name="connsiteY38" fmla="*/ 315825 h 1039172"/>
                <a:gd name="connsiteX39" fmla="*/ 185758 w 1039172"/>
                <a:gd name="connsiteY39" fmla="*/ 473917 h 1039172"/>
                <a:gd name="connsiteX40" fmla="*/ 151898 w 1039172"/>
                <a:gd name="connsiteY40" fmla="*/ 473917 h 1039172"/>
                <a:gd name="connsiteX41" fmla="*/ 142691 w 1039172"/>
                <a:gd name="connsiteY41" fmla="*/ 422561 h 1039172"/>
                <a:gd name="connsiteX42" fmla="*/ 110400 w 1039172"/>
                <a:gd name="connsiteY42" fmla="*/ 409186 h 1039172"/>
                <a:gd name="connsiteX43" fmla="*/ 78108 w 1039172"/>
                <a:gd name="connsiteY43" fmla="*/ 422561 h 1039172"/>
                <a:gd name="connsiteX44" fmla="*/ 13377 w 1039172"/>
                <a:gd name="connsiteY44" fmla="*/ 487295 h 1039172"/>
                <a:gd name="connsiteX45" fmla="*/ 0 w 1039172"/>
                <a:gd name="connsiteY45" fmla="*/ 519586 h 1039172"/>
                <a:gd name="connsiteX46" fmla="*/ 13375 w 1039172"/>
                <a:gd name="connsiteY46" fmla="*/ 551877 h 1039172"/>
                <a:gd name="connsiteX47" fmla="*/ 78108 w 1039172"/>
                <a:gd name="connsiteY47" fmla="*/ 616611 h 1039172"/>
                <a:gd name="connsiteX48" fmla="*/ 110400 w 1039172"/>
                <a:gd name="connsiteY48" fmla="*/ 629986 h 1039172"/>
                <a:gd name="connsiteX49" fmla="*/ 142691 w 1039172"/>
                <a:gd name="connsiteY49" fmla="*/ 616611 h 1039172"/>
                <a:gd name="connsiteX50" fmla="*/ 151898 w 1039172"/>
                <a:gd name="connsiteY50" fmla="*/ 565255 h 1039172"/>
                <a:gd name="connsiteX51" fmla="*/ 185758 w 1039172"/>
                <a:gd name="connsiteY51" fmla="*/ 565255 h 1039172"/>
                <a:gd name="connsiteX52" fmla="*/ 251246 w 1039172"/>
                <a:gd name="connsiteY52" fmla="*/ 723347 h 1039172"/>
                <a:gd name="connsiteX53" fmla="*/ 227303 w 1039172"/>
                <a:gd name="connsiteY53" fmla="*/ 747291 h 1039172"/>
                <a:gd name="connsiteX54" fmla="*/ 184475 w 1039172"/>
                <a:gd name="connsiteY54" fmla="*/ 717487 h 1039172"/>
                <a:gd name="connsiteX55" fmla="*/ 138809 w 1039172"/>
                <a:gd name="connsiteY55" fmla="*/ 763154 h 1039172"/>
                <a:gd name="connsiteX56" fmla="*/ 138809 w 1039172"/>
                <a:gd name="connsiteY56" fmla="*/ 854699 h 1039172"/>
                <a:gd name="connsiteX57" fmla="*/ 184475 w 1039172"/>
                <a:gd name="connsiteY57" fmla="*/ 900365 h 1039172"/>
                <a:gd name="connsiteX58" fmla="*/ 276020 w 1039172"/>
                <a:gd name="connsiteY58" fmla="*/ 900365 h 1039172"/>
                <a:gd name="connsiteX59" fmla="*/ 321685 w 1039172"/>
                <a:gd name="connsiteY59" fmla="*/ 854699 h 1039172"/>
                <a:gd name="connsiteX60" fmla="*/ 291882 w 1039172"/>
                <a:gd name="connsiteY60" fmla="*/ 811873 h 1039172"/>
                <a:gd name="connsiteX61" fmla="*/ 315825 w 1039172"/>
                <a:gd name="connsiteY61" fmla="*/ 787930 h 1039172"/>
                <a:gd name="connsiteX62" fmla="*/ 473919 w 1039172"/>
                <a:gd name="connsiteY62" fmla="*/ 853416 h 1039172"/>
                <a:gd name="connsiteX63" fmla="*/ 473919 w 1039172"/>
                <a:gd name="connsiteY63" fmla="*/ 887252 h 1039172"/>
                <a:gd name="connsiteX64" fmla="*/ 454853 w 1039172"/>
                <a:gd name="connsiteY64" fmla="*/ 883107 h 1039172"/>
                <a:gd name="connsiteX65" fmla="*/ 422561 w 1039172"/>
                <a:gd name="connsiteY65" fmla="*/ 896483 h 1039172"/>
                <a:gd name="connsiteX66" fmla="*/ 422561 w 1039172"/>
                <a:gd name="connsiteY66" fmla="*/ 961064 h 1039172"/>
                <a:gd name="connsiteX67" fmla="*/ 487295 w 1039172"/>
                <a:gd name="connsiteY67" fmla="*/ 1025797 h 1039172"/>
                <a:gd name="connsiteX68" fmla="*/ 519586 w 1039172"/>
                <a:gd name="connsiteY68" fmla="*/ 1039172 h 1039172"/>
                <a:gd name="connsiteX69" fmla="*/ 551877 w 1039172"/>
                <a:gd name="connsiteY69" fmla="*/ 1025797 h 1039172"/>
                <a:gd name="connsiteX70" fmla="*/ 616611 w 1039172"/>
                <a:gd name="connsiteY70" fmla="*/ 961064 h 1039172"/>
                <a:gd name="connsiteX71" fmla="*/ 616611 w 1039172"/>
                <a:gd name="connsiteY71" fmla="*/ 896483 h 1039172"/>
                <a:gd name="connsiteX72" fmla="*/ 584319 w 1039172"/>
                <a:gd name="connsiteY72" fmla="*/ 883107 h 1039172"/>
                <a:gd name="connsiteX73" fmla="*/ 565253 w 1039172"/>
                <a:gd name="connsiteY73" fmla="*/ 887252 h 1039172"/>
                <a:gd name="connsiteX74" fmla="*/ 565253 w 1039172"/>
                <a:gd name="connsiteY74" fmla="*/ 853416 h 1039172"/>
                <a:gd name="connsiteX75" fmla="*/ 723347 w 1039172"/>
                <a:gd name="connsiteY75" fmla="*/ 787930 h 1039172"/>
                <a:gd name="connsiteX76" fmla="*/ 747291 w 1039172"/>
                <a:gd name="connsiteY76" fmla="*/ 811873 h 1039172"/>
                <a:gd name="connsiteX77" fmla="*/ 717487 w 1039172"/>
                <a:gd name="connsiteY77" fmla="*/ 854699 h 1039172"/>
                <a:gd name="connsiteX78" fmla="*/ 763152 w 1039172"/>
                <a:gd name="connsiteY78" fmla="*/ 900365 h 1039172"/>
                <a:gd name="connsiteX79" fmla="*/ 854697 w 1039172"/>
                <a:gd name="connsiteY79" fmla="*/ 900365 h 1039172"/>
                <a:gd name="connsiteX80" fmla="*/ 900363 w 1039172"/>
                <a:gd name="connsiteY80" fmla="*/ 854699 h 1039172"/>
                <a:gd name="connsiteX81" fmla="*/ 900363 w 1039172"/>
                <a:gd name="connsiteY81" fmla="*/ 763154 h 1039172"/>
                <a:gd name="connsiteX82" fmla="*/ 854697 w 1039172"/>
                <a:gd name="connsiteY82" fmla="*/ 717487 h 1039172"/>
                <a:gd name="connsiteX83" fmla="*/ 811869 w 1039172"/>
                <a:gd name="connsiteY83" fmla="*/ 747291 h 1039172"/>
                <a:gd name="connsiteX84" fmla="*/ 787926 w 1039172"/>
                <a:gd name="connsiteY84" fmla="*/ 723347 h 1039172"/>
                <a:gd name="connsiteX85" fmla="*/ 853414 w 1039172"/>
                <a:gd name="connsiteY85" fmla="*/ 565255 h 1039172"/>
                <a:gd name="connsiteX86" fmla="*/ 887274 w 1039172"/>
                <a:gd name="connsiteY86" fmla="*/ 565255 h 1039172"/>
                <a:gd name="connsiteX87" fmla="*/ 896481 w 1039172"/>
                <a:gd name="connsiteY87" fmla="*/ 616611 h 1039172"/>
                <a:gd name="connsiteX88" fmla="*/ 928772 w 1039172"/>
                <a:gd name="connsiteY88" fmla="*/ 629986 h 1039172"/>
                <a:gd name="connsiteX89" fmla="*/ 961064 w 1039172"/>
                <a:gd name="connsiteY89" fmla="*/ 616611 h 1039172"/>
                <a:gd name="connsiteX90" fmla="*/ 1025795 w 1039172"/>
                <a:gd name="connsiteY90" fmla="*/ 551880 h 1039172"/>
                <a:gd name="connsiteX91" fmla="*/ 1039172 w 1039172"/>
                <a:gd name="connsiteY91" fmla="*/ 519588 h 1039172"/>
                <a:gd name="connsiteX92" fmla="*/ 1025799 w 1039172"/>
                <a:gd name="connsiteY92" fmla="*/ 487297 h 1039172"/>
                <a:gd name="connsiteX93" fmla="*/ 1004268 w 1039172"/>
                <a:gd name="connsiteY93" fmla="*/ 530351 h 1039172"/>
                <a:gd name="connsiteX94" fmla="*/ 939535 w 1039172"/>
                <a:gd name="connsiteY94" fmla="*/ 595084 h 1039172"/>
                <a:gd name="connsiteX95" fmla="*/ 928772 w 1039172"/>
                <a:gd name="connsiteY95" fmla="*/ 599543 h 1039172"/>
                <a:gd name="connsiteX96" fmla="*/ 918009 w 1039172"/>
                <a:gd name="connsiteY96" fmla="*/ 595084 h 1039172"/>
                <a:gd name="connsiteX97" fmla="*/ 918009 w 1039172"/>
                <a:gd name="connsiteY97" fmla="*/ 573558 h 1039172"/>
                <a:gd name="connsiteX98" fmla="*/ 930769 w 1039172"/>
                <a:gd name="connsiteY98" fmla="*/ 560798 h 1039172"/>
                <a:gd name="connsiteX99" fmla="*/ 934067 w 1039172"/>
                <a:gd name="connsiteY99" fmla="*/ 544210 h 1039172"/>
                <a:gd name="connsiteX100" fmla="*/ 920004 w 1039172"/>
                <a:gd name="connsiteY100" fmla="*/ 534812 h 1039172"/>
                <a:gd name="connsiteX101" fmla="*/ 839842 w 1039172"/>
                <a:gd name="connsiteY101" fmla="*/ 534812 h 1039172"/>
                <a:gd name="connsiteX102" fmla="*/ 824687 w 1039172"/>
                <a:gd name="connsiteY102" fmla="*/ 548612 h 1039172"/>
                <a:gd name="connsiteX103" fmla="*/ 755843 w 1039172"/>
                <a:gd name="connsiteY103" fmla="*/ 714816 h 1039172"/>
                <a:gd name="connsiteX104" fmla="*/ 756807 w 1039172"/>
                <a:gd name="connsiteY104" fmla="*/ 735283 h 1039172"/>
                <a:gd name="connsiteX105" fmla="*/ 813491 w 1039172"/>
                <a:gd name="connsiteY105" fmla="*/ 791967 h 1039172"/>
                <a:gd name="connsiteX106" fmla="*/ 830081 w 1039172"/>
                <a:gd name="connsiteY106" fmla="*/ 795267 h 1039172"/>
                <a:gd name="connsiteX107" fmla="*/ 839478 w 1039172"/>
                <a:gd name="connsiteY107" fmla="*/ 781204 h 1039172"/>
                <a:gd name="connsiteX108" fmla="*/ 839478 w 1039172"/>
                <a:gd name="connsiteY108" fmla="*/ 763156 h 1039172"/>
                <a:gd name="connsiteX109" fmla="*/ 854701 w 1039172"/>
                <a:gd name="connsiteY109" fmla="*/ 747934 h 1039172"/>
                <a:gd name="connsiteX110" fmla="*/ 869923 w 1039172"/>
                <a:gd name="connsiteY110" fmla="*/ 763156 h 1039172"/>
                <a:gd name="connsiteX111" fmla="*/ 869923 w 1039172"/>
                <a:gd name="connsiteY111" fmla="*/ 854701 h 1039172"/>
                <a:gd name="connsiteX112" fmla="*/ 854701 w 1039172"/>
                <a:gd name="connsiteY112" fmla="*/ 869923 h 1039172"/>
                <a:gd name="connsiteX113" fmla="*/ 763156 w 1039172"/>
                <a:gd name="connsiteY113" fmla="*/ 869923 h 1039172"/>
                <a:gd name="connsiteX114" fmla="*/ 747936 w 1039172"/>
                <a:gd name="connsiteY114" fmla="*/ 854701 h 1039172"/>
                <a:gd name="connsiteX115" fmla="*/ 763156 w 1039172"/>
                <a:gd name="connsiteY115" fmla="*/ 839478 h 1039172"/>
                <a:gd name="connsiteX116" fmla="*/ 781204 w 1039172"/>
                <a:gd name="connsiteY116" fmla="*/ 839478 h 1039172"/>
                <a:gd name="connsiteX117" fmla="*/ 795267 w 1039172"/>
                <a:gd name="connsiteY117" fmla="*/ 830081 h 1039172"/>
                <a:gd name="connsiteX118" fmla="*/ 791969 w 1039172"/>
                <a:gd name="connsiteY118" fmla="*/ 813493 h 1039172"/>
                <a:gd name="connsiteX119" fmla="*/ 735285 w 1039172"/>
                <a:gd name="connsiteY119" fmla="*/ 756810 h 1039172"/>
                <a:gd name="connsiteX120" fmla="*/ 714818 w 1039172"/>
                <a:gd name="connsiteY120" fmla="*/ 755843 h 1039172"/>
                <a:gd name="connsiteX121" fmla="*/ 548612 w 1039172"/>
                <a:gd name="connsiteY121" fmla="*/ 824684 h 1039172"/>
                <a:gd name="connsiteX122" fmla="*/ 534812 w 1039172"/>
                <a:gd name="connsiteY122" fmla="*/ 839840 h 1039172"/>
                <a:gd name="connsiteX123" fmla="*/ 534812 w 1039172"/>
                <a:gd name="connsiteY123" fmla="*/ 920008 h 1039172"/>
                <a:gd name="connsiteX124" fmla="*/ 544210 w 1039172"/>
                <a:gd name="connsiteY124" fmla="*/ 934072 h 1039172"/>
                <a:gd name="connsiteX125" fmla="*/ 560800 w 1039172"/>
                <a:gd name="connsiteY125" fmla="*/ 930771 h 1039172"/>
                <a:gd name="connsiteX126" fmla="*/ 573560 w 1039172"/>
                <a:gd name="connsiteY126" fmla="*/ 918011 h 1039172"/>
                <a:gd name="connsiteX127" fmla="*/ 584323 w 1039172"/>
                <a:gd name="connsiteY127" fmla="*/ 913552 h 1039172"/>
                <a:gd name="connsiteX128" fmla="*/ 595086 w 1039172"/>
                <a:gd name="connsiteY128" fmla="*/ 918011 h 1039172"/>
                <a:gd name="connsiteX129" fmla="*/ 595086 w 1039172"/>
                <a:gd name="connsiteY129" fmla="*/ 939537 h 1039172"/>
                <a:gd name="connsiteX130" fmla="*/ 530353 w 1039172"/>
                <a:gd name="connsiteY130" fmla="*/ 1004270 h 1039172"/>
                <a:gd name="connsiteX131" fmla="*/ 519590 w 1039172"/>
                <a:gd name="connsiteY131" fmla="*/ 1008730 h 1039172"/>
                <a:gd name="connsiteX132" fmla="*/ 508827 w 1039172"/>
                <a:gd name="connsiteY132" fmla="*/ 1004270 h 1039172"/>
                <a:gd name="connsiteX133" fmla="*/ 444094 w 1039172"/>
                <a:gd name="connsiteY133" fmla="*/ 939537 h 1039172"/>
                <a:gd name="connsiteX134" fmla="*/ 444094 w 1039172"/>
                <a:gd name="connsiteY134" fmla="*/ 918011 h 1039172"/>
                <a:gd name="connsiteX135" fmla="*/ 454857 w 1039172"/>
                <a:gd name="connsiteY135" fmla="*/ 913552 h 1039172"/>
                <a:gd name="connsiteX136" fmla="*/ 465620 w 1039172"/>
                <a:gd name="connsiteY136" fmla="*/ 918011 h 1039172"/>
                <a:gd name="connsiteX137" fmla="*/ 478380 w 1039172"/>
                <a:gd name="connsiteY137" fmla="*/ 930771 h 1039172"/>
                <a:gd name="connsiteX138" fmla="*/ 494971 w 1039172"/>
                <a:gd name="connsiteY138" fmla="*/ 934072 h 1039172"/>
                <a:gd name="connsiteX139" fmla="*/ 504368 w 1039172"/>
                <a:gd name="connsiteY139" fmla="*/ 920008 h 1039172"/>
                <a:gd name="connsiteX140" fmla="*/ 504368 w 1039172"/>
                <a:gd name="connsiteY140" fmla="*/ 839840 h 1039172"/>
                <a:gd name="connsiteX141" fmla="*/ 490568 w 1039172"/>
                <a:gd name="connsiteY141" fmla="*/ 824684 h 1039172"/>
                <a:gd name="connsiteX142" fmla="*/ 324362 w 1039172"/>
                <a:gd name="connsiteY142" fmla="*/ 755843 h 1039172"/>
                <a:gd name="connsiteX143" fmla="*/ 303895 w 1039172"/>
                <a:gd name="connsiteY143" fmla="*/ 756810 h 1039172"/>
                <a:gd name="connsiteX144" fmla="*/ 247209 w 1039172"/>
                <a:gd name="connsiteY144" fmla="*/ 813491 h 1039172"/>
                <a:gd name="connsiteX145" fmla="*/ 243911 w 1039172"/>
                <a:gd name="connsiteY145" fmla="*/ 830079 h 1039172"/>
                <a:gd name="connsiteX146" fmla="*/ 257974 w 1039172"/>
                <a:gd name="connsiteY146" fmla="*/ 839476 h 1039172"/>
                <a:gd name="connsiteX147" fmla="*/ 276022 w 1039172"/>
                <a:gd name="connsiteY147" fmla="*/ 839476 h 1039172"/>
                <a:gd name="connsiteX148" fmla="*/ 291242 w 1039172"/>
                <a:gd name="connsiteY148" fmla="*/ 854699 h 1039172"/>
                <a:gd name="connsiteX149" fmla="*/ 276022 w 1039172"/>
                <a:gd name="connsiteY149" fmla="*/ 869921 h 1039172"/>
                <a:gd name="connsiteX150" fmla="*/ 184475 w 1039172"/>
                <a:gd name="connsiteY150" fmla="*/ 869921 h 1039172"/>
                <a:gd name="connsiteX151" fmla="*/ 169253 w 1039172"/>
                <a:gd name="connsiteY151" fmla="*/ 854699 h 1039172"/>
                <a:gd name="connsiteX152" fmla="*/ 169253 w 1039172"/>
                <a:gd name="connsiteY152" fmla="*/ 763154 h 1039172"/>
                <a:gd name="connsiteX153" fmla="*/ 184475 w 1039172"/>
                <a:gd name="connsiteY153" fmla="*/ 747932 h 1039172"/>
                <a:gd name="connsiteX154" fmla="*/ 199698 w 1039172"/>
                <a:gd name="connsiteY154" fmla="*/ 763154 h 1039172"/>
                <a:gd name="connsiteX155" fmla="*/ 199698 w 1039172"/>
                <a:gd name="connsiteY155" fmla="*/ 781202 h 1039172"/>
                <a:gd name="connsiteX156" fmla="*/ 209095 w 1039172"/>
                <a:gd name="connsiteY156" fmla="*/ 795265 h 1039172"/>
                <a:gd name="connsiteX157" fmla="*/ 225685 w 1039172"/>
                <a:gd name="connsiteY157" fmla="*/ 791965 h 1039172"/>
                <a:gd name="connsiteX158" fmla="*/ 282369 w 1039172"/>
                <a:gd name="connsiteY158" fmla="*/ 735281 h 1039172"/>
                <a:gd name="connsiteX159" fmla="*/ 283333 w 1039172"/>
                <a:gd name="connsiteY159" fmla="*/ 714814 h 1039172"/>
                <a:gd name="connsiteX160" fmla="*/ 214490 w 1039172"/>
                <a:gd name="connsiteY160" fmla="*/ 548610 h 1039172"/>
                <a:gd name="connsiteX161" fmla="*/ 199334 w 1039172"/>
                <a:gd name="connsiteY161" fmla="*/ 534810 h 1039172"/>
                <a:gd name="connsiteX162" fmla="*/ 119166 w 1039172"/>
                <a:gd name="connsiteY162" fmla="*/ 534810 h 1039172"/>
                <a:gd name="connsiteX163" fmla="*/ 105103 w 1039172"/>
                <a:gd name="connsiteY163" fmla="*/ 544208 h 1039172"/>
                <a:gd name="connsiteX164" fmla="*/ 108401 w 1039172"/>
                <a:gd name="connsiteY164" fmla="*/ 560796 h 1039172"/>
                <a:gd name="connsiteX165" fmla="*/ 121161 w 1039172"/>
                <a:gd name="connsiteY165" fmla="*/ 573556 h 1039172"/>
                <a:gd name="connsiteX166" fmla="*/ 121161 w 1039172"/>
                <a:gd name="connsiteY166" fmla="*/ 595082 h 1039172"/>
                <a:gd name="connsiteX167" fmla="*/ 110398 w 1039172"/>
                <a:gd name="connsiteY167" fmla="*/ 599541 h 1039172"/>
                <a:gd name="connsiteX168" fmla="*/ 99635 w 1039172"/>
                <a:gd name="connsiteY168" fmla="*/ 595082 h 1039172"/>
                <a:gd name="connsiteX169" fmla="*/ 34900 w 1039172"/>
                <a:gd name="connsiteY169" fmla="*/ 530349 h 1039172"/>
                <a:gd name="connsiteX170" fmla="*/ 30444 w 1039172"/>
                <a:gd name="connsiteY170" fmla="*/ 519586 h 1039172"/>
                <a:gd name="connsiteX171" fmla="*/ 34904 w 1039172"/>
                <a:gd name="connsiteY171" fmla="*/ 508823 h 1039172"/>
                <a:gd name="connsiteX172" fmla="*/ 99637 w 1039172"/>
                <a:gd name="connsiteY172" fmla="*/ 444090 h 1039172"/>
                <a:gd name="connsiteX173" fmla="*/ 110400 w 1039172"/>
                <a:gd name="connsiteY173" fmla="*/ 439631 h 1039172"/>
                <a:gd name="connsiteX174" fmla="*/ 121163 w 1039172"/>
                <a:gd name="connsiteY174" fmla="*/ 444090 h 1039172"/>
                <a:gd name="connsiteX175" fmla="*/ 121163 w 1039172"/>
                <a:gd name="connsiteY175" fmla="*/ 465616 h 1039172"/>
                <a:gd name="connsiteX176" fmla="*/ 108403 w 1039172"/>
                <a:gd name="connsiteY176" fmla="*/ 478376 h 1039172"/>
                <a:gd name="connsiteX177" fmla="*/ 105105 w 1039172"/>
                <a:gd name="connsiteY177" fmla="*/ 494965 h 1039172"/>
                <a:gd name="connsiteX178" fmla="*/ 119168 w 1039172"/>
                <a:gd name="connsiteY178" fmla="*/ 504362 h 1039172"/>
                <a:gd name="connsiteX179" fmla="*/ 199334 w 1039172"/>
                <a:gd name="connsiteY179" fmla="*/ 504362 h 1039172"/>
                <a:gd name="connsiteX180" fmla="*/ 214490 w 1039172"/>
                <a:gd name="connsiteY180" fmla="*/ 490562 h 1039172"/>
                <a:gd name="connsiteX181" fmla="*/ 283333 w 1039172"/>
                <a:gd name="connsiteY181" fmla="*/ 324358 h 1039172"/>
                <a:gd name="connsiteX182" fmla="*/ 282369 w 1039172"/>
                <a:gd name="connsiteY182" fmla="*/ 303891 h 1039172"/>
                <a:gd name="connsiteX183" fmla="*/ 225685 w 1039172"/>
                <a:gd name="connsiteY183" fmla="*/ 247207 h 1039172"/>
                <a:gd name="connsiteX184" fmla="*/ 209095 w 1039172"/>
                <a:gd name="connsiteY184" fmla="*/ 243907 h 1039172"/>
                <a:gd name="connsiteX185" fmla="*/ 199698 w 1039172"/>
                <a:gd name="connsiteY185" fmla="*/ 257970 h 1039172"/>
                <a:gd name="connsiteX186" fmla="*/ 199698 w 1039172"/>
                <a:gd name="connsiteY186" fmla="*/ 276018 h 1039172"/>
                <a:gd name="connsiteX187" fmla="*/ 184475 w 1039172"/>
                <a:gd name="connsiteY187" fmla="*/ 291240 h 1039172"/>
                <a:gd name="connsiteX188" fmla="*/ 169253 w 1039172"/>
                <a:gd name="connsiteY188" fmla="*/ 276018 h 1039172"/>
                <a:gd name="connsiteX189" fmla="*/ 169253 w 1039172"/>
                <a:gd name="connsiteY189" fmla="*/ 184475 h 1039172"/>
                <a:gd name="connsiteX190" fmla="*/ 184475 w 1039172"/>
                <a:gd name="connsiteY190" fmla="*/ 169253 h 1039172"/>
                <a:gd name="connsiteX191" fmla="*/ 276020 w 1039172"/>
                <a:gd name="connsiteY191" fmla="*/ 169253 h 1039172"/>
                <a:gd name="connsiteX192" fmla="*/ 291240 w 1039172"/>
                <a:gd name="connsiteY192" fmla="*/ 184475 h 1039172"/>
                <a:gd name="connsiteX193" fmla="*/ 276020 w 1039172"/>
                <a:gd name="connsiteY193" fmla="*/ 199698 h 1039172"/>
                <a:gd name="connsiteX194" fmla="*/ 257972 w 1039172"/>
                <a:gd name="connsiteY194" fmla="*/ 199698 h 1039172"/>
                <a:gd name="connsiteX195" fmla="*/ 243909 w 1039172"/>
                <a:gd name="connsiteY195" fmla="*/ 209095 h 1039172"/>
                <a:gd name="connsiteX196" fmla="*/ 247207 w 1039172"/>
                <a:gd name="connsiteY196" fmla="*/ 225683 h 1039172"/>
                <a:gd name="connsiteX197" fmla="*/ 303891 w 1039172"/>
                <a:gd name="connsiteY197" fmla="*/ 282367 h 1039172"/>
                <a:gd name="connsiteX198" fmla="*/ 324358 w 1039172"/>
                <a:gd name="connsiteY198" fmla="*/ 283333 h 1039172"/>
                <a:gd name="connsiteX199" fmla="*/ 490564 w 1039172"/>
                <a:gd name="connsiteY199" fmla="*/ 214492 h 1039172"/>
                <a:gd name="connsiteX200" fmla="*/ 504364 w 1039172"/>
                <a:gd name="connsiteY200" fmla="*/ 199336 h 1039172"/>
                <a:gd name="connsiteX201" fmla="*/ 504364 w 1039172"/>
                <a:gd name="connsiteY201" fmla="*/ 119166 h 1039172"/>
                <a:gd name="connsiteX202" fmla="*/ 494967 w 1039172"/>
                <a:gd name="connsiteY202" fmla="*/ 105103 h 1039172"/>
                <a:gd name="connsiteX203" fmla="*/ 478376 w 1039172"/>
                <a:gd name="connsiteY203" fmla="*/ 108403 h 1039172"/>
                <a:gd name="connsiteX204" fmla="*/ 465616 w 1039172"/>
                <a:gd name="connsiteY204" fmla="*/ 121163 h 1039172"/>
                <a:gd name="connsiteX205" fmla="*/ 454853 w 1039172"/>
                <a:gd name="connsiteY205" fmla="*/ 125622 h 1039172"/>
                <a:gd name="connsiteX206" fmla="*/ 444090 w 1039172"/>
                <a:gd name="connsiteY206" fmla="*/ 121163 h 1039172"/>
                <a:gd name="connsiteX207" fmla="*/ 444090 w 1039172"/>
                <a:gd name="connsiteY207" fmla="*/ 99637 h 1039172"/>
                <a:gd name="connsiteX208" fmla="*/ 508823 w 1039172"/>
                <a:gd name="connsiteY208" fmla="*/ 34904 h 1039172"/>
                <a:gd name="connsiteX209" fmla="*/ 519586 w 1039172"/>
                <a:gd name="connsiteY209" fmla="*/ 30444 h 1039172"/>
                <a:gd name="connsiteX210" fmla="*/ 530349 w 1039172"/>
                <a:gd name="connsiteY210" fmla="*/ 34904 h 1039172"/>
                <a:gd name="connsiteX211" fmla="*/ 595082 w 1039172"/>
                <a:gd name="connsiteY211" fmla="*/ 99637 h 1039172"/>
                <a:gd name="connsiteX212" fmla="*/ 595082 w 1039172"/>
                <a:gd name="connsiteY212" fmla="*/ 121163 h 1039172"/>
                <a:gd name="connsiteX213" fmla="*/ 584319 w 1039172"/>
                <a:gd name="connsiteY213" fmla="*/ 125622 h 1039172"/>
                <a:gd name="connsiteX214" fmla="*/ 573556 w 1039172"/>
                <a:gd name="connsiteY214" fmla="*/ 121163 h 1039172"/>
                <a:gd name="connsiteX215" fmla="*/ 560796 w 1039172"/>
                <a:gd name="connsiteY215" fmla="*/ 108403 h 1039172"/>
                <a:gd name="connsiteX216" fmla="*/ 544205 w 1039172"/>
                <a:gd name="connsiteY216" fmla="*/ 105103 h 1039172"/>
                <a:gd name="connsiteX217" fmla="*/ 534808 w 1039172"/>
                <a:gd name="connsiteY217" fmla="*/ 119166 h 1039172"/>
                <a:gd name="connsiteX218" fmla="*/ 534808 w 1039172"/>
                <a:gd name="connsiteY218" fmla="*/ 199334 h 1039172"/>
                <a:gd name="connsiteX219" fmla="*/ 548608 w 1039172"/>
                <a:gd name="connsiteY219" fmla="*/ 214490 h 1039172"/>
                <a:gd name="connsiteX220" fmla="*/ 714814 w 1039172"/>
                <a:gd name="connsiteY220" fmla="*/ 283331 h 1039172"/>
                <a:gd name="connsiteX221" fmla="*/ 735281 w 1039172"/>
                <a:gd name="connsiteY221" fmla="*/ 282365 h 1039172"/>
                <a:gd name="connsiteX222" fmla="*/ 791965 w 1039172"/>
                <a:gd name="connsiteY222" fmla="*/ 225681 h 1039172"/>
                <a:gd name="connsiteX223" fmla="*/ 795263 w 1039172"/>
                <a:gd name="connsiteY223" fmla="*/ 209093 h 1039172"/>
                <a:gd name="connsiteX224" fmla="*/ 781200 w 1039172"/>
                <a:gd name="connsiteY224" fmla="*/ 199696 h 1039172"/>
                <a:gd name="connsiteX225" fmla="*/ 763152 w 1039172"/>
                <a:gd name="connsiteY225" fmla="*/ 199696 h 1039172"/>
                <a:gd name="connsiteX226" fmla="*/ 747932 w 1039172"/>
                <a:gd name="connsiteY226" fmla="*/ 184473 h 1039172"/>
                <a:gd name="connsiteX227" fmla="*/ 763152 w 1039172"/>
                <a:gd name="connsiteY227" fmla="*/ 169251 h 1039172"/>
                <a:gd name="connsiteX228" fmla="*/ 854697 w 1039172"/>
                <a:gd name="connsiteY228" fmla="*/ 169251 h 1039172"/>
                <a:gd name="connsiteX229" fmla="*/ 869919 w 1039172"/>
                <a:gd name="connsiteY229" fmla="*/ 184473 h 1039172"/>
                <a:gd name="connsiteX230" fmla="*/ 869919 w 1039172"/>
                <a:gd name="connsiteY230" fmla="*/ 276018 h 1039172"/>
                <a:gd name="connsiteX231" fmla="*/ 854697 w 1039172"/>
                <a:gd name="connsiteY231" fmla="*/ 291240 h 1039172"/>
                <a:gd name="connsiteX232" fmla="*/ 839474 w 1039172"/>
                <a:gd name="connsiteY232" fmla="*/ 276018 h 1039172"/>
                <a:gd name="connsiteX233" fmla="*/ 839474 w 1039172"/>
                <a:gd name="connsiteY233" fmla="*/ 257970 h 1039172"/>
                <a:gd name="connsiteX234" fmla="*/ 830077 w 1039172"/>
                <a:gd name="connsiteY234" fmla="*/ 243907 h 1039172"/>
                <a:gd name="connsiteX235" fmla="*/ 813487 w 1039172"/>
                <a:gd name="connsiteY235" fmla="*/ 247207 h 1039172"/>
                <a:gd name="connsiteX236" fmla="*/ 756803 w 1039172"/>
                <a:gd name="connsiteY236" fmla="*/ 303891 h 1039172"/>
                <a:gd name="connsiteX237" fmla="*/ 755839 w 1039172"/>
                <a:gd name="connsiteY237" fmla="*/ 324358 h 1039172"/>
                <a:gd name="connsiteX238" fmla="*/ 824682 w 1039172"/>
                <a:gd name="connsiteY238" fmla="*/ 490562 h 1039172"/>
                <a:gd name="connsiteX239" fmla="*/ 839838 w 1039172"/>
                <a:gd name="connsiteY239" fmla="*/ 504362 h 1039172"/>
                <a:gd name="connsiteX240" fmla="*/ 920004 w 1039172"/>
                <a:gd name="connsiteY240" fmla="*/ 504362 h 1039172"/>
                <a:gd name="connsiteX241" fmla="*/ 934067 w 1039172"/>
                <a:gd name="connsiteY241" fmla="*/ 494965 h 1039172"/>
                <a:gd name="connsiteX242" fmla="*/ 930769 w 1039172"/>
                <a:gd name="connsiteY242" fmla="*/ 478376 h 1039172"/>
                <a:gd name="connsiteX243" fmla="*/ 918009 w 1039172"/>
                <a:gd name="connsiteY243" fmla="*/ 465616 h 1039172"/>
                <a:gd name="connsiteX244" fmla="*/ 918009 w 1039172"/>
                <a:gd name="connsiteY244" fmla="*/ 444090 h 1039172"/>
                <a:gd name="connsiteX245" fmla="*/ 928772 w 1039172"/>
                <a:gd name="connsiteY245" fmla="*/ 439631 h 1039172"/>
                <a:gd name="connsiteX246" fmla="*/ 939535 w 1039172"/>
                <a:gd name="connsiteY246" fmla="*/ 444090 h 1039172"/>
                <a:gd name="connsiteX247" fmla="*/ 1004268 w 1039172"/>
                <a:gd name="connsiteY247" fmla="*/ 508823 h 1039172"/>
                <a:gd name="connsiteX248" fmla="*/ 1008728 w 1039172"/>
                <a:gd name="connsiteY248" fmla="*/ 519586 h 1039172"/>
                <a:gd name="connsiteX249" fmla="*/ 1004268 w 1039172"/>
                <a:gd name="connsiteY249" fmla="*/ 530351 h 103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039172" h="1039172">
                  <a:moveTo>
                    <a:pt x="1025799" y="487297"/>
                  </a:moveTo>
                  <a:lnTo>
                    <a:pt x="961066" y="422563"/>
                  </a:lnTo>
                  <a:cubicBezTo>
                    <a:pt x="952440" y="413938"/>
                    <a:pt x="940972" y="409188"/>
                    <a:pt x="928774" y="409188"/>
                  </a:cubicBezTo>
                  <a:cubicBezTo>
                    <a:pt x="916576" y="409188"/>
                    <a:pt x="905109" y="413940"/>
                    <a:pt x="896483" y="422563"/>
                  </a:cubicBezTo>
                  <a:cubicBezTo>
                    <a:pt x="882620" y="436428"/>
                    <a:pt x="879552" y="457059"/>
                    <a:pt x="887276" y="473919"/>
                  </a:cubicBezTo>
                  <a:lnTo>
                    <a:pt x="853416" y="473919"/>
                  </a:lnTo>
                  <a:cubicBezTo>
                    <a:pt x="845618" y="416314"/>
                    <a:pt x="823185" y="362156"/>
                    <a:pt x="787928" y="315827"/>
                  </a:cubicBezTo>
                  <a:lnTo>
                    <a:pt x="811871" y="291884"/>
                  </a:lnTo>
                  <a:cubicBezTo>
                    <a:pt x="818332" y="309267"/>
                    <a:pt x="835090" y="321687"/>
                    <a:pt x="854699" y="321687"/>
                  </a:cubicBezTo>
                  <a:cubicBezTo>
                    <a:pt x="879878" y="321687"/>
                    <a:pt x="900365" y="301202"/>
                    <a:pt x="900365" y="276020"/>
                  </a:cubicBezTo>
                  <a:lnTo>
                    <a:pt x="900365" y="184475"/>
                  </a:lnTo>
                  <a:cubicBezTo>
                    <a:pt x="900365" y="159294"/>
                    <a:pt x="879878" y="138809"/>
                    <a:pt x="854699" y="138809"/>
                  </a:cubicBezTo>
                  <a:lnTo>
                    <a:pt x="763154" y="138809"/>
                  </a:lnTo>
                  <a:cubicBezTo>
                    <a:pt x="737975" y="138809"/>
                    <a:pt x="717489" y="159294"/>
                    <a:pt x="717489" y="184475"/>
                  </a:cubicBezTo>
                  <a:cubicBezTo>
                    <a:pt x="717489" y="204082"/>
                    <a:pt x="729907" y="220840"/>
                    <a:pt x="747293" y="227301"/>
                  </a:cubicBezTo>
                  <a:lnTo>
                    <a:pt x="723349" y="251244"/>
                  </a:lnTo>
                  <a:cubicBezTo>
                    <a:pt x="677021" y="215987"/>
                    <a:pt x="622858" y="193554"/>
                    <a:pt x="565255" y="185758"/>
                  </a:cubicBezTo>
                  <a:lnTo>
                    <a:pt x="565255" y="151924"/>
                  </a:lnTo>
                  <a:cubicBezTo>
                    <a:pt x="571157" y="154638"/>
                    <a:pt x="577629" y="156069"/>
                    <a:pt x="584321" y="156069"/>
                  </a:cubicBezTo>
                  <a:cubicBezTo>
                    <a:pt x="596519" y="156069"/>
                    <a:pt x="607987" y="151317"/>
                    <a:pt x="616613" y="142693"/>
                  </a:cubicBezTo>
                  <a:cubicBezTo>
                    <a:pt x="634415" y="124887"/>
                    <a:pt x="634415" y="95916"/>
                    <a:pt x="616613" y="78112"/>
                  </a:cubicBezTo>
                  <a:lnTo>
                    <a:pt x="551880" y="13375"/>
                  </a:lnTo>
                  <a:cubicBezTo>
                    <a:pt x="543254" y="4751"/>
                    <a:pt x="531784" y="0"/>
                    <a:pt x="519586" y="0"/>
                  </a:cubicBezTo>
                  <a:cubicBezTo>
                    <a:pt x="507388" y="0"/>
                    <a:pt x="495920" y="4751"/>
                    <a:pt x="487295" y="13375"/>
                  </a:cubicBezTo>
                  <a:lnTo>
                    <a:pt x="422561" y="78108"/>
                  </a:lnTo>
                  <a:cubicBezTo>
                    <a:pt x="404760" y="95912"/>
                    <a:pt x="404760" y="124883"/>
                    <a:pt x="422561" y="142689"/>
                  </a:cubicBezTo>
                  <a:cubicBezTo>
                    <a:pt x="431187" y="151315"/>
                    <a:pt x="442655" y="156065"/>
                    <a:pt x="454853" y="156065"/>
                  </a:cubicBezTo>
                  <a:cubicBezTo>
                    <a:pt x="461545" y="156065"/>
                    <a:pt x="468015" y="154634"/>
                    <a:pt x="473919" y="151920"/>
                  </a:cubicBezTo>
                  <a:lnTo>
                    <a:pt x="473919" y="185756"/>
                  </a:lnTo>
                  <a:cubicBezTo>
                    <a:pt x="416316" y="193552"/>
                    <a:pt x="362156" y="215985"/>
                    <a:pt x="315825" y="251242"/>
                  </a:cubicBezTo>
                  <a:lnTo>
                    <a:pt x="291882" y="227299"/>
                  </a:lnTo>
                  <a:cubicBezTo>
                    <a:pt x="309263" y="220838"/>
                    <a:pt x="321685" y="204080"/>
                    <a:pt x="321685" y="184473"/>
                  </a:cubicBezTo>
                  <a:cubicBezTo>
                    <a:pt x="321685" y="159292"/>
                    <a:pt x="301200" y="138807"/>
                    <a:pt x="276020" y="138807"/>
                  </a:cubicBezTo>
                  <a:lnTo>
                    <a:pt x="184475" y="138807"/>
                  </a:lnTo>
                  <a:cubicBezTo>
                    <a:pt x="159296" y="138807"/>
                    <a:pt x="138809" y="159292"/>
                    <a:pt x="138809" y="184473"/>
                  </a:cubicBezTo>
                  <a:lnTo>
                    <a:pt x="138809" y="276018"/>
                  </a:lnTo>
                  <a:cubicBezTo>
                    <a:pt x="138809" y="301200"/>
                    <a:pt x="159296" y="321685"/>
                    <a:pt x="184475" y="321685"/>
                  </a:cubicBezTo>
                  <a:cubicBezTo>
                    <a:pt x="204082" y="321685"/>
                    <a:pt x="220842" y="309265"/>
                    <a:pt x="227303" y="291882"/>
                  </a:cubicBezTo>
                  <a:lnTo>
                    <a:pt x="251246" y="315825"/>
                  </a:lnTo>
                  <a:cubicBezTo>
                    <a:pt x="215989" y="362153"/>
                    <a:pt x="193556" y="416312"/>
                    <a:pt x="185758" y="473917"/>
                  </a:cubicBezTo>
                  <a:lnTo>
                    <a:pt x="151898" y="473917"/>
                  </a:lnTo>
                  <a:cubicBezTo>
                    <a:pt x="159623" y="457057"/>
                    <a:pt x="156554" y="436424"/>
                    <a:pt x="142691" y="422561"/>
                  </a:cubicBezTo>
                  <a:cubicBezTo>
                    <a:pt x="134065" y="413936"/>
                    <a:pt x="122598" y="409186"/>
                    <a:pt x="110400" y="409186"/>
                  </a:cubicBezTo>
                  <a:cubicBezTo>
                    <a:pt x="98202" y="409186"/>
                    <a:pt x="86734" y="413938"/>
                    <a:pt x="78108" y="422561"/>
                  </a:cubicBezTo>
                  <a:lnTo>
                    <a:pt x="13377" y="487295"/>
                  </a:lnTo>
                  <a:cubicBezTo>
                    <a:pt x="4751" y="495920"/>
                    <a:pt x="0" y="507388"/>
                    <a:pt x="0" y="519586"/>
                  </a:cubicBezTo>
                  <a:cubicBezTo>
                    <a:pt x="0" y="531784"/>
                    <a:pt x="4751" y="543254"/>
                    <a:pt x="13375" y="551877"/>
                  </a:cubicBezTo>
                  <a:lnTo>
                    <a:pt x="78108" y="616611"/>
                  </a:lnTo>
                  <a:cubicBezTo>
                    <a:pt x="86734" y="625237"/>
                    <a:pt x="98202" y="629986"/>
                    <a:pt x="110400" y="629986"/>
                  </a:cubicBezTo>
                  <a:cubicBezTo>
                    <a:pt x="122598" y="629986"/>
                    <a:pt x="134065" y="625235"/>
                    <a:pt x="142691" y="616611"/>
                  </a:cubicBezTo>
                  <a:cubicBezTo>
                    <a:pt x="156554" y="602746"/>
                    <a:pt x="159623" y="582115"/>
                    <a:pt x="151898" y="565255"/>
                  </a:cubicBezTo>
                  <a:lnTo>
                    <a:pt x="185758" y="565255"/>
                  </a:lnTo>
                  <a:cubicBezTo>
                    <a:pt x="193556" y="622860"/>
                    <a:pt x="215989" y="677019"/>
                    <a:pt x="251246" y="723347"/>
                  </a:cubicBezTo>
                  <a:lnTo>
                    <a:pt x="227303" y="747291"/>
                  </a:lnTo>
                  <a:cubicBezTo>
                    <a:pt x="220842" y="729907"/>
                    <a:pt x="204084" y="717487"/>
                    <a:pt x="184475" y="717487"/>
                  </a:cubicBezTo>
                  <a:cubicBezTo>
                    <a:pt x="159296" y="717487"/>
                    <a:pt x="138809" y="737972"/>
                    <a:pt x="138809" y="763154"/>
                  </a:cubicBezTo>
                  <a:lnTo>
                    <a:pt x="138809" y="854699"/>
                  </a:lnTo>
                  <a:cubicBezTo>
                    <a:pt x="138809" y="879880"/>
                    <a:pt x="159296" y="900365"/>
                    <a:pt x="184475" y="900365"/>
                  </a:cubicBezTo>
                  <a:lnTo>
                    <a:pt x="276020" y="900365"/>
                  </a:lnTo>
                  <a:cubicBezTo>
                    <a:pt x="301200" y="900365"/>
                    <a:pt x="321685" y="879880"/>
                    <a:pt x="321685" y="854699"/>
                  </a:cubicBezTo>
                  <a:cubicBezTo>
                    <a:pt x="321685" y="835092"/>
                    <a:pt x="309267" y="818334"/>
                    <a:pt x="291882" y="811873"/>
                  </a:cubicBezTo>
                  <a:lnTo>
                    <a:pt x="315825" y="787930"/>
                  </a:lnTo>
                  <a:cubicBezTo>
                    <a:pt x="362153" y="823187"/>
                    <a:pt x="416316" y="845620"/>
                    <a:pt x="473919" y="853416"/>
                  </a:cubicBezTo>
                  <a:lnTo>
                    <a:pt x="473919" y="887252"/>
                  </a:lnTo>
                  <a:cubicBezTo>
                    <a:pt x="468017" y="884538"/>
                    <a:pt x="461545" y="883107"/>
                    <a:pt x="454853" y="883107"/>
                  </a:cubicBezTo>
                  <a:cubicBezTo>
                    <a:pt x="442655" y="883107"/>
                    <a:pt x="431187" y="887859"/>
                    <a:pt x="422561" y="896483"/>
                  </a:cubicBezTo>
                  <a:cubicBezTo>
                    <a:pt x="404760" y="914289"/>
                    <a:pt x="404760" y="943260"/>
                    <a:pt x="422561" y="961064"/>
                  </a:cubicBezTo>
                  <a:lnTo>
                    <a:pt x="487295" y="1025797"/>
                  </a:lnTo>
                  <a:cubicBezTo>
                    <a:pt x="495920" y="1034423"/>
                    <a:pt x="507388" y="1039172"/>
                    <a:pt x="519586" y="1039172"/>
                  </a:cubicBezTo>
                  <a:cubicBezTo>
                    <a:pt x="531784" y="1039172"/>
                    <a:pt x="543252" y="1034421"/>
                    <a:pt x="551877" y="1025797"/>
                  </a:cubicBezTo>
                  <a:lnTo>
                    <a:pt x="616611" y="961064"/>
                  </a:lnTo>
                  <a:cubicBezTo>
                    <a:pt x="634413" y="943260"/>
                    <a:pt x="634413" y="914289"/>
                    <a:pt x="616611" y="896483"/>
                  </a:cubicBezTo>
                  <a:cubicBezTo>
                    <a:pt x="607985" y="887857"/>
                    <a:pt x="596517" y="883107"/>
                    <a:pt x="584319" y="883107"/>
                  </a:cubicBezTo>
                  <a:cubicBezTo>
                    <a:pt x="577627" y="883107"/>
                    <a:pt x="571157" y="884538"/>
                    <a:pt x="565253" y="887252"/>
                  </a:cubicBezTo>
                  <a:lnTo>
                    <a:pt x="565253" y="853416"/>
                  </a:lnTo>
                  <a:cubicBezTo>
                    <a:pt x="622856" y="845620"/>
                    <a:pt x="677017" y="823187"/>
                    <a:pt x="723347" y="787930"/>
                  </a:cubicBezTo>
                  <a:lnTo>
                    <a:pt x="747291" y="811873"/>
                  </a:lnTo>
                  <a:cubicBezTo>
                    <a:pt x="729907" y="818334"/>
                    <a:pt x="717487" y="835092"/>
                    <a:pt x="717487" y="854699"/>
                  </a:cubicBezTo>
                  <a:cubicBezTo>
                    <a:pt x="717487" y="879880"/>
                    <a:pt x="737972" y="900365"/>
                    <a:pt x="763152" y="900365"/>
                  </a:cubicBezTo>
                  <a:lnTo>
                    <a:pt x="854697" y="900365"/>
                  </a:lnTo>
                  <a:cubicBezTo>
                    <a:pt x="879876" y="900365"/>
                    <a:pt x="900363" y="879880"/>
                    <a:pt x="900363" y="854699"/>
                  </a:cubicBezTo>
                  <a:lnTo>
                    <a:pt x="900363" y="763154"/>
                  </a:lnTo>
                  <a:cubicBezTo>
                    <a:pt x="900363" y="737972"/>
                    <a:pt x="879876" y="717487"/>
                    <a:pt x="854697" y="717487"/>
                  </a:cubicBezTo>
                  <a:cubicBezTo>
                    <a:pt x="835090" y="717487"/>
                    <a:pt x="818330" y="729907"/>
                    <a:pt x="811869" y="747291"/>
                  </a:cubicBezTo>
                  <a:lnTo>
                    <a:pt x="787926" y="723347"/>
                  </a:lnTo>
                  <a:cubicBezTo>
                    <a:pt x="823183" y="677019"/>
                    <a:pt x="845616" y="622860"/>
                    <a:pt x="853414" y="565255"/>
                  </a:cubicBezTo>
                  <a:lnTo>
                    <a:pt x="887274" y="565255"/>
                  </a:lnTo>
                  <a:cubicBezTo>
                    <a:pt x="879550" y="582115"/>
                    <a:pt x="882618" y="602748"/>
                    <a:pt x="896481" y="616611"/>
                  </a:cubicBezTo>
                  <a:cubicBezTo>
                    <a:pt x="905107" y="625237"/>
                    <a:pt x="916574" y="629986"/>
                    <a:pt x="928772" y="629986"/>
                  </a:cubicBezTo>
                  <a:cubicBezTo>
                    <a:pt x="940970" y="629986"/>
                    <a:pt x="952438" y="625235"/>
                    <a:pt x="961064" y="616611"/>
                  </a:cubicBezTo>
                  <a:lnTo>
                    <a:pt x="1025795" y="551880"/>
                  </a:lnTo>
                  <a:cubicBezTo>
                    <a:pt x="1034421" y="543254"/>
                    <a:pt x="1039172" y="531786"/>
                    <a:pt x="1039172" y="519588"/>
                  </a:cubicBezTo>
                  <a:cubicBezTo>
                    <a:pt x="1039172" y="507390"/>
                    <a:pt x="1034423" y="495920"/>
                    <a:pt x="1025799" y="487297"/>
                  </a:cubicBezTo>
                  <a:close/>
                  <a:moveTo>
                    <a:pt x="1004268" y="530351"/>
                  </a:moveTo>
                  <a:lnTo>
                    <a:pt x="939535" y="595084"/>
                  </a:lnTo>
                  <a:cubicBezTo>
                    <a:pt x="936661" y="597960"/>
                    <a:pt x="932838" y="599543"/>
                    <a:pt x="928772" y="599543"/>
                  </a:cubicBezTo>
                  <a:cubicBezTo>
                    <a:pt x="924707" y="599543"/>
                    <a:pt x="920883" y="597960"/>
                    <a:pt x="918009" y="595084"/>
                  </a:cubicBezTo>
                  <a:cubicBezTo>
                    <a:pt x="912074" y="589150"/>
                    <a:pt x="912074" y="579493"/>
                    <a:pt x="918009" y="573558"/>
                  </a:cubicBezTo>
                  <a:lnTo>
                    <a:pt x="930769" y="560798"/>
                  </a:lnTo>
                  <a:cubicBezTo>
                    <a:pt x="935123" y="556444"/>
                    <a:pt x="936424" y="549897"/>
                    <a:pt x="934067" y="544210"/>
                  </a:cubicBezTo>
                  <a:cubicBezTo>
                    <a:pt x="931713" y="538520"/>
                    <a:pt x="926160" y="534812"/>
                    <a:pt x="920004" y="534812"/>
                  </a:cubicBezTo>
                  <a:lnTo>
                    <a:pt x="839842" y="534812"/>
                  </a:lnTo>
                  <a:cubicBezTo>
                    <a:pt x="831987" y="534812"/>
                    <a:pt x="825421" y="540790"/>
                    <a:pt x="824687" y="548612"/>
                  </a:cubicBezTo>
                  <a:cubicBezTo>
                    <a:pt x="818935" y="609858"/>
                    <a:pt x="795129" y="667329"/>
                    <a:pt x="755843" y="714816"/>
                  </a:cubicBezTo>
                  <a:cubicBezTo>
                    <a:pt x="750836" y="720867"/>
                    <a:pt x="751254" y="729730"/>
                    <a:pt x="756807" y="735283"/>
                  </a:cubicBezTo>
                  <a:lnTo>
                    <a:pt x="813491" y="791967"/>
                  </a:lnTo>
                  <a:cubicBezTo>
                    <a:pt x="817847" y="796320"/>
                    <a:pt x="824392" y="797621"/>
                    <a:pt x="830081" y="795267"/>
                  </a:cubicBezTo>
                  <a:cubicBezTo>
                    <a:pt x="835770" y="792911"/>
                    <a:pt x="839478" y="787360"/>
                    <a:pt x="839478" y="781204"/>
                  </a:cubicBezTo>
                  <a:lnTo>
                    <a:pt x="839478" y="763156"/>
                  </a:lnTo>
                  <a:cubicBezTo>
                    <a:pt x="839478" y="754764"/>
                    <a:pt x="846306" y="747934"/>
                    <a:pt x="854701" y="747934"/>
                  </a:cubicBezTo>
                  <a:cubicBezTo>
                    <a:pt x="863095" y="747934"/>
                    <a:pt x="869923" y="754762"/>
                    <a:pt x="869923" y="763156"/>
                  </a:cubicBezTo>
                  <a:lnTo>
                    <a:pt x="869923" y="854701"/>
                  </a:lnTo>
                  <a:cubicBezTo>
                    <a:pt x="869923" y="863095"/>
                    <a:pt x="863095" y="869923"/>
                    <a:pt x="854701" y="869923"/>
                  </a:cubicBezTo>
                  <a:lnTo>
                    <a:pt x="763156" y="869923"/>
                  </a:lnTo>
                  <a:cubicBezTo>
                    <a:pt x="754764" y="869923"/>
                    <a:pt x="747936" y="863095"/>
                    <a:pt x="747936" y="854701"/>
                  </a:cubicBezTo>
                  <a:cubicBezTo>
                    <a:pt x="747936" y="846306"/>
                    <a:pt x="754764" y="839478"/>
                    <a:pt x="763156" y="839478"/>
                  </a:cubicBezTo>
                  <a:lnTo>
                    <a:pt x="781204" y="839478"/>
                  </a:lnTo>
                  <a:cubicBezTo>
                    <a:pt x="787360" y="839478"/>
                    <a:pt x="792913" y="835770"/>
                    <a:pt x="795267" y="830081"/>
                  </a:cubicBezTo>
                  <a:cubicBezTo>
                    <a:pt x="797623" y="824392"/>
                    <a:pt x="796322" y="817847"/>
                    <a:pt x="791969" y="813493"/>
                  </a:cubicBezTo>
                  <a:lnTo>
                    <a:pt x="735285" y="756810"/>
                  </a:lnTo>
                  <a:cubicBezTo>
                    <a:pt x="729730" y="751258"/>
                    <a:pt x="720867" y="750838"/>
                    <a:pt x="714818" y="755843"/>
                  </a:cubicBezTo>
                  <a:cubicBezTo>
                    <a:pt x="667331" y="795129"/>
                    <a:pt x="609856" y="818935"/>
                    <a:pt x="548612" y="824684"/>
                  </a:cubicBezTo>
                  <a:cubicBezTo>
                    <a:pt x="540790" y="825419"/>
                    <a:pt x="534812" y="831985"/>
                    <a:pt x="534812" y="839840"/>
                  </a:cubicBezTo>
                  <a:lnTo>
                    <a:pt x="534812" y="920008"/>
                  </a:lnTo>
                  <a:cubicBezTo>
                    <a:pt x="534812" y="926166"/>
                    <a:pt x="538520" y="931715"/>
                    <a:pt x="544210" y="934072"/>
                  </a:cubicBezTo>
                  <a:cubicBezTo>
                    <a:pt x="549899" y="936428"/>
                    <a:pt x="556444" y="935125"/>
                    <a:pt x="560800" y="930771"/>
                  </a:cubicBezTo>
                  <a:lnTo>
                    <a:pt x="573560" y="918011"/>
                  </a:lnTo>
                  <a:cubicBezTo>
                    <a:pt x="576434" y="915135"/>
                    <a:pt x="580258" y="913552"/>
                    <a:pt x="584323" y="913552"/>
                  </a:cubicBezTo>
                  <a:cubicBezTo>
                    <a:pt x="588389" y="913552"/>
                    <a:pt x="592212" y="915135"/>
                    <a:pt x="595086" y="918011"/>
                  </a:cubicBezTo>
                  <a:cubicBezTo>
                    <a:pt x="601021" y="923946"/>
                    <a:pt x="601021" y="933603"/>
                    <a:pt x="595086" y="939537"/>
                  </a:cubicBezTo>
                  <a:lnTo>
                    <a:pt x="530353" y="1004270"/>
                  </a:lnTo>
                  <a:cubicBezTo>
                    <a:pt x="527479" y="1007146"/>
                    <a:pt x="523655" y="1008730"/>
                    <a:pt x="519590" y="1008730"/>
                  </a:cubicBezTo>
                  <a:cubicBezTo>
                    <a:pt x="515525" y="1008730"/>
                    <a:pt x="511701" y="1007146"/>
                    <a:pt x="508827" y="1004270"/>
                  </a:cubicBezTo>
                  <a:lnTo>
                    <a:pt x="444094" y="939537"/>
                  </a:lnTo>
                  <a:cubicBezTo>
                    <a:pt x="438159" y="933603"/>
                    <a:pt x="438159" y="923946"/>
                    <a:pt x="444094" y="918011"/>
                  </a:cubicBezTo>
                  <a:cubicBezTo>
                    <a:pt x="446968" y="915135"/>
                    <a:pt x="450792" y="913552"/>
                    <a:pt x="454857" y="913552"/>
                  </a:cubicBezTo>
                  <a:cubicBezTo>
                    <a:pt x="458922" y="913552"/>
                    <a:pt x="462746" y="915135"/>
                    <a:pt x="465620" y="918011"/>
                  </a:cubicBezTo>
                  <a:lnTo>
                    <a:pt x="478380" y="930771"/>
                  </a:lnTo>
                  <a:cubicBezTo>
                    <a:pt x="482736" y="935123"/>
                    <a:pt x="489280" y="936426"/>
                    <a:pt x="494971" y="934072"/>
                  </a:cubicBezTo>
                  <a:cubicBezTo>
                    <a:pt x="500660" y="931715"/>
                    <a:pt x="504368" y="926164"/>
                    <a:pt x="504368" y="920008"/>
                  </a:cubicBezTo>
                  <a:lnTo>
                    <a:pt x="504368" y="839840"/>
                  </a:lnTo>
                  <a:cubicBezTo>
                    <a:pt x="504368" y="831983"/>
                    <a:pt x="498391" y="825419"/>
                    <a:pt x="490568" y="824684"/>
                  </a:cubicBezTo>
                  <a:cubicBezTo>
                    <a:pt x="429324" y="818935"/>
                    <a:pt x="371851" y="795129"/>
                    <a:pt x="324362" y="755843"/>
                  </a:cubicBezTo>
                  <a:cubicBezTo>
                    <a:pt x="318313" y="750836"/>
                    <a:pt x="309450" y="751256"/>
                    <a:pt x="303895" y="756810"/>
                  </a:cubicBezTo>
                  <a:lnTo>
                    <a:pt x="247209" y="813491"/>
                  </a:lnTo>
                  <a:cubicBezTo>
                    <a:pt x="242856" y="817845"/>
                    <a:pt x="241555" y="824392"/>
                    <a:pt x="243911" y="830079"/>
                  </a:cubicBezTo>
                  <a:cubicBezTo>
                    <a:pt x="246266" y="835768"/>
                    <a:pt x="251819" y="839476"/>
                    <a:pt x="257974" y="839476"/>
                  </a:cubicBezTo>
                  <a:lnTo>
                    <a:pt x="276022" y="839476"/>
                  </a:lnTo>
                  <a:cubicBezTo>
                    <a:pt x="284414" y="839476"/>
                    <a:pt x="291242" y="846304"/>
                    <a:pt x="291242" y="854699"/>
                  </a:cubicBezTo>
                  <a:cubicBezTo>
                    <a:pt x="291242" y="863093"/>
                    <a:pt x="284414" y="869921"/>
                    <a:pt x="276022" y="869921"/>
                  </a:cubicBezTo>
                  <a:lnTo>
                    <a:pt x="184475" y="869921"/>
                  </a:lnTo>
                  <a:cubicBezTo>
                    <a:pt x="176081" y="869921"/>
                    <a:pt x="169253" y="863093"/>
                    <a:pt x="169253" y="854699"/>
                  </a:cubicBezTo>
                  <a:lnTo>
                    <a:pt x="169253" y="763154"/>
                  </a:lnTo>
                  <a:cubicBezTo>
                    <a:pt x="169253" y="754760"/>
                    <a:pt x="176081" y="747932"/>
                    <a:pt x="184475" y="747932"/>
                  </a:cubicBezTo>
                  <a:cubicBezTo>
                    <a:pt x="192870" y="747932"/>
                    <a:pt x="199698" y="754760"/>
                    <a:pt x="199698" y="763154"/>
                  </a:cubicBezTo>
                  <a:lnTo>
                    <a:pt x="199698" y="781202"/>
                  </a:lnTo>
                  <a:cubicBezTo>
                    <a:pt x="199698" y="787360"/>
                    <a:pt x="203406" y="792909"/>
                    <a:pt x="209095" y="795265"/>
                  </a:cubicBezTo>
                  <a:cubicBezTo>
                    <a:pt x="214782" y="797621"/>
                    <a:pt x="221327" y="796318"/>
                    <a:pt x="225685" y="791965"/>
                  </a:cubicBezTo>
                  <a:lnTo>
                    <a:pt x="282369" y="735281"/>
                  </a:lnTo>
                  <a:cubicBezTo>
                    <a:pt x="287920" y="729728"/>
                    <a:pt x="288338" y="720865"/>
                    <a:pt x="283333" y="714814"/>
                  </a:cubicBezTo>
                  <a:cubicBezTo>
                    <a:pt x="244049" y="667329"/>
                    <a:pt x="220242" y="609856"/>
                    <a:pt x="214490" y="548610"/>
                  </a:cubicBezTo>
                  <a:cubicBezTo>
                    <a:pt x="213757" y="540788"/>
                    <a:pt x="207189" y="534810"/>
                    <a:pt x="199334" y="534810"/>
                  </a:cubicBezTo>
                  <a:lnTo>
                    <a:pt x="119166" y="534810"/>
                  </a:lnTo>
                  <a:cubicBezTo>
                    <a:pt x="113010" y="534810"/>
                    <a:pt x="107457" y="538518"/>
                    <a:pt x="105103" y="544208"/>
                  </a:cubicBezTo>
                  <a:cubicBezTo>
                    <a:pt x="102746" y="549897"/>
                    <a:pt x="104047" y="556442"/>
                    <a:pt x="108401" y="560796"/>
                  </a:cubicBezTo>
                  <a:lnTo>
                    <a:pt x="121161" y="573556"/>
                  </a:lnTo>
                  <a:cubicBezTo>
                    <a:pt x="127096" y="579491"/>
                    <a:pt x="127096" y="589148"/>
                    <a:pt x="121161" y="595082"/>
                  </a:cubicBezTo>
                  <a:cubicBezTo>
                    <a:pt x="118287" y="597958"/>
                    <a:pt x="114463" y="599541"/>
                    <a:pt x="110398" y="599541"/>
                  </a:cubicBezTo>
                  <a:cubicBezTo>
                    <a:pt x="106332" y="599541"/>
                    <a:pt x="102509" y="597958"/>
                    <a:pt x="99635" y="595082"/>
                  </a:cubicBezTo>
                  <a:lnTo>
                    <a:pt x="34900" y="530349"/>
                  </a:lnTo>
                  <a:cubicBezTo>
                    <a:pt x="32030" y="527475"/>
                    <a:pt x="30444" y="523651"/>
                    <a:pt x="30444" y="519586"/>
                  </a:cubicBezTo>
                  <a:cubicBezTo>
                    <a:pt x="30444" y="515521"/>
                    <a:pt x="32028" y="511699"/>
                    <a:pt x="34904" y="508823"/>
                  </a:cubicBezTo>
                  <a:lnTo>
                    <a:pt x="99637" y="444090"/>
                  </a:lnTo>
                  <a:cubicBezTo>
                    <a:pt x="102511" y="441214"/>
                    <a:pt x="106334" y="439631"/>
                    <a:pt x="110400" y="439631"/>
                  </a:cubicBezTo>
                  <a:cubicBezTo>
                    <a:pt x="114465" y="439631"/>
                    <a:pt x="118289" y="441214"/>
                    <a:pt x="121163" y="444090"/>
                  </a:cubicBezTo>
                  <a:cubicBezTo>
                    <a:pt x="127098" y="450024"/>
                    <a:pt x="127098" y="459681"/>
                    <a:pt x="121163" y="465616"/>
                  </a:cubicBezTo>
                  <a:lnTo>
                    <a:pt x="108403" y="478376"/>
                  </a:lnTo>
                  <a:cubicBezTo>
                    <a:pt x="104049" y="482730"/>
                    <a:pt x="102748" y="489278"/>
                    <a:pt x="105105" y="494965"/>
                  </a:cubicBezTo>
                  <a:cubicBezTo>
                    <a:pt x="107459" y="500654"/>
                    <a:pt x="113012" y="504362"/>
                    <a:pt x="119168" y="504362"/>
                  </a:cubicBezTo>
                  <a:lnTo>
                    <a:pt x="199334" y="504362"/>
                  </a:lnTo>
                  <a:cubicBezTo>
                    <a:pt x="207189" y="504362"/>
                    <a:pt x="213755" y="498384"/>
                    <a:pt x="214490" y="490562"/>
                  </a:cubicBezTo>
                  <a:cubicBezTo>
                    <a:pt x="220242" y="429316"/>
                    <a:pt x="244047" y="371845"/>
                    <a:pt x="283333" y="324358"/>
                  </a:cubicBezTo>
                  <a:cubicBezTo>
                    <a:pt x="288340" y="318307"/>
                    <a:pt x="287922" y="309444"/>
                    <a:pt x="282369" y="303891"/>
                  </a:cubicBezTo>
                  <a:lnTo>
                    <a:pt x="225685" y="247207"/>
                  </a:lnTo>
                  <a:cubicBezTo>
                    <a:pt x="221329" y="242852"/>
                    <a:pt x="214782" y="241549"/>
                    <a:pt x="209095" y="243907"/>
                  </a:cubicBezTo>
                  <a:cubicBezTo>
                    <a:pt x="203406" y="246263"/>
                    <a:pt x="199698" y="251815"/>
                    <a:pt x="199698" y="257970"/>
                  </a:cubicBezTo>
                  <a:lnTo>
                    <a:pt x="199698" y="276018"/>
                  </a:lnTo>
                  <a:cubicBezTo>
                    <a:pt x="199698" y="284410"/>
                    <a:pt x="192870" y="291240"/>
                    <a:pt x="184475" y="291240"/>
                  </a:cubicBezTo>
                  <a:cubicBezTo>
                    <a:pt x="176081" y="291240"/>
                    <a:pt x="169253" y="284412"/>
                    <a:pt x="169253" y="276018"/>
                  </a:cubicBezTo>
                  <a:lnTo>
                    <a:pt x="169253" y="184475"/>
                  </a:lnTo>
                  <a:cubicBezTo>
                    <a:pt x="169253" y="176081"/>
                    <a:pt x="176081" y="169253"/>
                    <a:pt x="184475" y="169253"/>
                  </a:cubicBezTo>
                  <a:lnTo>
                    <a:pt x="276020" y="169253"/>
                  </a:lnTo>
                  <a:cubicBezTo>
                    <a:pt x="284412" y="169253"/>
                    <a:pt x="291240" y="176081"/>
                    <a:pt x="291240" y="184475"/>
                  </a:cubicBezTo>
                  <a:cubicBezTo>
                    <a:pt x="291240" y="192868"/>
                    <a:pt x="284412" y="199698"/>
                    <a:pt x="276020" y="199698"/>
                  </a:cubicBezTo>
                  <a:lnTo>
                    <a:pt x="257972" y="199698"/>
                  </a:lnTo>
                  <a:cubicBezTo>
                    <a:pt x="251817" y="199698"/>
                    <a:pt x="246263" y="203406"/>
                    <a:pt x="243909" y="209095"/>
                  </a:cubicBezTo>
                  <a:cubicBezTo>
                    <a:pt x="241553" y="214784"/>
                    <a:pt x="242854" y="221329"/>
                    <a:pt x="247207" y="225683"/>
                  </a:cubicBezTo>
                  <a:lnTo>
                    <a:pt x="303891" y="282367"/>
                  </a:lnTo>
                  <a:cubicBezTo>
                    <a:pt x="309446" y="287920"/>
                    <a:pt x="318309" y="288338"/>
                    <a:pt x="324358" y="283333"/>
                  </a:cubicBezTo>
                  <a:cubicBezTo>
                    <a:pt x="371845" y="244047"/>
                    <a:pt x="429320" y="220242"/>
                    <a:pt x="490564" y="214492"/>
                  </a:cubicBezTo>
                  <a:cubicBezTo>
                    <a:pt x="498386" y="213757"/>
                    <a:pt x="504364" y="207191"/>
                    <a:pt x="504364" y="199336"/>
                  </a:cubicBezTo>
                  <a:lnTo>
                    <a:pt x="504364" y="119166"/>
                  </a:lnTo>
                  <a:cubicBezTo>
                    <a:pt x="504364" y="113008"/>
                    <a:pt x="500656" y="107459"/>
                    <a:pt x="494967" y="105103"/>
                  </a:cubicBezTo>
                  <a:cubicBezTo>
                    <a:pt x="489278" y="102744"/>
                    <a:pt x="482732" y="104047"/>
                    <a:pt x="478376" y="108403"/>
                  </a:cubicBezTo>
                  <a:lnTo>
                    <a:pt x="465616" y="121163"/>
                  </a:lnTo>
                  <a:cubicBezTo>
                    <a:pt x="462742" y="124039"/>
                    <a:pt x="458918" y="125622"/>
                    <a:pt x="454853" y="125622"/>
                  </a:cubicBezTo>
                  <a:cubicBezTo>
                    <a:pt x="450788" y="125622"/>
                    <a:pt x="446964" y="124039"/>
                    <a:pt x="444090" y="121163"/>
                  </a:cubicBezTo>
                  <a:cubicBezTo>
                    <a:pt x="438155" y="115228"/>
                    <a:pt x="438155" y="105571"/>
                    <a:pt x="444090" y="99637"/>
                  </a:cubicBezTo>
                  <a:lnTo>
                    <a:pt x="508823" y="34904"/>
                  </a:lnTo>
                  <a:cubicBezTo>
                    <a:pt x="511699" y="32028"/>
                    <a:pt x="515523" y="30444"/>
                    <a:pt x="519586" y="30444"/>
                  </a:cubicBezTo>
                  <a:cubicBezTo>
                    <a:pt x="523649" y="30444"/>
                    <a:pt x="527475" y="32028"/>
                    <a:pt x="530349" y="34904"/>
                  </a:cubicBezTo>
                  <a:lnTo>
                    <a:pt x="595082" y="99637"/>
                  </a:lnTo>
                  <a:cubicBezTo>
                    <a:pt x="601017" y="105571"/>
                    <a:pt x="601017" y="115228"/>
                    <a:pt x="595082" y="121163"/>
                  </a:cubicBezTo>
                  <a:cubicBezTo>
                    <a:pt x="592208" y="124039"/>
                    <a:pt x="588385" y="125622"/>
                    <a:pt x="584319" y="125622"/>
                  </a:cubicBezTo>
                  <a:cubicBezTo>
                    <a:pt x="580254" y="125622"/>
                    <a:pt x="576430" y="124039"/>
                    <a:pt x="573556" y="121163"/>
                  </a:cubicBezTo>
                  <a:lnTo>
                    <a:pt x="560796" y="108403"/>
                  </a:lnTo>
                  <a:cubicBezTo>
                    <a:pt x="556440" y="104047"/>
                    <a:pt x="549893" y="102744"/>
                    <a:pt x="544205" y="105103"/>
                  </a:cubicBezTo>
                  <a:cubicBezTo>
                    <a:pt x="538516" y="107459"/>
                    <a:pt x="534808" y="113010"/>
                    <a:pt x="534808" y="119166"/>
                  </a:cubicBezTo>
                  <a:lnTo>
                    <a:pt x="534808" y="199334"/>
                  </a:lnTo>
                  <a:cubicBezTo>
                    <a:pt x="534808" y="207191"/>
                    <a:pt x="540786" y="213755"/>
                    <a:pt x="548608" y="214490"/>
                  </a:cubicBezTo>
                  <a:cubicBezTo>
                    <a:pt x="609852" y="220240"/>
                    <a:pt x="667325" y="244045"/>
                    <a:pt x="714814" y="283331"/>
                  </a:cubicBezTo>
                  <a:cubicBezTo>
                    <a:pt x="720863" y="288338"/>
                    <a:pt x="729726" y="287920"/>
                    <a:pt x="735281" y="282365"/>
                  </a:cubicBezTo>
                  <a:lnTo>
                    <a:pt x="791965" y="225681"/>
                  </a:lnTo>
                  <a:cubicBezTo>
                    <a:pt x="796318" y="221327"/>
                    <a:pt x="797619" y="214780"/>
                    <a:pt x="795263" y="209093"/>
                  </a:cubicBezTo>
                  <a:cubicBezTo>
                    <a:pt x="792909" y="203404"/>
                    <a:pt x="787355" y="199696"/>
                    <a:pt x="781200" y="199696"/>
                  </a:cubicBezTo>
                  <a:lnTo>
                    <a:pt x="763152" y="199696"/>
                  </a:lnTo>
                  <a:cubicBezTo>
                    <a:pt x="754760" y="199696"/>
                    <a:pt x="747932" y="192866"/>
                    <a:pt x="747932" y="184473"/>
                  </a:cubicBezTo>
                  <a:cubicBezTo>
                    <a:pt x="747932" y="176079"/>
                    <a:pt x="754760" y="169251"/>
                    <a:pt x="763152" y="169251"/>
                  </a:cubicBezTo>
                  <a:lnTo>
                    <a:pt x="854697" y="169251"/>
                  </a:lnTo>
                  <a:cubicBezTo>
                    <a:pt x="863091" y="169251"/>
                    <a:pt x="869919" y="176079"/>
                    <a:pt x="869919" y="184473"/>
                  </a:cubicBezTo>
                  <a:lnTo>
                    <a:pt x="869919" y="276018"/>
                  </a:lnTo>
                  <a:cubicBezTo>
                    <a:pt x="869919" y="284412"/>
                    <a:pt x="863091" y="291240"/>
                    <a:pt x="854697" y="291240"/>
                  </a:cubicBezTo>
                  <a:cubicBezTo>
                    <a:pt x="846302" y="291240"/>
                    <a:pt x="839474" y="284412"/>
                    <a:pt x="839474" y="276018"/>
                  </a:cubicBezTo>
                  <a:lnTo>
                    <a:pt x="839474" y="257970"/>
                  </a:lnTo>
                  <a:cubicBezTo>
                    <a:pt x="839474" y="251812"/>
                    <a:pt x="835766" y="246263"/>
                    <a:pt x="830077" y="243907"/>
                  </a:cubicBezTo>
                  <a:cubicBezTo>
                    <a:pt x="824390" y="241549"/>
                    <a:pt x="817843" y="242856"/>
                    <a:pt x="813487" y="247207"/>
                  </a:cubicBezTo>
                  <a:lnTo>
                    <a:pt x="756803" y="303891"/>
                  </a:lnTo>
                  <a:cubicBezTo>
                    <a:pt x="751252" y="309444"/>
                    <a:pt x="750834" y="318307"/>
                    <a:pt x="755839" y="324358"/>
                  </a:cubicBezTo>
                  <a:cubicBezTo>
                    <a:pt x="795123" y="371843"/>
                    <a:pt x="818930" y="429316"/>
                    <a:pt x="824682" y="490562"/>
                  </a:cubicBezTo>
                  <a:cubicBezTo>
                    <a:pt x="825415" y="498384"/>
                    <a:pt x="831983" y="504362"/>
                    <a:pt x="839838" y="504362"/>
                  </a:cubicBezTo>
                  <a:lnTo>
                    <a:pt x="920004" y="504362"/>
                  </a:lnTo>
                  <a:cubicBezTo>
                    <a:pt x="926160" y="504362"/>
                    <a:pt x="931713" y="500654"/>
                    <a:pt x="934067" y="494965"/>
                  </a:cubicBezTo>
                  <a:cubicBezTo>
                    <a:pt x="936424" y="489275"/>
                    <a:pt x="935123" y="482730"/>
                    <a:pt x="930769" y="478376"/>
                  </a:cubicBezTo>
                  <a:lnTo>
                    <a:pt x="918009" y="465616"/>
                  </a:lnTo>
                  <a:cubicBezTo>
                    <a:pt x="912074" y="459681"/>
                    <a:pt x="912074" y="450024"/>
                    <a:pt x="918009" y="444090"/>
                  </a:cubicBezTo>
                  <a:cubicBezTo>
                    <a:pt x="920883" y="441214"/>
                    <a:pt x="924707" y="439631"/>
                    <a:pt x="928772" y="439631"/>
                  </a:cubicBezTo>
                  <a:cubicBezTo>
                    <a:pt x="932838" y="439631"/>
                    <a:pt x="936661" y="441214"/>
                    <a:pt x="939535" y="444090"/>
                  </a:cubicBezTo>
                  <a:lnTo>
                    <a:pt x="1004268" y="508823"/>
                  </a:lnTo>
                  <a:cubicBezTo>
                    <a:pt x="1007144" y="511699"/>
                    <a:pt x="1008728" y="515521"/>
                    <a:pt x="1008728" y="519586"/>
                  </a:cubicBezTo>
                  <a:cubicBezTo>
                    <a:pt x="1008728" y="523651"/>
                    <a:pt x="1007144" y="527475"/>
                    <a:pt x="1004268" y="530351"/>
                  </a:cubicBezTo>
                  <a:close/>
                </a:path>
              </a:pathLst>
            </a:custGeom>
            <a:grpFill/>
            <a:ln w="2028"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A05E6BEE-A4D0-45D3-A6CC-367522CF738D}"/>
                </a:ext>
              </a:extLst>
            </p:cNvPr>
            <p:cNvSpPr/>
            <p:nvPr/>
          </p:nvSpPr>
          <p:spPr>
            <a:xfrm>
              <a:off x="6317314" y="2919948"/>
              <a:ext cx="552060" cy="552060"/>
            </a:xfrm>
            <a:custGeom>
              <a:avLst/>
              <a:gdLst>
                <a:gd name="connsiteX0" fmla="*/ 276030 w 552060"/>
                <a:gd name="connsiteY0" fmla="*/ 0 h 552060"/>
                <a:gd name="connsiteX1" fmla="*/ 35066 w 552060"/>
                <a:gd name="connsiteY1" fmla="*/ 141329 h 552060"/>
                <a:gd name="connsiteX2" fmla="*/ 40907 w 552060"/>
                <a:gd name="connsiteY2" fmla="*/ 162048 h 552060"/>
                <a:gd name="connsiteX3" fmla="*/ 61626 w 552060"/>
                <a:gd name="connsiteY3" fmla="*/ 156207 h 552060"/>
                <a:gd name="connsiteX4" fmla="*/ 276030 w 552060"/>
                <a:gd name="connsiteY4" fmla="*/ 30444 h 552060"/>
                <a:gd name="connsiteX5" fmla="*/ 521616 w 552060"/>
                <a:gd name="connsiteY5" fmla="*/ 276030 h 552060"/>
                <a:gd name="connsiteX6" fmla="*/ 276030 w 552060"/>
                <a:gd name="connsiteY6" fmla="*/ 521616 h 552060"/>
                <a:gd name="connsiteX7" fmla="*/ 30444 w 552060"/>
                <a:gd name="connsiteY7" fmla="*/ 276030 h 552060"/>
                <a:gd name="connsiteX8" fmla="*/ 39663 w 552060"/>
                <a:gd name="connsiteY8" fmla="*/ 209146 h 552060"/>
                <a:gd name="connsiteX9" fmla="*/ 29150 w 552060"/>
                <a:gd name="connsiteY9" fmla="*/ 190359 h 552060"/>
                <a:gd name="connsiteX10" fmla="*/ 10363 w 552060"/>
                <a:gd name="connsiteY10" fmla="*/ 200873 h 552060"/>
                <a:gd name="connsiteX11" fmla="*/ 0 w 552060"/>
                <a:gd name="connsiteY11" fmla="*/ 276030 h 552060"/>
                <a:gd name="connsiteX12" fmla="*/ 276030 w 552060"/>
                <a:gd name="connsiteY12" fmla="*/ 552060 h 552060"/>
                <a:gd name="connsiteX13" fmla="*/ 552060 w 552060"/>
                <a:gd name="connsiteY13" fmla="*/ 276030 h 552060"/>
                <a:gd name="connsiteX14" fmla="*/ 276030 w 552060"/>
                <a:gd name="connsiteY14" fmla="*/ 0 h 55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60" h="552060">
                  <a:moveTo>
                    <a:pt x="276030" y="0"/>
                  </a:moveTo>
                  <a:cubicBezTo>
                    <a:pt x="176229" y="0"/>
                    <a:pt x="83897" y="54155"/>
                    <a:pt x="35066" y="141329"/>
                  </a:cubicBezTo>
                  <a:cubicBezTo>
                    <a:pt x="30958" y="148665"/>
                    <a:pt x="33572" y="157940"/>
                    <a:pt x="40907" y="162048"/>
                  </a:cubicBezTo>
                  <a:cubicBezTo>
                    <a:pt x="48234" y="166154"/>
                    <a:pt x="57518" y="163540"/>
                    <a:pt x="61626" y="156207"/>
                  </a:cubicBezTo>
                  <a:cubicBezTo>
                    <a:pt x="105080" y="78634"/>
                    <a:pt x="187234" y="30444"/>
                    <a:pt x="276030" y="30444"/>
                  </a:cubicBezTo>
                  <a:cubicBezTo>
                    <a:pt x="411447" y="30444"/>
                    <a:pt x="521616" y="140613"/>
                    <a:pt x="521616" y="276030"/>
                  </a:cubicBezTo>
                  <a:cubicBezTo>
                    <a:pt x="521616" y="411447"/>
                    <a:pt x="411447" y="521616"/>
                    <a:pt x="276030" y="521616"/>
                  </a:cubicBezTo>
                  <a:cubicBezTo>
                    <a:pt x="140613" y="521616"/>
                    <a:pt x="30444" y="411447"/>
                    <a:pt x="30444" y="276030"/>
                  </a:cubicBezTo>
                  <a:cubicBezTo>
                    <a:pt x="30444" y="253310"/>
                    <a:pt x="33546" y="230808"/>
                    <a:pt x="39663" y="209146"/>
                  </a:cubicBezTo>
                  <a:cubicBezTo>
                    <a:pt x="41948" y="201055"/>
                    <a:pt x="37242" y="192645"/>
                    <a:pt x="29150" y="190359"/>
                  </a:cubicBezTo>
                  <a:cubicBezTo>
                    <a:pt x="21057" y="188076"/>
                    <a:pt x="12651" y="192783"/>
                    <a:pt x="10363" y="200873"/>
                  </a:cubicBezTo>
                  <a:cubicBezTo>
                    <a:pt x="3487" y="225226"/>
                    <a:pt x="0" y="250514"/>
                    <a:pt x="0" y="276030"/>
                  </a:cubicBezTo>
                  <a:cubicBezTo>
                    <a:pt x="0" y="428234"/>
                    <a:pt x="123828" y="552060"/>
                    <a:pt x="276030" y="552060"/>
                  </a:cubicBezTo>
                  <a:cubicBezTo>
                    <a:pt x="428232" y="552060"/>
                    <a:pt x="552060" y="428234"/>
                    <a:pt x="552060" y="276030"/>
                  </a:cubicBezTo>
                  <a:cubicBezTo>
                    <a:pt x="552060" y="123826"/>
                    <a:pt x="428234" y="0"/>
                    <a:pt x="276030" y="0"/>
                  </a:cubicBezTo>
                  <a:close/>
                </a:path>
              </a:pathLst>
            </a:custGeom>
            <a:grpFill/>
            <a:ln w="2028" cap="flat">
              <a:noFill/>
              <a:prstDash val="solid"/>
              <a:miter/>
            </a:ln>
          </p:spPr>
          <p:txBody>
            <a:bodyPr rtlCol="0" anchor="ctr"/>
            <a:lstStyle/>
            <a:p>
              <a:endParaRPr lang="pt-BR"/>
            </a:p>
          </p:txBody>
        </p:sp>
      </p:grpSp>
    </p:spTree>
    <p:extLst>
      <p:ext uri="{BB962C8B-B14F-4D97-AF65-F5344CB8AC3E}">
        <p14:creationId xmlns:p14="http://schemas.microsoft.com/office/powerpoint/2010/main" val="3268244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 azul com letras brancas&#10;&#10;Descrição gerada automaticamente com confiança média">
            <a:extLst>
              <a:ext uri="{FF2B5EF4-FFF2-40B4-BE49-F238E27FC236}">
                <a16:creationId xmlns:a16="http://schemas.microsoft.com/office/drawing/2014/main" id="{5C407AA5-6197-41D8-A10C-3F10C473F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Imagem 24" descr="Imagem em preto e branco de peças de metal&#10;&#10;Descrição gerada automaticamente com confiança baixa">
            <a:extLst>
              <a:ext uri="{FF2B5EF4-FFF2-40B4-BE49-F238E27FC236}">
                <a16:creationId xmlns:a16="http://schemas.microsoft.com/office/drawing/2014/main" id="{EBE109D3-2FE3-445D-8447-C370E83859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75" r="18463"/>
          <a:stretch/>
        </p:blipFill>
        <p:spPr>
          <a:xfrm>
            <a:off x="6711948" y="702656"/>
            <a:ext cx="4830293" cy="5452688"/>
          </a:xfrm>
          <a:prstGeom prst="rect">
            <a:avLst/>
          </a:prstGeom>
        </p:spPr>
      </p:pic>
      <p:sp>
        <p:nvSpPr>
          <p:cNvPr id="30" name="Elipse 29">
            <a:extLst>
              <a:ext uri="{FF2B5EF4-FFF2-40B4-BE49-F238E27FC236}">
                <a16:creationId xmlns:a16="http://schemas.microsoft.com/office/drawing/2014/main" id="{A8E28A1F-3C60-4FFC-9620-2CEA75B126F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1">
            <a:extLst>
              <a:ext uri="{FF2B5EF4-FFF2-40B4-BE49-F238E27FC236}">
                <a16:creationId xmlns:a16="http://schemas.microsoft.com/office/drawing/2014/main" id="{6459BC32-535D-48B4-9F02-613EDC7963C3}"/>
              </a:ext>
            </a:extLst>
          </p:cNvPr>
          <p:cNvSpPr txBox="1">
            <a:spLocks/>
          </p:cNvSpPr>
          <p:nvPr/>
        </p:nvSpPr>
        <p:spPr>
          <a:xfrm>
            <a:off x="1719720" y="861112"/>
            <a:ext cx="4160379" cy="23259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4400" b="1" dirty="0">
                <a:solidFill>
                  <a:srgbClr val="FFFFFF"/>
                </a:solidFill>
                <a:latin typeface="Arial" panose="020B0604020202020204" pitchFamily="34" charset="0"/>
                <a:ea typeface="Calibri" panose="020F0502020204030204" pitchFamily="34" charset="0"/>
                <a:cs typeface="Arial" panose="020B0604020202020204" pitchFamily="34" charset="0"/>
              </a:rPr>
              <a:t>Impactos econômicos e produtivos</a:t>
            </a:r>
          </a:p>
        </p:txBody>
      </p:sp>
      <p:pic>
        <p:nvPicPr>
          <p:cNvPr id="17" name="Imagem 16">
            <a:extLst>
              <a:ext uri="{FF2B5EF4-FFF2-40B4-BE49-F238E27FC236}">
                <a16:creationId xmlns:a16="http://schemas.microsoft.com/office/drawing/2014/main" id="{3149CCB7-CEB1-4DE3-BCAC-BDE42206B3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7444" y="6233142"/>
            <a:ext cx="1242817" cy="369059"/>
          </a:xfrm>
          <a:prstGeom prst="rect">
            <a:avLst/>
          </a:prstGeom>
        </p:spPr>
      </p:pic>
      <p:sp>
        <p:nvSpPr>
          <p:cNvPr id="8" name="Retângulo 7">
            <a:extLst>
              <a:ext uri="{FF2B5EF4-FFF2-40B4-BE49-F238E27FC236}">
                <a16:creationId xmlns:a16="http://schemas.microsoft.com/office/drawing/2014/main" id="{63C2DC1F-F5BC-4B07-B2AC-4499AC223298}"/>
              </a:ext>
            </a:extLst>
          </p:cNvPr>
          <p:cNvSpPr/>
          <p:nvPr/>
        </p:nvSpPr>
        <p:spPr>
          <a:xfrm>
            <a:off x="475974" y="4057650"/>
            <a:ext cx="6667775" cy="910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8" name="Gráfico 3">
            <a:extLst>
              <a:ext uri="{FF2B5EF4-FFF2-40B4-BE49-F238E27FC236}">
                <a16:creationId xmlns:a16="http://schemas.microsoft.com/office/drawing/2014/main" id="{D4811D67-A8B3-4353-9041-6B0F55A81194}"/>
              </a:ext>
            </a:extLst>
          </p:cNvPr>
          <p:cNvGrpSpPr/>
          <p:nvPr/>
        </p:nvGrpSpPr>
        <p:grpSpPr>
          <a:xfrm>
            <a:off x="303931" y="689474"/>
            <a:ext cx="835200" cy="835200"/>
            <a:chOff x="3657600" y="990600"/>
            <a:chExt cx="4876800" cy="4876800"/>
          </a:xfrm>
          <a:solidFill>
            <a:schemeClr val="tx1"/>
          </a:solidFill>
        </p:grpSpPr>
        <p:sp>
          <p:nvSpPr>
            <p:cNvPr id="19" name="Forma Livre: Forma 18">
              <a:extLst>
                <a:ext uri="{FF2B5EF4-FFF2-40B4-BE49-F238E27FC236}">
                  <a16:creationId xmlns:a16="http://schemas.microsoft.com/office/drawing/2014/main" id="{7063E955-3CC1-4BAF-850A-80FBC19CD81D}"/>
                </a:ext>
              </a:extLst>
            </p:cNvPr>
            <p:cNvSpPr/>
            <p:nvPr/>
          </p:nvSpPr>
          <p:spPr>
            <a:xfrm>
              <a:off x="6514661" y="3430914"/>
              <a:ext cx="800100" cy="1556709"/>
            </a:xfrm>
            <a:custGeom>
              <a:avLst/>
              <a:gdLst>
                <a:gd name="connsiteX0" fmla="*/ 400050 w 800100"/>
                <a:gd name="connsiteY0" fmla="*/ 687296 h 1556709"/>
                <a:gd name="connsiteX1" fmla="*/ 190500 w 800100"/>
                <a:gd name="connsiteY1" fmla="*/ 505930 h 1556709"/>
                <a:gd name="connsiteX2" fmla="*/ 400050 w 800100"/>
                <a:gd name="connsiteY2" fmla="*/ 324555 h 1556709"/>
                <a:gd name="connsiteX3" fmla="*/ 609600 w 800100"/>
                <a:gd name="connsiteY3" fmla="*/ 505930 h 1556709"/>
                <a:gd name="connsiteX4" fmla="*/ 704850 w 800100"/>
                <a:gd name="connsiteY4" fmla="*/ 601180 h 1556709"/>
                <a:gd name="connsiteX5" fmla="*/ 800100 w 800100"/>
                <a:gd name="connsiteY5" fmla="*/ 505930 h 1556709"/>
                <a:gd name="connsiteX6" fmla="*/ 495300 w 800100"/>
                <a:gd name="connsiteY6" fmla="*/ 144790 h 1556709"/>
                <a:gd name="connsiteX7" fmla="*/ 495300 w 800100"/>
                <a:gd name="connsiteY7" fmla="*/ 95250 h 1556709"/>
                <a:gd name="connsiteX8" fmla="*/ 400050 w 800100"/>
                <a:gd name="connsiteY8" fmla="*/ 0 h 1556709"/>
                <a:gd name="connsiteX9" fmla="*/ 304800 w 800100"/>
                <a:gd name="connsiteY9" fmla="*/ 95250 h 1556709"/>
                <a:gd name="connsiteX10" fmla="*/ 304800 w 800100"/>
                <a:gd name="connsiteY10" fmla="*/ 144790 h 1556709"/>
                <a:gd name="connsiteX11" fmla="*/ 0 w 800100"/>
                <a:gd name="connsiteY11" fmla="*/ 505930 h 1556709"/>
                <a:gd name="connsiteX12" fmla="*/ 400050 w 800100"/>
                <a:gd name="connsiteY12" fmla="*/ 877796 h 1556709"/>
                <a:gd name="connsiteX13" fmla="*/ 609600 w 800100"/>
                <a:gd name="connsiteY13" fmla="*/ 1059171 h 1556709"/>
                <a:gd name="connsiteX14" fmla="*/ 400050 w 800100"/>
                <a:gd name="connsiteY14" fmla="*/ 1240546 h 1556709"/>
                <a:gd name="connsiteX15" fmla="*/ 190500 w 800100"/>
                <a:gd name="connsiteY15" fmla="*/ 1059171 h 1556709"/>
                <a:gd name="connsiteX16" fmla="*/ 95250 w 800100"/>
                <a:gd name="connsiteY16" fmla="*/ 963921 h 1556709"/>
                <a:gd name="connsiteX17" fmla="*/ 0 w 800100"/>
                <a:gd name="connsiteY17" fmla="*/ 1059171 h 1556709"/>
                <a:gd name="connsiteX18" fmla="*/ 304800 w 800100"/>
                <a:gd name="connsiteY18" fmla="*/ 1420311 h 1556709"/>
                <a:gd name="connsiteX19" fmla="*/ 304800 w 800100"/>
                <a:gd name="connsiteY19" fmla="*/ 1461459 h 1556709"/>
                <a:gd name="connsiteX20" fmla="*/ 400050 w 800100"/>
                <a:gd name="connsiteY20" fmla="*/ 1556709 h 1556709"/>
                <a:gd name="connsiteX21" fmla="*/ 495300 w 800100"/>
                <a:gd name="connsiteY21" fmla="*/ 1461459 h 1556709"/>
                <a:gd name="connsiteX22" fmla="*/ 495300 w 800100"/>
                <a:gd name="connsiteY22" fmla="*/ 1420311 h 1556709"/>
                <a:gd name="connsiteX23" fmla="*/ 800100 w 800100"/>
                <a:gd name="connsiteY23" fmla="*/ 1059171 h 1556709"/>
                <a:gd name="connsiteX24" fmla="*/ 400050 w 800100"/>
                <a:gd name="connsiteY24" fmla="*/ 687296 h 155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0100" h="1556709">
                  <a:moveTo>
                    <a:pt x="400050" y="687296"/>
                  </a:moveTo>
                  <a:cubicBezTo>
                    <a:pt x="284502" y="687296"/>
                    <a:pt x="190500" y="605933"/>
                    <a:pt x="190500" y="505930"/>
                  </a:cubicBezTo>
                  <a:cubicBezTo>
                    <a:pt x="190500" y="405917"/>
                    <a:pt x="284502" y="324555"/>
                    <a:pt x="400050" y="324555"/>
                  </a:cubicBezTo>
                  <a:cubicBezTo>
                    <a:pt x="515598" y="324555"/>
                    <a:pt x="609600" y="405917"/>
                    <a:pt x="609600" y="505930"/>
                  </a:cubicBezTo>
                  <a:cubicBezTo>
                    <a:pt x="609600" y="558527"/>
                    <a:pt x="652253" y="601180"/>
                    <a:pt x="704850" y="601180"/>
                  </a:cubicBezTo>
                  <a:cubicBezTo>
                    <a:pt x="757447" y="601180"/>
                    <a:pt x="800100" y="558527"/>
                    <a:pt x="800100" y="505930"/>
                  </a:cubicBezTo>
                  <a:cubicBezTo>
                    <a:pt x="800100" y="331384"/>
                    <a:pt x="670045" y="184623"/>
                    <a:pt x="495300" y="144790"/>
                  </a:cubicBezTo>
                  <a:lnTo>
                    <a:pt x="495300" y="95250"/>
                  </a:lnTo>
                  <a:cubicBezTo>
                    <a:pt x="495300" y="42653"/>
                    <a:pt x="452647" y="0"/>
                    <a:pt x="400050" y="0"/>
                  </a:cubicBezTo>
                  <a:cubicBezTo>
                    <a:pt x="347453" y="0"/>
                    <a:pt x="304800" y="42653"/>
                    <a:pt x="304800" y="95250"/>
                  </a:cubicBezTo>
                  <a:lnTo>
                    <a:pt x="304800" y="144790"/>
                  </a:lnTo>
                  <a:cubicBezTo>
                    <a:pt x="130054" y="184623"/>
                    <a:pt x="0" y="331384"/>
                    <a:pt x="0" y="505930"/>
                  </a:cubicBezTo>
                  <a:cubicBezTo>
                    <a:pt x="0" y="710975"/>
                    <a:pt x="179461" y="877796"/>
                    <a:pt x="400050" y="877796"/>
                  </a:cubicBezTo>
                  <a:cubicBezTo>
                    <a:pt x="515598" y="877796"/>
                    <a:pt x="609600" y="959158"/>
                    <a:pt x="609600" y="1059171"/>
                  </a:cubicBezTo>
                  <a:cubicBezTo>
                    <a:pt x="609600" y="1159183"/>
                    <a:pt x="515598" y="1240546"/>
                    <a:pt x="400050" y="1240546"/>
                  </a:cubicBezTo>
                  <a:cubicBezTo>
                    <a:pt x="284502" y="1240546"/>
                    <a:pt x="190500" y="1159183"/>
                    <a:pt x="190500" y="1059171"/>
                  </a:cubicBezTo>
                  <a:cubicBezTo>
                    <a:pt x="190500" y="1006573"/>
                    <a:pt x="147847" y="963921"/>
                    <a:pt x="95250" y="963921"/>
                  </a:cubicBezTo>
                  <a:cubicBezTo>
                    <a:pt x="42653" y="963921"/>
                    <a:pt x="0" y="1006573"/>
                    <a:pt x="0" y="1059171"/>
                  </a:cubicBezTo>
                  <a:cubicBezTo>
                    <a:pt x="0" y="1233716"/>
                    <a:pt x="130054" y="1380477"/>
                    <a:pt x="304800" y="1420311"/>
                  </a:cubicBezTo>
                  <a:lnTo>
                    <a:pt x="304800" y="1461459"/>
                  </a:lnTo>
                  <a:cubicBezTo>
                    <a:pt x="304800" y="1514056"/>
                    <a:pt x="347453" y="1556709"/>
                    <a:pt x="400050" y="1556709"/>
                  </a:cubicBezTo>
                  <a:cubicBezTo>
                    <a:pt x="452647" y="1556709"/>
                    <a:pt x="495300" y="1514056"/>
                    <a:pt x="495300" y="1461459"/>
                  </a:cubicBezTo>
                  <a:lnTo>
                    <a:pt x="495300" y="1420311"/>
                  </a:lnTo>
                  <a:cubicBezTo>
                    <a:pt x="670045" y="1380477"/>
                    <a:pt x="800100" y="1233716"/>
                    <a:pt x="800100" y="1059171"/>
                  </a:cubicBezTo>
                  <a:cubicBezTo>
                    <a:pt x="800100" y="854117"/>
                    <a:pt x="620639" y="687296"/>
                    <a:pt x="400050" y="687296"/>
                  </a:cubicBezTo>
                  <a:close/>
                </a:path>
              </a:pathLst>
            </a:custGeom>
            <a:grpFill/>
            <a:ln w="9525" cap="flat">
              <a:noFill/>
              <a:prstDash val="solid"/>
              <a:miter/>
            </a:ln>
          </p:spPr>
          <p:txBody>
            <a:bodyPr rtlCol="0" anchor="ctr"/>
            <a:lstStyle/>
            <a:p>
              <a:endParaRPr lang="pt-BR"/>
            </a:p>
          </p:txBody>
        </p:sp>
        <p:sp>
          <p:nvSpPr>
            <p:cNvPr id="20" name="Forma Livre: Forma 19">
              <a:extLst>
                <a:ext uri="{FF2B5EF4-FFF2-40B4-BE49-F238E27FC236}">
                  <a16:creationId xmlns:a16="http://schemas.microsoft.com/office/drawing/2014/main" id="{D2703F9A-DB98-4C35-929C-AD0652BC2EFD}"/>
                </a:ext>
              </a:extLst>
            </p:cNvPr>
            <p:cNvSpPr/>
            <p:nvPr/>
          </p:nvSpPr>
          <p:spPr>
            <a:xfrm>
              <a:off x="7314478" y="3093575"/>
              <a:ext cx="838921" cy="1757421"/>
            </a:xfrm>
            <a:custGeom>
              <a:avLst/>
              <a:gdLst>
                <a:gd name="connsiteX0" fmla="*/ 643488 w 838921"/>
                <a:gd name="connsiteY0" fmla="*/ 458069 h 1757421"/>
                <a:gd name="connsiteX1" fmla="*/ 136548 w 838921"/>
                <a:gd name="connsiteY1" fmla="*/ 9432 h 1757421"/>
                <a:gd name="connsiteX2" fmla="*/ 9428 w 838921"/>
                <a:gd name="connsiteY2" fmla="*/ 54009 h 1757421"/>
                <a:gd name="connsiteX3" fmla="*/ 54005 w 838921"/>
                <a:gd name="connsiteY3" fmla="*/ 181120 h 1757421"/>
                <a:gd name="connsiteX4" fmla="*/ 648422 w 838921"/>
                <a:gd name="connsiteY4" fmla="*/ 1126010 h 1757421"/>
                <a:gd name="connsiteX5" fmla="*/ 526302 w 838921"/>
                <a:gd name="connsiteY5" fmla="*/ 1617414 h 1757421"/>
                <a:gd name="connsiteX6" fmla="*/ 565650 w 838921"/>
                <a:gd name="connsiteY6" fmla="*/ 1746239 h 1757421"/>
                <a:gd name="connsiteX7" fmla="*/ 610303 w 838921"/>
                <a:gd name="connsiteY7" fmla="*/ 1757422 h 1757421"/>
                <a:gd name="connsiteX8" fmla="*/ 694475 w 838921"/>
                <a:gd name="connsiteY8" fmla="*/ 1706892 h 1757421"/>
                <a:gd name="connsiteX9" fmla="*/ 838922 w 838921"/>
                <a:gd name="connsiteY9" fmla="*/ 1126010 h 1757421"/>
                <a:gd name="connsiteX10" fmla="*/ 643488 w 838921"/>
                <a:gd name="connsiteY10" fmla="*/ 458069 h 175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921" h="1757421">
                  <a:moveTo>
                    <a:pt x="643488" y="458069"/>
                  </a:moveTo>
                  <a:cubicBezTo>
                    <a:pt x="519063" y="264187"/>
                    <a:pt x="343765" y="109044"/>
                    <a:pt x="136548" y="9432"/>
                  </a:cubicBezTo>
                  <a:cubicBezTo>
                    <a:pt x="89123" y="-13371"/>
                    <a:pt x="32211" y="6593"/>
                    <a:pt x="9428" y="54009"/>
                  </a:cubicBezTo>
                  <a:cubicBezTo>
                    <a:pt x="-13366" y="101424"/>
                    <a:pt x="6589" y="158327"/>
                    <a:pt x="54005" y="181120"/>
                  </a:cubicBezTo>
                  <a:cubicBezTo>
                    <a:pt x="415107" y="354703"/>
                    <a:pt x="648422" y="725598"/>
                    <a:pt x="648422" y="1126010"/>
                  </a:cubicBezTo>
                  <a:cubicBezTo>
                    <a:pt x="648422" y="1297345"/>
                    <a:pt x="606188" y="1467262"/>
                    <a:pt x="526302" y="1617414"/>
                  </a:cubicBezTo>
                  <a:cubicBezTo>
                    <a:pt x="501594" y="1663848"/>
                    <a:pt x="519206" y="1721532"/>
                    <a:pt x="565650" y="1746239"/>
                  </a:cubicBezTo>
                  <a:cubicBezTo>
                    <a:pt x="579899" y="1753821"/>
                    <a:pt x="595215" y="1757422"/>
                    <a:pt x="610303" y="1757422"/>
                  </a:cubicBezTo>
                  <a:cubicBezTo>
                    <a:pt x="644383" y="1757422"/>
                    <a:pt x="677349" y="1739077"/>
                    <a:pt x="694475" y="1706892"/>
                  </a:cubicBezTo>
                  <a:cubicBezTo>
                    <a:pt x="788973" y="1529308"/>
                    <a:pt x="838922" y="1328435"/>
                    <a:pt x="838922" y="1126010"/>
                  </a:cubicBezTo>
                  <a:cubicBezTo>
                    <a:pt x="838922" y="888265"/>
                    <a:pt x="771342" y="657294"/>
                    <a:pt x="643488" y="458069"/>
                  </a:cubicBezTo>
                  <a:close/>
                </a:path>
              </a:pathLst>
            </a:custGeom>
            <a:grpFill/>
            <a:ln w="9525"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585C47AB-EADA-4E13-A44A-511BCD756883}"/>
                </a:ext>
              </a:extLst>
            </p:cNvPr>
            <p:cNvSpPr/>
            <p:nvPr/>
          </p:nvSpPr>
          <p:spPr>
            <a:xfrm>
              <a:off x="6962775" y="2981334"/>
              <a:ext cx="196463" cy="190509"/>
            </a:xfrm>
            <a:custGeom>
              <a:avLst/>
              <a:gdLst>
                <a:gd name="connsiteX0" fmla="*/ 101660 w 196463"/>
                <a:gd name="connsiteY0" fmla="*/ 9 h 190509"/>
                <a:gd name="connsiteX1" fmla="*/ 95250 w 196463"/>
                <a:gd name="connsiteY1" fmla="*/ 0 h 190509"/>
                <a:gd name="connsiteX2" fmla="*/ 0 w 196463"/>
                <a:gd name="connsiteY2" fmla="*/ 95250 h 190509"/>
                <a:gd name="connsiteX3" fmla="*/ 95250 w 196463"/>
                <a:gd name="connsiteY3" fmla="*/ 190500 h 190509"/>
                <a:gd name="connsiteX4" fmla="*/ 100765 w 196463"/>
                <a:gd name="connsiteY4" fmla="*/ 190509 h 190509"/>
                <a:gd name="connsiteX5" fmla="*/ 101222 w 196463"/>
                <a:gd name="connsiteY5" fmla="*/ 190509 h 190509"/>
                <a:gd name="connsiteX6" fmla="*/ 196463 w 196463"/>
                <a:gd name="connsiteY6" fmla="*/ 95707 h 190509"/>
                <a:gd name="connsiteX7" fmla="*/ 101660 w 196463"/>
                <a:gd name="connsiteY7" fmla="*/ 9 h 1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463" h="190509">
                  <a:moveTo>
                    <a:pt x="101660" y="9"/>
                  </a:moveTo>
                  <a:lnTo>
                    <a:pt x="95250" y="0"/>
                  </a:lnTo>
                  <a:cubicBezTo>
                    <a:pt x="42653" y="0"/>
                    <a:pt x="0" y="42643"/>
                    <a:pt x="0" y="95250"/>
                  </a:cubicBezTo>
                  <a:cubicBezTo>
                    <a:pt x="0" y="147857"/>
                    <a:pt x="42653" y="190500"/>
                    <a:pt x="95250" y="190500"/>
                  </a:cubicBezTo>
                  <a:lnTo>
                    <a:pt x="100765" y="190509"/>
                  </a:lnTo>
                  <a:cubicBezTo>
                    <a:pt x="100917" y="190509"/>
                    <a:pt x="101060" y="190509"/>
                    <a:pt x="101222" y="190509"/>
                  </a:cubicBezTo>
                  <a:cubicBezTo>
                    <a:pt x="153619" y="190509"/>
                    <a:pt x="196215" y="148161"/>
                    <a:pt x="196463" y="95707"/>
                  </a:cubicBezTo>
                  <a:cubicBezTo>
                    <a:pt x="196701" y="43101"/>
                    <a:pt x="154257" y="257"/>
                    <a:pt x="101660" y="9"/>
                  </a:cubicBezTo>
                  <a:close/>
                </a:path>
              </a:pathLst>
            </a:custGeom>
            <a:grpFill/>
            <a:ln w="9525"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786149BF-4D2F-47E1-80CE-5EEBD47B4BFA}"/>
                </a:ext>
              </a:extLst>
            </p:cNvPr>
            <p:cNvSpPr/>
            <p:nvPr/>
          </p:nvSpPr>
          <p:spPr>
            <a:xfrm>
              <a:off x="5676919" y="3588174"/>
              <a:ext cx="838911" cy="1757417"/>
            </a:xfrm>
            <a:custGeom>
              <a:avLst/>
              <a:gdLst>
                <a:gd name="connsiteX0" fmla="*/ 784908 w 838911"/>
                <a:gd name="connsiteY0" fmla="*/ 1576300 h 1757417"/>
                <a:gd name="connsiteX1" fmla="*/ 190500 w 838911"/>
                <a:gd name="connsiteY1" fmla="*/ 631410 h 1757417"/>
                <a:gd name="connsiteX2" fmla="*/ 312620 w 838911"/>
                <a:gd name="connsiteY2" fmla="*/ 140006 h 1757417"/>
                <a:gd name="connsiteX3" fmla="*/ 273272 w 838911"/>
                <a:gd name="connsiteY3" fmla="*/ 11181 h 1757417"/>
                <a:gd name="connsiteX4" fmla="*/ 144447 w 838911"/>
                <a:gd name="connsiteY4" fmla="*/ 50528 h 1757417"/>
                <a:gd name="connsiteX5" fmla="*/ 0 w 838911"/>
                <a:gd name="connsiteY5" fmla="*/ 631410 h 1757417"/>
                <a:gd name="connsiteX6" fmla="*/ 195434 w 838911"/>
                <a:gd name="connsiteY6" fmla="*/ 1299351 h 1757417"/>
                <a:gd name="connsiteX7" fmla="*/ 702374 w 838911"/>
                <a:gd name="connsiteY7" fmla="*/ 1747998 h 1757417"/>
                <a:gd name="connsiteX8" fmla="*/ 743579 w 838911"/>
                <a:gd name="connsiteY8" fmla="*/ 1757418 h 1757417"/>
                <a:gd name="connsiteX9" fmla="*/ 829494 w 838911"/>
                <a:gd name="connsiteY9" fmla="*/ 1703421 h 1757417"/>
                <a:gd name="connsiteX10" fmla="*/ 784908 w 838911"/>
                <a:gd name="connsiteY10" fmla="*/ 1576300 h 17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911" h="1757417">
                  <a:moveTo>
                    <a:pt x="784908" y="1576300"/>
                  </a:moveTo>
                  <a:cubicBezTo>
                    <a:pt x="423815" y="1402707"/>
                    <a:pt x="190500" y="1031813"/>
                    <a:pt x="190500" y="631410"/>
                  </a:cubicBezTo>
                  <a:cubicBezTo>
                    <a:pt x="190500" y="460075"/>
                    <a:pt x="232734" y="290158"/>
                    <a:pt x="312620" y="140006"/>
                  </a:cubicBezTo>
                  <a:cubicBezTo>
                    <a:pt x="337328" y="93572"/>
                    <a:pt x="319716" y="35888"/>
                    <a:pt x="273272" y="11181"/>
                  </a:cubicBezTo>
                  <a:cubicBezTo>
                    <a:pt x="226847" y="-13528"/>
                    <a:pt x="169145" y="4084"/>
                    <a:pt x="144447" y="50528"/>
                  </a:cubicBezTo>
                  <a:cubicBezTo>
                    <a:pt x="49949" y="228122"/>
                    <a:pt x="0" y="428985"/>
                    <a:pt x="0" y="631410"/>
                  </a:cubicBezTo>
                  <a:cubicBezTo>
                    <a:pt x="0" y="869154"/>
                    <a:pt x="67580" y="1100117"/>
                    <a:pt x="195434" y="1299351"/>
                  </a:cubicBezTo>
                  <a:cubicBezTo>
                    <a:pt x="319859" y="1493232"/>
                    <a:pt x="495157" y="1648376"/>
                    <a:pt x="702374" y="1747998"/>
                  </a:cubicBezTo>
                  <a:cubicBezTo>
                    <a:pt x="715680" y="1754398"/>
                    <a:pt x="729739" y="1757418"/>
                    <a:pt x="743579" y="1757418"/>
                  </a:cubicBezTo>
                  <a:cubicBezTo>
                    <a:pt x="779050" y="1757418"/>
                    <a:pt x="813092" y="1737520"/>
                    <a:pt x="829494" y="1703421"/>
                  </a:cubicBezTo>
                  <a:cubicBezTo>
                    <a:pt x="852269" y="1656005"/>
                    <a:pt x="832323" y="1599093"/>
                    <a:pt x="784908" y="1576300"/>
                  </a:cubicBezTo>
                  <a:close/>
                </a:path>
              </a:pathLst>
            </a:custGeom>
            <a:grpFill/>
            <a:ln w="9525" cap="flat">
              <a:no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id="{891C3F08-42E6-4654-8E71-4BA61B00FE09}"/>
                </a:ext>
              </a:extLst>
            </p:cNvPr>
            <p:cNvSpPr/>
            <p:nvPr/>
          </p:nvSpPr>
          <p:spPr>
            <a:xfrm>
              <a:off x="6671099" y="5267315"/>
              <a:ext cx="196444" cy="190519"/>
            </a:xfrm>
            <a:custGeom>
              <a:avLst/>
              <a:gdLst>
                <a:gd name="connsiteX0" fmla="*/ 101195 w 196444"/>
                <a:gd name="connsiteY0" fmla="*/ 19 h 190519"/>
                <a:gd name="connsiteX1" fmla="*/ 95680 w 196444"/>
                <a:gd name="connsiteY1" fmla="*/ 0 h 190519"/>
                <a:gd name="connsiteX2" fmla="*/ 1 w 196444"/>
                <a:gd name="connsiteY2" fmla="*/ 94803 h 190519"/>
                <a:gd name="connsiteX3" fmla="*/ 94813 w 196444"/>
                <a:gd name="connsiteY3" fmla="*/ 190500 h 190519"/>
                <a:gd name="connsiteX4" fmla="*/ 101195 w 196444"/>
                <a:gd name="connsiteY4" fmla="*/ 190519 h 190519"/>
                <a:gd name="connsiteX5" fmla="*/ 196445 w 196444"/>
                <a:gd name="connsiteY5" fmla="*/ 95269 h 190519"/>
                <a:gd name="connsiteX6" fmla="*/ 101195 w 196444"/>
                <a:gd name="connsiteY6" fmla="*/ 19 h 19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44" h="190519">
                  <a:moveTo>
                    <a:pt x="101195" y="19"/>
                  </a:moveTo>
                  <a:lnTo>
                    <a:pt x="95680" y="0"/>
                  </a:lnTo>
                  <a:cubicBezTo>
                    <a:pt x="42835" y="-95"/>
                    <a:pt x="239" y="42187"/>
                    <a:pt x="1" y="94803"/>
                  </a:cubicBezTo>
                  <a:cubicBezTo>
                    <a:pt x="-247" y="147409"/>
                    <a:pt x="42216" y="190253"/>
                    <a:pt x="94813" y="190500"/>
                  </a:cubicBezTo>
                  <a:lnTo>
                    <a:pt x="101195" y="190519"/>
                  </a:lnTo>
                  <a:cubicBezTo>
                    <a:pt x="153792" y="190519"/>
                    <a:pt x="196445" y="147866"/>
                    <a:pt x="196445" y="95269"/>
                  </a:cubicBezTo>
                  <a:cubicBezTo>
                    <a:pt x="196445" y="42672"/>
                    <a:pt x="153792" y="19"/>
                    <a:pt x="101195" y="19"/>
                  </a:cubicBezTo>
                  <a:close/>
                </a:path>
              </a:pathLst>
            </a:custGeom>
            <a:grpFill/>
            <a:ln w="9525" cap="flat">
              <a:noFill/>
              <a:prstDash val="solid"/>
              <a:miter/>
            </a:ln>
          </p:spPr>
          <p:txBody>
            <a:bodyPr rtlCol="0" anchor="ctr"/>
            <a:lstStyle/>
            <a:p>
              <a:endParaRPr lang="pt-BR"/>
            </a:p>
          </p:txBody>
        </p:sp>
        <p:sp>
          <p:nvSpPr>
            <p:cNvPr id="24" name="Forma Livre: Forma 23">
              <a:extLst>
                <a:ext uri="{FF2B5EF4-FFF2-40B4-BE49-F238E27FC236}">
                  <a16:creationId xmlns:a16="http://schemas.microsoft.com/office/drawing/2014/main" id="{8F0BEC10-1979-4A67-86F1-13DD4833B155}"/>
                </a:ext>
              </a:extLst>
            </p:cNvPr>
            <p:cNvSpPr/>
            <p:nvPr/>
          </p:nvSpPr>
          <p:spPr>
            <a:xfrm>
              <a:off x="3657600" y="1019175"/>
              <a:ext cx="4876809" cy="4819659"/>
            </a:xfrm>
            <a:custGeom>
              <a:avLst/>
              <a:gdLst>
                <a:gd name="connsiteX0" fmla="*/ 3690071 w 4876809"/>
                <a:gd name="connsiteY0" fmla="*/ 1639900 h 4819659"/>
                <a:gd name="connsiteX1" fmla="*/ 3647751 w 4876809"/>
                <a:gd name="connsiteY1" fmla="*/ 1562100 h 4819659"/>
                <a:gd name="connsiteX2" fmla="*/ 3895725 w 4876809"/>
                <a:gd name="connsiteY2" fmla="*/ 1562100 h 4819659"/>
                <a:gd name="connsiteX3" fmla="*/ 4333875 w 4876809"/>
                <a:gd name="connsiteY3" fmla="*/ 1123950 h 4819659"/>
                <a:gd name="connsiteX4" fmla="*/ 3895725 w 4876809"/>
                <a:gd name="connsiteY4" fmla="*/ 685800 h 4819659"/>
                <a:gd name="connsiteX5" fmla="*/ 3132963 w 4876809"/>
                <a:gd name="connsiteY5" fmla="*/ 685800 h 4819659"/>
                <a:gd name="connsiteX6" fmla="*/ 3209925 w 4876809"/>
                <a:gd name="connsiteY6" fmla="*/ 438150 h 4819659"/>
                <a:gd name="connsiteX7" fmla="*/ 2771775 w 4876809"/>
                <a:gd name="connsiteY7" fmla="*/ 0 h 4819659"/>
                <a:gd name="connsiteX8" fmla="*/ 438150 w 4876809"/>
                <a:gd name="connsiteY8" fmla="*/ 0 h 4819659"/>
                <a:gd name="connsiteX9" fmla="*/ 0 w 4876809"/>
                <a:gd name="connsiteY9" fmla="*/ 438150 h 4819659"/>
                <a:gd name="connsiteX10" fmla="*/ 438150 w 4876809"/>
                <a:gd name="connsiteY10" fmla="*/ 876300 h 4819659"/>
                <a:gd name="connsiteX11" fmla="*/ 1200912 w 4876809"/>
                <a:gd name="connsiteY11" fmla="*/ 876300 h 4819659"/>
                <a:gd name="connsiteX12" fmla="*/ 1123950 w 4876809"/>
                <a:gd name="connsiteY12" fmla="*/ 1123950 h 4819659"/>
                <a:gd name="connsiteX13" fmla="*/ 1200912 w 4876809"/>
                <a:gd name="connsiteY13" fmla="*/ 1371600 h 4819659"/>
                <a:gd name="connsiteX14" fmla="*/ 952500 w 4876809"/>
                <a:gd name="connsiteY14" fmla="*/ 1371600 h 4819659"/>
                <a:gd name="connsiteX15" fmla="*/ 514350 w 4876809"/>
                <a:gd name="connsiteY15" fmla="*/ 1809750 h 4819659"/>
                <a:gd name="connsiteX16" fmla="*/ 680228 w 4876809"/>
                <a:gd name="connsiteY16" fmla="*/ 2152650 h 4819659"/>
                <a:gd name="connsiteX17" fmla="*/ 514350 w 4876809"/>
                <a:gd name="connsiteY17" fmla="*/ 2495550 h 4819659"/>
                <a:gd name="connsiteX18" fmla="*/ 680228 w 4876809"/>
                <a:gd name="connsiteY18" fmla="*/ 2838450 h 4819659"/>
                <a:gd name="connsiteX19" fmla="*/ 514350 w 4876809"/>
                <a:gd name="connsiteY19" fmla="*/ 3181350 h 4819659"/>
                <a:gd name="connsiteX20" fmla="*/ 680228 w 4876809"/>
                <a:gd name="connsiteY20" fmla="*/ 3524250 h 4819659"/>
                <a:gd name="connsiteX21" fmla="*/ 514350 w 4876809"/>
                <a:gd name="connsiteY21" fmla="*/ 3867150 h 4819659"/>
                <a:gd name="connsiteX22" fmla="*/ 952500 w 4876809"/>
                <a:gd name="connsiteY22" fmla="*/ 4305300 h 4819659"/>
                <a:gd name="connsiteX23" fmla="*/ 2075021 w 4876809"/>
                <a:gd name="connsiteY23" fmla="*/ 4305300 h 4819659"/>
                <a:gd name="connsiteX24" fmla="*/ 3257560 w 4876809"/>
                <a:gd name="connsiteY24" fmla="*/ 4819660 h 4819659"/>
                <a:gd name="connsiteX25" fmla="*/ 4876810 w 4876809"/>
                <a:gd name="connsiteY25" fmla="*/ 3200410 h 4819659"/>
                <a:gd name="connsiteX26" fmla="*/ 3690071 w 4876809"/>
                <a:gd name="connsiteY26" fmla="*/ 1639900 h 4819659"/>
                <a:gd name="connsiteX27" fmla="*/ 3895725 w 4876809"/>
                <a:gd name="connsiteY27" fmla="*/ 876300 h 4819659"/>
                <a:gd name="connsiteX28" fmla="*/ 4143375 w 4876809"/>
                <a:gd name="connsiteY28" fmla="*/ 1123950 h 4819659"/>
                <a:gd name="connsiteX29" fmla="*/ 3895725 w 4876809"/>
                <a:gd name="connsiteY29" fmla="*/ 1371600 h 4819659"/>
                <a:gd name="connsiteX30" fmla="*/ 3286125 w 4876809"/>
                <a:gd name="connsiteY30" fmla="*/ 1371600 h 4819659"/>
                <a:gd name="connsiteX31" fmla="*/ 1562100 w 4876809"/>
                <a:gd name="connsiteY31" fmla="*/ 1371600 h 4819659"/>
                <a:gd name="connsiteX32" fmla="*/ 1314450 w 4876809"/>
                <a:gd name="connsiteY32" fmla="*/ 1123950 h 4819659"/>
                <a:gd name="connsiteX33" fmla="*/ 1562100 w 4876809"/>
                <a:gd name="connsiteY33" fmla="*/ 876300 h 4819659"/>
                <a:gd name="connsiteX34" fmla="*/ 3895725 w 4876809"/>
                <a:gd name="connsiteY34" fmla="*/ 876300 h 4819659"/>
                <a:gd name="connsiteX35" fmla="*/ 438150 w 4876809"/>
                <a:gd name="connsiteY35" fmla="*/ 685800 h 4819659"/>
                <a:gd name="connsiteX36" fmla="*/ 190500 w 4876809"/>
                <a:gd name="connsiteY36" fmla="*/ 438150 h 4819659"/>
                <a:gd name="connsiteX37" fmla="*/ 438150 w 4876809"/>
                <a:gd name="connsiteY37" fmla="*/ 190500 h 4819659"/>
                <a:gd name="connsiteX38" fmla="*/ 2771775 w 4876809"/>
                <a:gd name="connsiteY38" fmla="*/ 190500 h 4819659"/>
                <a:gd name="connsiteX39" fmla="*/ 3019425 w 4876809"/>
                <a:gd name="connsiteY39" fmla="*/ 438150 h 4819659"/>
                <a:gd name="connsiteX40" fmla="*/ 2771775 w 4876809"/>
                <a:gd name="connsiteY40" fmla="*/ 685800 h 4819659"/>
                <a:gd name="connsiteX41" fmla="*/ 438150 w 4876809"/>
                <a:gd name="connsiteY41" fmla="*/ 685800 h 4819659"/>
                <a:gd name="connsiteX42" fmla="*/ 952500 w 4876809"/>
                <a:gd name="connsiteY42" fmla="*/ 1562100 h 4819659"/>
                <a:gd name="connsiteX43" fmla="*/ 3286125 w 4876809"/>
                <a:gd name="connsiteY43" fmla="*/ 1562100 h 4819659"/>
                <a:gd name="connsiteX44" fmla="*/ 3394186 w 4876809"/>
                <a:gd name="connsiteY44" fmla="*/ 1586979 h 4819659"/>
                <a:gd name="connsiteX45" fmla="*/ 3257560 w 4876809"/>
                <a:gd name="connsiteY45" fmla="*/ 1581160 h 4819659"/>
                <a:gd name="connsiteX46" fmla="*/ 2111712 w 4876809"/>
                <a:gd name="connsiteY46" fmla="*/ 2057400 h 4819659"/>
                <a:gd name="connsiteX47" fmla="*/ 952500 w 4876809"/>
                <a:gd name="connsiteY47" fmla="*/ 2057400 h 4819659"/>
                <a:gd name="connsiteX48" fmla="*/ 704850 w 4876809"/>
                <a:gd name="connsiteY48" fmla="*/ 1809750 h 4819659"/>
                <a:gd name="connsiteX49" fmla="*/ 952500 w 4876809"/>
                <a:gd name="connsiteY49" fmla="*/ 1562100 h 4819659"/>
                <a:gd name="connsiteX50" fmla="*/ 952500 w 4876809"/>
                <a:gd name="connsiteY50" fmla="*/ 2247900 h 4819659"/>
                <a:gd name="connsiteX51" fmla="*/ 1948958 w 4876809"/>
                <a:gd name="connsiteY51" fmla="*/ 2247900 h 4819659"/>
                <a:gd name="connsiteX52" fmla="*/ 1704137 w 4876809"/>
                <a:gd name="connsiteY52" fmla="*/ 2743200 h 4819659"/>
                <a:gd name="connsiteX53" fmla="*/ 952500 w 4876809"/>
                <a:gd name="connsiteY53" fmla="*/ 2743200 h 4819659"/>
                <a:gd name="connsiteX54" fmla="*/ 704850 w 4876809"/>
                <a:gd name="connsiteY54" fmla="*/ 2495550 h 4819659"/>
                <a:gd name="connsiteX55" fmla="*/ 952500 w 4876809"/>
                <a:gd name="connsiteY55" fmla="*/ 2247900 h 4819659"/>
                <a:gd name="connsiteX56" fmla="*/ 952500 w 4876809"/>
                <a:gd name="connsiteY56" fmla="*/ 2933700 h 4819659"/>
                <a:gd name="connsiteX57" fmla="*/ 1660398 w 4876809"/>
                <a:gd name="connsiteY57" fmla="*/ 2933700 h 4819659"/>
                <a:gd name="connsiteX58" fmla="*/ 1638310 w 4876809"/>
                <a:gd name="connsiteY58" fmla="*/ 3200410 h 4819659"/>
                <a:gd name="connsiteX59" fmla="*/ 1654521 w 4876809"/>
                <a:gd name="connsiteY59" fmla="*/ 3429000 h 4819659"/>
                <a:gd name="connsiteX60" fmla="*/ 952500 w 4876809"/>
                <a:gd name="connsiteY60" fmla="*/ 3429000 h 4819659"/>
                <a:gd name="connsiteX61" fmla="*/ 704850 w 4876809"/>
                <a:gd name="connsiteY61" fmla="*/ 3181350 h 4819659"/>
                <a:gd name="connsiteX62" fmla="*/ 952500 w 4876809"/>
                <a:gd name="connsiteY62" fmla="*/ 2933700 h 4819659"/>
                <a:gd name="connsiteX63" fmla="*/ 952500 w 4876809"/>
                <a:gd name="connsiteY63" fmla="*/ 4114800 h 4819659"/>
                <a:gd name="connsiteX64" fmla="*/ 704850 w 4876809"/>
                <a:gd name="connsiteY64" fmla="*/ 3867150 h 4819659"/>
                <a:gd name="connsiteX65" fmla="*/ 952500 w 4876809"/>
                <a:gd name="connsiteY65" fmla="*/ 3619500 h 4819659"/>
                <a:gd name="connsiteX66" fmla="*/ 1693412 w 4876809"/>
                <a:gd name="connsiteY66" fmla="*/ 3619500 h 4819659"/>
                <a:gd name="connsiteX67" fmla="*/ 1921945 w 4876809"/>
                <a:gd name="connsiteY67" fmla="*/ 4114800 h 4819659"/>
                <a:gd name="connsiteX68" fmla="*/ 952500 w 4876809"/>
                <a:gd name="connsiteY68" fmla="*/ 4114800 h 4819659"/>
                <a:gd name="connsiteX69" fmla="*/ 3257560 w 4876809"/>
                <a:gd name="connsiteY69" fmla="*/ 4629160 h 4819659"/>
                <a:gd name="connsiteX70" fmla="*/ 1828810 w 4876809"/>
                <a:gd name="connsiteY70" fmla="*/ 3200410 h 4819659"/>
                <a:gd name="connsiteX71" fmla="*/ 3257560 w 4876809"/>
                <a:gd name="connsiteY71" fmla="*/ 1771660 h 4819659"/>
                <a:gd name="connsiteX72" fmla="*/ 4686310 w 4876809"/>
                <a:gd name="connsiteY72" fmla="*/ 3200410 h 4819659"/>
                <a:gd name="connsiteX73" fmla="*/ 3257560 w 4876809"/>
                <a:gd name="connsiteY73" fmla="*/ 4629160 h 48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876809" h="4819659">
                  <a:moveTo>
                    <a:pt x="3690071" y="1639900"/>
                  </a:moveTo>
                  <a:cubicBezTo>
                    <a:pt x="3678479" y="1612278"/>
                    <a:pt x="3664277" y="1586246"/>
                    <a:pt x="3647751" y="1562100"/>
                  </a:cubicBezTo>
                  <a:lnTo>
                    <a:pt x="3895725" y="1562100"/>
                  </a:lnTo>
                  <a:cubicBezTo>
                    <a:pt x="4137317" y="1562100"/>
                    <a:pt x="4333875" y="1365542"/>
                    <a:pt x="4333875" y="1123950"/>
                  </a:cubicBezTo>
                  <a:cubicBezTo>
                    <a:pt x="4333875" y="882358"/>
                    <a:pt x="4137317" y="685800"/>
                    <a:pt x="3895725" y="685800"/>
                  </a:cubicBezTo>
                  <a:lnTo>
                    <a:pt x="3132963" y="685800"/>
                  </a:lnTo>
                  <a:cubicBezTo>
                    <a:pt x="3181455" y="615296"/>
                    <a:pt x="3209925" y="530000"/>
                    <a:pt x="3209925" y="438150"/>
                  </a:cubicBezTo>
                  <a:cubicBezTo>
                    <a:pt x="3209925" y="196558"/>
                    <a:pt x="3013367" y="0"/>
                    <a:pt x="2771775" y="0"/>
                  </a:cubicBezTo>
                  <a:lnTo>
                    <a:pt x="438150" y="0"/>
                  </a:lnTo>
                  <a:cubicBezTo>
                    <a:pt x="196558" y="0"/>
                    <a:pt x="0" y="196558"/>
                    <a:pt x="0" y="438150"/>
                  </a:cubicBezTo>
                  <a:cubicBezTo>
                    <a:pt x="0" y="679742"/>
                    <a:pt x="196558" y="876300"/>
                    <a:pt x="438150" y="876300"/>
                  </a:cubicBezTo>
                  <a:lnTo>
                    <a:pt x="1200912" y="876300"/>
                  </a:lnTo>
                  <a:cubicBezTo>
                    <a:pt x="1152420" y="946804"/>
                    <a:pt x="1123950" y="1032100"/>
                    <a:pt x="1123950" y="1123950"/>
                  </a:cubicBezTo>
                  <a:cubicBezTo>
                    <a:pt x="1123950" y="1215800"/>
                    <a:pt x="1152411" y="1301096"/>
                    <a:pt x="1200912" y="1371600"/>
                  </a:cubicBezTo>
                  <a:lnTo>
                    <a:pt x="952500" y="1371600"/>
                  </a:lnTo>
                  <a:cubicBezTo>
                    <a:pt x="710908" y="1371600"/>
                    <a:pt x="514350" y="1568158"/>
                    <a:pt x="514350" y="1809750"/>
                  </a:cubicBezTo>
                  <a:cubicBezTo>
                    <a:pt x="514350" y="1948501"/>
                    <a:pt x="579253" y="2072316"/>
                    <a:pt x="680228" y="2152650"/>
                  </a:cubicBezTo>
                  <a:cubicBezTo>
                    <a:pt x="579253" y="2232984"/>
                    <a:pt x="514350" y="2356799"/>
                    <a:pt x="514350" y="2495550"/>
                  </a:cubicBezTo>
                  <a:cubicBezTo>
                    <a:pt x="514350" y="2634301"/>
                    <a:pt x="579253" y="2758116"/>
                    <a:pt x="680228" y="2838450"/>
                  </a:cubicBezTo>
                  <a:cubicBezTo>
                    <a:pt x="579253" y="2918784"/>
                    <a:pt x="514350" y="3042600"/>
                    <a:pt x="514350" y="3181350"/>
                  </a:cubicBezTo>
                  <a:cubicBezTo>
                    <a:pt x="514350" y="3320101"/>
                    <a:pt x="579253" y="3443916"/>
                    <a:pt x="680228" y="3524250"/>
                  </a:cubicBezTo>
                  <a:cubicBezTo>
                    <a:pt x="579253" y="3604584"/>
                    <a:pt x="514350" y="3728400"/>
                    <a:pt x="514350" y="3867150"/>
                  </a:cubicBezTo>
                  <a:cubicBezTo>
                    <a:pt x="514350" y="4108742"/>
                    <a:pt x="710908" y="4305300"/>
                    <a:pt x="952500" y="4305300"/>
                  </a:cubicBezTo>
                  <a:lnTo>
                    <a:pt x="2075021" y="4305300"/>
                  </a:lnTo>
                  <a:cubicBezTo>
                    <a:pt x="2370734" y="4621597"/>
                    <a:pt x="2791416" y="4819660"/>
                    <a:pt x="3257560" y="4819660"/>
                  </a:cubicBezTo>
                  <a:cubicBezTo>
                    <a:pt x="4150414" y="4819660"/>
                    <a:pt x="4876810" y="4093264"/>
                    <a:pt x="4876810" y="3200410"/>
                  </a:cubicBezTo>
                  <a:cubicBezTo>
                    <a:pt x="4876810" y="2457298"/>
                    <a:pt x="4373604" y="1829591"/>
                    <a:pt x="3690071" y="1639900"/>
                  </a:cubicBezTo>
                  <a:close/>
                  <a:moveTo>
                    <a:pt x="3895725" y="876300"/>
                  </a:moveTo>
                  <a:cubicBezTo>
                    <a:pt x="4032285" y="876300"/>
                    <a:pt x="4143375" y="987400"/>
                    <a:pt x="4143375" y="1123950"/>
                  </a:cubicBezTo>
                  <a:cubicBezTo>
                    <a:pt x="4143375" y="1260500"/>
                    <a:pt x="4032285" y="1371600"/>
                    <a:pt x="3895725" y="1371600"/>
                  </a:cubicBezTo>
                  <a:lnTo>
                    <a:pt x="3286125" y="1371600"/>
                  </a:lnTo>
                  <a:lnTo>
                    <a:pt x="1562100" y="1371600"/>
                  </a:lnTo>
                  <a:cubicBezTo>
                    <a:pt x="1425540" y="1371600"/>
                    <a:pt x="1314450" y="1260500"/>
                    <a:pt x="1314450" y="1123950"/>
                  </a:cubicBezTo>
                  <a:cubicBezTo>
                    <a:pt x="1314450" y="987400"/>
                    <a:pt x="1425540" y="876300"/>
                    <a:pt x="1562100" y="876300"/>
                  </a:cubicBezTo>
                  <a:lnTo>
                    <a:pt x="3895725" y="876300"/>
                  </a:lnTo>
                  <a:close/>
                  <a:moveTo>
                    <a:pt x="438150" y="685800"/>
                  </a:moveTo>
                  <a:cubicBezTo>
                    <a:pt x="301590" y="685800"/>
                    <a:pt x="190500" y="574700"/>
                    <a:pt x="190500" y="438150"/>
                  </a:cubicBezTo>
                  <a:cubicBezTo>
                    <a:pt x="190500" y="301600"/>
                    <a:pt x="301590" y="190500"/>
                    <a:pt x="438150" y="190500"/>
                  </a:cubicBezTo>
                  <a:lnTo>
                    <a:pt x="2771775" y="190500"/>
                  </a:lnTo>
                  <a:cubicBezTo>
                    <a:pt x="2908335" y="190500"/>
                    <a:pt x="3019425" y="301600"/>
                    <a:pt x="3019425" y="438150"/>
                  </a:cubicBezTo>
                  <a:cubicBezTo>
                    <a:pt x="3019425" y="574700"/>
                    <a:pt x="2908335" y="685800"/>
                    <a:pt x="2771775" y="685800"/>
                  </a:cubicBezTo>
                  <a:lnTo>
                    <a:pt x="438150" y="685800"/>
                  </a:lnTo>
                  <a:close/>
                  <a:moveTo>
                    <a:pt x="952500" y="1562100"/>
                  </a:moveTo>
                  <a:lnTo>
                    <a:pt x="3286125" y="1562100"/>
                  </a:lnTo>
                  <a:cubicBezTo>
                    <a:pt x="3324492" y="1562100"/>
                    <a:pt x="3361230" y="1571016"/>
                    <a:pt x="3394186" y="1586979"/>
                  </a:cubicBezTo>
                  <a:cubicBezTo>
                    <a:pt x="3349133" y="1583198"/>
                    <a:pt x="3303585" y="1581160"/>
                    <a:pt x="3257560" y="1581160"/>
                  </a:cubicBezTo>
                  <a:cubicBezTo>
                    <a:pt x="2810409" y="1581160"/>
                    <a:pt x="2405025" y="1763363"/>
                    <a:pt x="2111712" y="2057400"/>
                  </a:cubicBezTo>
                  <a:lnTo>
                    <a:pt x="952500" y="2057400"/>
                  </a:lnTo>
                  <a:cubicBezTo>
                    <a:pt x="815950" y="2057400"/>
                    <a:pt x="704850" y="1946300"/>
                    <a:pt x="704850" y="1809750"/>
                  </a:cubicBezTo>
                  <a:cubicBezTo>
                    <a:pt x="704850" y="1673200"/>
                    <a:pt x="815950" y="1562100"/>
                    <a:pt x="952500" y="1562100"/>
                  </a:cubicBezTo>
                  <a:close/>
                  <a:moveTo>
                    <a:pt x="952500" y="2247900"/>
                  </a:moveTo>
                  <a:lnTo>
                    <a:pt x="1948958" y="2247900"/>
                  </a:lnTo>
                  <a:cubicBezTo>
                    <a:pt x="1840830" y="2396042"/>
                    <a:pt x="1757229" y="2563130"/>
                    <a:pt x="1704137" y="2743200"/>
                  </a:cubicBezTo>
                  <a:lnTo>
                    <a:pt x="952500" y="2743200"/>
                  </a:lnTo>
                  <a:cubicBezTo>
                    <a:pt x="815940" y="2743200"/>
                    <a:pt x="704850" y="2632110"/>
                    <a:pt x="704850" y="2495550"/>
                  </a:cubicBezTo>
                  <a:cubicBezTo>
                    <a:pt x="704850" y="2359000"/>
                    <a:pt x="815940" y="2247900"/>
                    <a:pt x="952500" y="2247900"/>
                  </a:cubicBezTo>
                  <a:close/>
                  <a:moveTo>
                    <a:pt x="952500" y="2933700"/>
                  </a:moveTo>
                  <a:lnTo>
                    <a:pt x="1660398" y="2933700"/>
                  </a:lnTo>
                  <a:cubicBezTo>
                    <a:pt x="1645949" y="3020502"/>
                    <a:pt x="1638310" y="3109570"/>
                    <a:pt x="1638310" y="3200410"/>
                  </a:cubicBezTo>
                  <a:cubicBezTo>
                    <a:pt x="1638310" y="3278000"/>
                    <a:pt x="1643920" y="3354296"/>
                    <a:pt x="1654521" y="3429000"/>
                  </a:cubicBezTo>
                  <a:lnTo>
                    <a:pt x="952500" y="3429000"/>
                  </a:lnTo>
                  <a:cubicBezTo>
                    <a:pt x="815940" y="3429000"/>
                    <a:pt x="704850" y="3317910"/>
                    <a:pt x="704850" y="3181350"/>
                  </a:cubicBezTo>
                  <a:cubicBezTo>
                    <a:pt x="704850" y="3044790"/>
                    <a:pt x="815940" y="2933700"/>
                    <a:pt x="952500" y="2933700"/>
                  </a:cubicBezTo>
                  <a:close/>
                  <a:moveTo>
                    <a:pt x="952500" y="4114800"/>
                  </a:moveTo>
                  <a:cubicBezTo>
                    <a:pt x="815940" y="4114800"/>
                    <a:pt x="704850" y="4003710"/>
                    <a:pt x="704850" y="3867150"/>
                  </a:cubicBezTo>
                  <a:cubicBezTo>
                    <a:pt x="704850" y="3730590"/>
                    <a:pt x="815940" y="3619500"/>
                    <a:pt x="952500" y="3619500"/>
                  </a:cubicBezTo>
                  <a:lnTo>
                    <a:pt x="1693412" y="3619500"/>
                  </a:lnTo>
                  <a:cubicBezTo>
                    <a:pt x="1741475" y="3798694"/>
                    <a:pt x="1819551" y="3965696"/>
                    <a:pt x="1921945" y="4114800"/>
                  </a:cubicBezTo>
                  <a:lnTo>
                    <a:pt x="952500" y="4114800"/>
                  </a:lnTo>
                  <a:close/>
                  <a:moveTo>
                    <a:pt x="3257560" y="4629160"/>
                  </a:moveTo>
                  <a:cubicBezTo>
                    <a:pt x="2469747" y="4629160"/>
                    <a:pt x="1828810" y="3988222"/>
                    <a:pt x="1828810" y="3200410"/>
                  </a:cubicBezTo>
                  <a:cubicBezTo>
                    <a:pt x="1828810" y="2412597"/>
                    <a:pt x="2469747" y="1771660"/>
                    <a:pt x="3257560" y="1771660"/>
                  </a:cubicBezTo>
                  <a:cubicBezTo>
                    <a:pt x="4045372" y="1771660"/>
                    <a:pt x="4686310" y="2412597"/>
                    <a:pt x="4686310" y="3200410"/>
                  </a:cubicBezTo>
                  <a:cubicBezTo>
                    <a:pt x="4686310" y="3988222"/>
                    <a:pt x="4045372" y="4629160"/>
                    <a:pt x="3257560" y="4629160"/>
                  </a:cubicBezTo>
                  <a:close/>
                </a:path>
              </a:pathLst>
            </a:custGeom>
            <a:grpFill/>
            <a:ln w="9525" cap="flat">
              <a:noFill/>
              <a:prstDash val="solid"/>
              <a:miter/>
            </a:ln>
          </p:spPr>
          <p:txBody>
            <a:bodyPr rtlCol="0" anchor="ctr"/>
            <a:lstStyle/>
            <a:p>
              <a:endParaRPr lang="pt-BR"/>
            </a:p>
          </p:txBody>
        </p:sp>
      </p:grpSp>
    </p:spTree>
    <p:extLst>
      <p:ext uri="{BB962C8B-B14F-4D97-AF65-F5344CB8AC3E}">
        <p14:creationId xmlns:p14="http://schemas.microsoft.com/office/powerpoint/2010/main" val="24016518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descr="Padrão do plano de fundo&#10;&#10;Descrição gerada automaticamente">
            <a:extLst>
              <a:ext uri="{FF2B5EF4-FFF2-40B4-BE49-F238E27FC236}">
                <a16:creationId xmlns:a16="http://schemas.microsoft.com/office/drawing/2014/main" id="{C788BAC0-A016-4DF5-BE7E-4C33FFC71DC2}"/>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9" name="Retângulo 18">
            <a:extLst>
              <a:ext uri="{FF2B5EF4-FFF2-40B4-BE49-F238E27FC236}">
                <a16:creationId xmlns:a16="http://schemas.microsoft.com/office/drawing/2014/main" id="{8903744A-AC0E-4B1D-A715-EEC5A5FC8E04}"/>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lipse 3">
            <a:extLst>
              <a:ext uri="{FF2B5EF4-FFF2-40B4-BE49-F238E27FC236}">
                <a16:creationId xmlns:a16="http://schemas.microsoft.com/office/drawing/2014/main" id="{24ADFC8F-E668-4D9B-BB1B-51F0B63DE8ED}"/>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5" name="Gráfico 3">
            <a:extLst>
              <a:ext uri="{FF2B5EF4-FFF2-40B4-BE49-F238E27FC236}">
                <a16:creationId xmlns:a16="http://schemas.microsoft.com/office/drawing/2014/main" id="{F3FCB102-FCB3-4061-B29A-2FD269F42625}"/>
              </a:ext>
            </a:extLst>
          </p:cNvPr>
          <p:cNvGrpSpPr/>
          <p:nvPr/>
        </p:nvGrpSpPr>
        <p:grpSpPr>
          <a:xfrm>
            <a:off x="303931" y="689474"/>
            <a:ext cx="835200" cy="835200"/>
            <a:chOff x="3657600" y="990600"/>
            <a:chExt cx="4876800" cy="4876800"/>
          </a:xfrm>
          <a:solidFill>
            <a:schemeClr val="tx1"/>
          </a:solidFill>
        </p:grpSpPr>
        <p:sp>
          <p:nvSpPr>
            <p:cNvPr id="7" name="Forma Livre: Forma 6">
              <a:extLst>
                <a:ext uri="{FF2B5EF4-FFF2-40B4-BE49-F238E27FC236}">
                  <a16:creationId xmlns:a16="http://schemas.microsoft.com/office/drawing/2014/main" id="{4D63C7E6-0E32-4501-B870-FB146E8EA773}"/>
                </a:ext>
              </a:extLst>
            </p:cNvPr>
            <p:cNvSpPr/>
            <p:nvPr/>
          </p:nvSpPr>
          <p:spPr>
            <a:xfrm>
              <a:off x="6514661" y="3430914"/>
              <a:ext cx="800100" cy="1556709"/>
            </a:xfrm>
            <a:custGeom>
              <a:avLst/>
              <a:gdLst>
                <a:gd name="connsiteX0" fmla="*/ 400050 w 800100"/>
                <a:gd name="connsiteY0" fmla="*/ 687296 h 1556709"/>
                <a:gd name="connsiteX1" fmla="*/ 190500 w 800100"/>
                <a:gd name="connsiteY1" fmla="*/ 505930 h 1556709"/>
                <a:gd name="connsiteX2" fmla="*/ 400050 w 800100"/>
                <a:gd name="connsiteY2" fmla="*/ 324555 h 1556709"/>
                <a:gd name="connsiteX3" fmla="*/ 609600 w 800100"/>
                <a:gd name="connsiteY3" fmla="*/ 505930 h 1556709"/>
                <a:gd name="connsiteX4" fmla="*/ 704850 w 800100"/>
                <a:gd name="connsiteY4" fmla="*/ 601180 h 1556709"/>
                <a:gd name="connsiteX5" fmla="*/ 800100 w 800100"/>
                <a:gd name="connsiteY5" fmla="*/ 505930 h 1556709"/>
                <a:gd name="connsiteX6" fmla="*/ 495300 w 800100"/>
                <a:gd name="connsiteY6" fmla="*/ 144790 h 1556709"/>
                <a:gd name="connsiteX7" fmla="*/ 495300 w 800100"/>
                <a:gd name="connsiteY7" fmla="*/ 95250 h 1556709"/>
                <a:gd name="connsiteX8" fmla="*/ 400050 w 800100"/>
                <a:gd name="connsiteY8" fmla="*/ 0 h 1556709"/>
                <a:gd name="connsiteX9" fmla="*/ 304800 w 800100"/>
                <a:gd name="connsiteY9" fmla="*/ 95250 h 1556709"/>
                <a:gd name="connsiteX10" fmla="*/ 304800 w 800100"/>
                <a:gd name="connsiteY10" fmla="*/ 144790 h 1556709"/>
                <a:gd name="connsiteX11" fmla="*/ 0 w 800100"/>
                <a:gd name="connsiteY11" fmla="*/ 505930 h 1556709"/>
                <a:gd name="connsiteX12" fmla="*/ 400050 w 800100"/>
                <a:gd name="connsiteY12" fmla="*/ 877796 h 1556709"/>
                <a:gd name="connsiteX13" fmla="*/ 609600 w 800100"/>
                <a:gd name="connsiteY13" fmla="*/ 1059171 h 1556709"/>
                <a:gd name="connsiteX14" fmla="*/ 400050 w 800100"/>
                <a:gd name="connsiteY14" fmla="*/ 1240546 h 1556709"/>
                <a:gd name="connsiteX15" fmla="*/ 190500 w 800100"/>
                <a:gd name="connsiteY15" fmla="*/ 1059171 h 1556709"/>
                <a:gd name="connsiteX16" fmla="*/ 95250 w 800100"/>
                <a:gd name="connsiteY16" fmla="*/ 963921 h 1556709"/>
                <a:gd name="connsiteX17" fmla="*/ 0 w 800100"/>
                <a:gd name="connsiteY17" fmla="*/ 1059171 h 1556709"/>
                <a:gd name="connsiteX18" fmla="*/ 304800 w 800100"/>
                <a:gd name="connsiteY18" fmla="*/ 1420311 h 1556709"/>
                <a:gd name="connsiteX19" fmla="*/ 304800 w 800100"/>
                <a:gd name="connsiteY19" fmla="*/ 1461459 h 1556709"/>
                <a:gd name="connsiteX20" fmla="*/ 400050 w 800100"/>
                <a:gd name="connsiteY20" fmla="*/ 1556709 h 1556709"/>
                <a:gd name="connsiteX21" fmla="*/ 495300 w 800100"/>
                <a:gd name="connsiteY21" fmla="*/ 1461459 h 1556709"/>
                <a:gd name="connsiteX22" fmla="*/ 495300 w 800100"/>
                <a:gd name="connsiteY22" fmla="*/ 1420311 h 1556709"/>
                <a:gd name="connsiteX23" fmla="*/ 800100 w 800100"/>
                <a:gd name="connsiteY23" fmla="*/ 1059171 h 1556709"/>
                <a:gd name="connsiteX24" fmla="*/ 400050 w 800100"/>
                <a:gd name="connsiteY24" fmla="*/ 687296 h 155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0100" h="1556709">
                  <a:moveTo>
                    <a:pt x="400050" y="687296"/>
                  </a:moveTo>
                  <a:cubicBezTo>
                    <a:pt x="284502" y="687296"/>
                    <a:pt x="190500" y="605933"/>
                    <a:pt x="190500" y="505930"/>
                  </a:cubicBezTo>
                  <a:cubicBezTo>
                    <a:pt x="190500" y="405917"/>
                    <a:pt x="284502" y="324555"/>
                    <a:pt x="400050" y="324555"/>
                  </a:cubicBezTo>
                  <a:cubicBezTo>
                    <a:pt x="515598" y="324555"/>
                    <a:pt x="609600" y="405917"/>
                    <a:pt x="609600" y="505930"/>
                  </a:cubicBezTo>
                  <a:cubicBezTo>
                    <a:pt x="609600" y="558527"/>
                    <a:pt x="652253" y="601180"/>
                    <a:pt x="704850" y="601180"/>
                  </a:cubicBezTo>
                  <a:cubicBezTo>
                    <a:pt x="757447" y="601180"/>
                    <a:pt x="800100" y="558527"/>
                    <a:pt x="800100" y="505930"/>
                  </a:cubicBezTo>
                  <a:cubicBezTo>
                    <a:pt x="800100" y="331384"/>
                    <a:pt x="670045" y="184623"/>
                    <a:pt x="495300" y="144790"/>
                  </a:cubicBezTo>
                  <a:lnTo>
                    <a:pt x="495300" y="95250"/>
                  </a:lnTo>
                  <a:cubicBezTo>
                    <a:pt x="495300" y="42653"/>
                    <a:pt x="452647" y="0"/>
                    <a:pt x="400050" y="0"/>
                  </a:cubicBezTo>
                  <a:cubicBezTo>
                    <a:pt x="347453" y="0"/>
                    <a:pt x="304800" y="42653"/>
                    <a:pt x="304800" y="95250"/>
                  </a:cubicBezTo>
                  <a:lnTo>
                    <a:pt x="304800" y="144790"/>
                  </a:lnTo>
                  <a:cubicBezTo>
                    <a:pt x="130054" y="184623"/>
                    <a:pt x="0" y="331384"/>
                    <a:pt x="0" y="505930"/>
                  </a:cubicBezTo>
                  <a:cubicBezTo>
                    <a:pt x="0" y="710975"/>
                    <a:pt x="179461" y="877796"/>
                    <a:pt x="400050" y="877796"/>
                  </a:cubicBezTo>
                  <a:cubicBezTo>
                    <a:pt x="515598" y="877796"/>
                    <a:pt x="609600" y="959158"/>
                    <a:pt x="609600" y="1059171"/>
                  </a:cubicBezTo>
                  <a:cubicBezTo>
                    <a:pt x="609600" y="1159183"/>
                    <a:pt x="515598" y="1240546"/>
                    <a:pt x="400050" y="1240546"/>
                  </a:cubicBezTo>
                  <a:cubicBezTo>
                    <a:pt x="284502" y="1240546"/>
                    <a:pt x="190500" y="1159183"/>
                    <a:pt x="190500" y="1059171"/>
                  </a:cubicBezTo>
                  <a:cubicBezTo>
                    <a:pt x="190500" y="1006573"/>
                    <a:pt x="147847" y="963921"/>
                    <a:pt x="95250" y="963921"/>
                  </a:cubicBezTo>
                  <a:cubicBezTo>
                    <a:pt x="42653" y="963921"/>
                    <a:pt x="0" y="1006573"/>
                    <a:pt x="0" y="1059171"/>
                  </a:cubicBezTo>
                  <a:cubicBezTo>
                    <a:pt x="0" y="1233716"/>
                    <a:pt x="130054" y="1380477"/>
                    <a:pt x="304800" y="1420311"/>
                  </a:cubicBezTo>
                  <a:lnTo>
                    <a:pt x="304800" y="1461459"/>
                  </a:lnTo>
                  <a:cubicBezTo>
                    <a:pt x="304800" y="1514056"/>
                    <a:pt x="347453" y="1556709"/>
                    <a:pt x="400050" y="1556709"/>
                  </a:cubicBezTo>
                  <a:cubicBezTo>
                    <a:pt x="452647" y="1556709"/>
                    <a:pt x="495300" y="1514056"/>
                    <a:pt x="495300" y="1461459"/>
                  </a:cubicBezTo>
                  <a:lnTo>
                    <a:pt x="495300" y="1420311"/>
                  </a:lnTo>
                  <a:cubicBezTo>
                    <a:pt x="670045" y="1380477"/>
                    <a:pt x="800100" y="1233716"/>
                    <a:pt x="800100" y="1059171"/>
                  </a:cubicBezTo>
                  <a:cubicBezTo>
                    <a:pt x="800100" y="854117"/>
                    <a:pt x="620639" y="687296"/>
                    <a:pt x="400050" y="687296"/>
                  </a:cubicBezTo>
                  <a:close/>
                </a:path>
              </a:pathLst>
            </a:custGeom>
            <a:grpFill/>
            <a:ln w="9525" cap="flat">
              <a:noFill/>
              <a:prstDash val="solid"/>
              <a:miter/>
            </a:ln>
          </p:spPr>
          <p:txBody>
            <a:bodyPr rtlCol="0" anchor="ctr"/>
            <a:lstStyle/>
            <a:p>
              <a:endParaRPr lang="pt-BR"/>
            </a:p>
          </p:txBody>
        </p:sp>
        <p:sp>
          <p:nvSpPr>
            <p:cNvPr id="8" name="Forma Livre: Forma 7">
              <a:extLst>
                <a:ext uri="{FF2B5EF4-FFF2-40B4-BE49-F238E27FC236}">
                  <a16:creationId xmlns:a16="http://schemas.microsoft.com/office/drawing/2014/main" id="{ECA53014-545A-4160-9668-16569064EC1A}"/>
                </a:ext>
              </a:extLst>
            </p:cNvPr>
            <p:cNvSpPr/>
            <p:nvPr/>
          </p:nvSpPr>
          <p:spPr>
            <a:xfrm>
              <a:off x="7314478" y="3093575"/>
              <a:ext cx="838921" cy="1757421"/>
            </a:xfrm>
            <a:custGeom>
              <a:avLst/>
              <a:gdLst>
                <a:gd name="connsiteX0" fmla="*/ 643488 w 838921"/>
                <a:gd name="connsiteY0" fmla="*/ 458069 h 1757421"/>
                <a:gd name="connsiteX1" fmla="*/ 136548 w 838921"/>
                <a:gd name="connsiteY1" fmla="*/ 9432 h 1757421"/>
                <a:gd name="connsiteX2" fmla="*/ 9428 w 838921"/>
                <a:gd name="connsiteY2" fmla="*/ 54009 h 1757421"/>
                <a:gd name="connsiteX3" fmla="*/ 54005 w 838921"/>
                <a:gd name="connsiteY3" fmla="*/ 181120 h 1757421"/>
                <a:gd name="connsiteX4" fmla="*/ 648422 w 838921"/>
                <a:gd name="connsiteY4" fmla="*/ 1126010 h 1757421"/>
                <a:gd name="connsiteX5" fmla="*/ 526302 w 838921"/>
                <a:gd name="connsiteY5" fmla="*/ 1617414 h 1757421"/>
                <a:gd name="connsiteX6" fmla="*/ 565650 w 838921"/>
                <a:gd name="connsiteY6" fmla="*/ 1746239 h 1757421"/>
                <a:gd name="connsiteX7" fmla="*/ 610303 w 838921"/>
                <a:gd name="connsiteY7" fmla="*/ 1757422 h 1757421"/>
                <a:gd name="connsiteX8" fmla="*/ 694475 w 838921"/>
                <a:gd name="connsiteY8" fmla="*/ 1706892 h 1757421"/>
                <a:gd name="connsiteX9" fmla="*/ 838922 w 838921"/>
                <a:gd name="connsiteY9" fmla="*/ 1126010 h 1757421"/>
                <a:gd name="connsiteX10" fmla="*/ 643488 w 838921"/>
                <a:gd name="connsiteY10" fmla="*/ 458069 h 175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921" h="1757421">
                  <a:moveTo>
                    <a:pt x="643488" y="458069"/>
                  </a:moveTo>
                  <a:cubicBezTo>
                    <a:pt x="519063" y="264187"/>
                    <a:pt x="343765" y="109044"/>
                    <a:pt x="136548" y="9432"/>
                  </a:cubicBezTo>
                  <a:cubicBezTo>
                    <a:pt x="89123" y="-13371"/>
                    <a:pt x="32211" y="6593"/>
                    <a:pt x="9428" y="54009"/>
                  </a:cubicBezTo>
                  <a:cubicBezTo>
                    <a:pt x="-13366" y="101424"/>
                    <a:pt x="6589" y="158327"/>
                    <a:pt x="54005" y="181120"/>
                  </a:cubicBezTo>
                  <a:cubicBezTo>
                    <a:pt x="415107" y="354703"/>
                    <a:pt x="648422" y="725598"/>
                    <a:pt x="648422" y="1126010"/>
                  </a:cubicBezTo>
                  <a:cubicBezTo>
                    <a:pt x="648422" y="1297345"/>
                    <a:pt x="606188" y="1467262"/>
                    <a:pt x="526302" y="1617414"/>
                  </a:cubicBezTo>
                  <a:cubicBezTo>
                    <a:pt x="501594" y="1663848"/>
                    <a:pt x="519206" y="1721532"/>
                    <a:pt x="565650" y="1746239"/>
                  </a:cubicBezTo>
                  <a:cubicBezTo>
                    <a:pt x="579899" y="1753821"/>
                    <a:pt x="595215" y="1757422"/>
                    <a:pt x="610303" y="1757422"/>
                  </a:cubicBezTo>
                  <a:cubicBezTo>
                    <a:pt x="644383" y="1757422"/>
                    <a:pt x="677349" y="1739077"/>
                    <a:pt x="694475" y="1706892"/>
                  </a:cubicBezTo>
                  <a:cubicBezTo>
                    <a:pt x="788973" y="1529308"/>
                    <a:pt x="838922" y="1328435"/>
                    <a:pt x="838922" y="1126010"/>
                  </a:cubicBezTo>
                  <a:cubicBezTo>
                    <a:pt x="838922" y="888265"/>
                    <a:pt x="771342" y="657294"/>
                    <a:pt x="643488" y="458069"/>
                  </a:cubicBezTo>
                  <a:close/>
                </a:path>
              </a:pathLst>
            </a:custGeom>
            <a:grpFill/>
            <a:ln w="9525" cap="flat">
              <a:no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id="{E3C177DA-35B6-44C5-9271-54780B159C7D}"/>
                </a:ext>
              </a:extLst>
            </p:cNvPr>
            <p:cNvSpPr/>
            <p:nvPr/>
          </p:nvSpPr>
          <p:spPr>
            <a:xfrm>
              <a:off x="6962775" y="2981334"/>
              <a:ext cx="196463" cy="190509"/>
            </a:xfrm>
            <a:custGeom>
              <a:avLst/>
              <a:gdLst>
                <a:gd name="connsiteX0" fmla="*/ 101660 w 196463"/>
                <a:gd name="connsiteY0" fmla="*/ 9 h 190509"/>
                <a:gd name="connsiteX1" fmla="*/ 95250 w 196463"/>
                <a:gd name="connsiteY1" fmla="*/ 0 h 190509"/>
                <a:gd name="connsiteX2" fmla="*/ 0 w 196463"/>
                <a:gd name="connsiteY2" fmla="*/ 95250 h 190509"/>
                <a:gd name="connsiteX3" fmla="*/ 95250 w 196463"/>
                <a:gd name="connsiteY3" fmla="*/ 190500 h 190509"/>
                <a:gd name="connsiteX4" fmla="*/ 100765 w 196463"/>
                <a:gd name="connsiteY4" fmla="*/ 190509 h 190509"/>
                <a:gd name="connsiteX5" fmla="*/ 101222 w 196463"/>
                <a:gd name="connsiteY5" fmla="*/ 190509 h 190509"/>
                <a:gd name="connsiteX6" fmla="*/ 196463 w 196463"/>
                <a:gd name="connsiteY6" fmla="*/ 95707 h 190509"/>
                <a:gd name="connsiteX7" fmla="*/ 101660 w 196463"/>
                <a:gd name="connsiteY7" fmla="*/ 9 h 1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463" h="190509">
                  <a:moveTo>
                    <a:pt x="101660" y="9"/>
                  </a:moveTo>
                  <a:lnTo>
                    <a:pt x="95250" y="0"/>
                  </a:lnTo>
                  <a:cubicBezTo>
                    <a:pt x="42653" y="0"/>
                    <a:pt x="0" y="42643"/>
                    <a:pt x="0" y="95250"/>
                  </a:cubicBezTo>
                  <a:cubicBezTo>
                    <a:pt x="0" y="147857"/>
                    <a:pt x="42653" y="190500"/>
                    <a:pt x="95250" y="190500"/>
                  </a:cubicBezTo>
                  <a:lnTo>
                    <a:pt x="100765" y="190509"/>
                  </a:lnTo>
                  <a:cubicBezTo>
                    <a:pt x="100917" y="190509"/>
                    <a:pt x="101060" y="190509"/>
                    <a:pt x="101222" y="190509"/>
                  </a:cubicBezTo>
                  <a:cubicBezTo>
                    <a:pt x="153619" y="190509"/>
                    <a:pt x="196215" y="148161"/>
                    <a:pt x="196463" y="95707"/>
                  </a:cubicBezTo>
                  <a:cubicBezTo>
                    <a:pt x="196701" y="43101"/>
                    <a:pt x="154257" y="257"/>
                    <a:pt x="101660" y="9"/>
                  </a:cubicBezTo>
                  <a:close/>
                </a:path>
              </a:pathLst>
            </a:custGeom>
            <a:grpFill/>
            <a:ln w="9525" cap="flat">
              <a:noFill/>
              <a:prstDash val="solid"/>
              <a:miter/>
            </a:ln>
          </p:spPr>
          <p:txBody>
            <a:bodyPr rtlCol="0" anchor="ctr"/>
            <a:lstStyle/>
            <a:p>
              <a:endParaRPr lang="pt-BR"/>
            </a:p>
          </p:txBody>
        </p:sp>
        <p:sp>
          <p:nvSpPr>
            <p:cNvPr id="10" name="Forma Livre: Forma 9">
              <a:extLst>
                <a:ext uri="{FF2B5EF4-FFF2-40B4-BE49-F238E27FC236}">
                  <a16:creationId xmlns:a16="http://schemas.microsoft.com/office/drawing/2014/main" id="{E6195D35-927D-4A75-A22F-D7FCC714662A}"/>
                </a:ext>
              </a:extLst>
            </p:cNvPr>
            <p:cNvSpPr/>
            <p:nvPr/>
          </p:nvSpPr>
          <p:spPr>
            <a:xfrm>
              <a:off x="5676919" y="3588174"/>
              <a:ext cx="838911" cy="1757417"/>
            </a:xfrm>
            <a:custGeom>
              <a:avLst/>
              <a:gdLst>
                <a:gd name="connsiteX0" fmla="*/ 784908 w 838911"/>
                <a:gd name="connsiteY0" fmla="*/ 1576300 h 1757417"/>
                <a:gd name="connsiteX1" fmla="*/ 190500 w 838911"/>
                <a:gd name="connsiteY1" fmla="*/ 631410 h 1757417"/>
                <a:gd name="connsiteX2" fmla="*/ 312620 w 838911"/>
                <a:gd name="connsiteY2" fmla="*/ 140006 h 1757417"/>
                <a:gd name="connsiteX3" fmla="*/ 273272 w 838911"/>
                <a:gd name="connsiteY3" fmla="*/ 11181 h 1757417"/>
                <a:gd name="connsiteX4" fmla="*/ 144447 w 838911"/>
                <a:gd name="connsiteY4" fmla="*/ 50528 h 1757417"/>
                <a:gd name="connsiteX5" fmla="*/ 0 w 838911"/>
                <a:gd name="connsiteY5" fmla="*/ 631410 h 1757417"/>
                <a:gd name="connsiteX6" fmla="*/ 195434 w 838911"/>
                <a:gd name="connsiteY6" fmla="*/ 1299351 h 1757417"/>
                <a:gd name="connsiteX7" fmla="*/ 702374 w 838911"/>
                <a:gd name="connsiteY7" fmla="*/ 1747998 h 1757417"/>
                <a:gd name="connsiteX8" fmla="*/ 743579 w 838911"/>
                <a:gd name="connsiteY8" fmla="*/ 1757418 h 1757417"/>
                <a:gd name="connsiteX9" fmla="*/ 829494 w 838911"/>
                <a:gd name="connsiteY9" fmla="*/ 1703421 h 1757417"/>
                <a:gd name="connsiteX10" fmla="*/ 784908 w 838911"/>
                <a:gd name="connsiteY10" fmla="*/ 1576300 h 17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911" h="1757417">
                  <a:moveTo>
                    <a:pt x="784908" y="1576300"/>
                  </a:moveTo>
                  <a:cubicBezTo>
                    <a:pt x="423815" y="1402707"/>
                    <a:pt x="190500" y="1031813"/>
                    <a:pt x="190500" y="631410"/>
                  </a:cubicBezTo>
                  <a:cubicBezTo>
                    <a:pt x="190500" y="460075"/>
                    <a:pt x="232734" y="290158"/>
                    <a:pt x="312620" y="140006"/>
                  </a:cubicBezTo>
                  <a:cubicBezTo>
                    <a:pt x="337328" y="93572"/>
                    <a:pt x="319716" y="35888"/>
                    <a:pt x="273272" y="11181"/>
                  </a:cubicBezTo>
                  <a:cubicBezTo>
                    <a:pt x="226847" y="-13528"/>
                    <a:pt x="169145" y="4084"/>
                    <a:pt x="144447" y="50528"/>
                  </a:cubicBezTo>
                  <a:cubicBezTo>
                    <a:pt x="49949" y="228122"/>
                    <a:pt x="0" y="428985"/>
                    <a:pt x="0" y="631410"/>
                  </a:cubicBezTo>
                  <a:cubicBezTo>
                    <a:pt x="0" y="869154"/>
                    <a:pt x="67580" y="1100117"/>
                    <a:pt x="195434" y="1299351"/>
                  </a:cubicBezTo>
                  <a:cubicBezTo>
                    <a:pt x="319859" y="1493232"/>
                    <a:pt x="495157" y="1648376"/>
                    <a:pt x="702374" y="1747998"/>
                  </a:cubicBezTo>
                  <a:cubicBezTo>
                    <a:pt x="715680" y="1754398"/>
                    <a:pt x="729739" y="1757418"/>
                    <a:pt x="743579" y="1757418"/>
                  </a:cubicBezTo>
                  <a:cubicBezTo>
                    <a:pt x="779050" y="1757418"/>
                    <a:pt x="813092" y="1737520"/>
                    <a:pt x="829494" y="1703421"/>
                  </a:cubicBezTo>
                  <a:cubicBezTo>
                    <a:pt x="852269" y="1656005"/>
                    <a:pt x="832323" y="1599093"/>
                    <a:pt x="784908" y="1576300"/>
                  </a:cubicBezTo>
                  <a:close/>
                </a:path>
              </a:pathLst>
            </a:custGeom>
            <a:grpFill/>
            <a:ln w="9525" cap="flat">
              <a:no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690AA165-C1F5-4564-8CB6-4564976B618E}"/>
                </a:ext>
              </a:extLst>
            </p:cNvPr>
            <p:cNvSpPr/>
            <p:nvPr/>
          </p:nvSpPr>
          <p:spPr>
            <a:xfrm>
              <a:off x="6671099" y="5267315"/>
              <a:ext cx="196444" cy="190519"/>
            </a:xfrm>
            <a:custGeom>
              <a:avLst/>
              <a:gdLst>
                <a:gd name="connsiteX0" fmla="*/ 101195 w 196444"/>
                <a:gd name="connsiteY0" fmla="*/ 19 h 190519"/>
                <a:gd name="connsiteX1" fmla="*/ 95680 w 196444"/>
                <a:gd name="connsiteY1" fmla="*/ 0 h 190519"/>
                <a:gd name="connsiteX2" fmla="*/ 1 w 196444"/>
                <a:gd name="connsiteY2" fmla="*/ 94803 h 190519"/>
                <a:gd name="connsiteX3" fmla="*/ 94813 w 196444"/>
                <a:gd name="connsiteY3" fmla="*/ 190500 h 190519"/>
                <a:gd name="connsiteX4" fmla="*/ 101195 w 196444"/>
                <a:gd name="connsiteY4" fmla="*/ 190519 h 190519"/>
                <a:gd name="connsiteX5" fmla="*/ 196445 w 196444"/>
                <a:gd name="connsiteY5" fmla="*/ 95269 h 190519"/>
                <a:gd name="connsiteX6" fmla="*/ 101195 w 196444"/>
                <a:gd name="connsiteY6" fmla="*/ 19 h 19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44" h="190519">
                  <a:moveTo>
                    <a:pt x="101195" y="19"/>
                  </a:moveTo>
                  <a:lnTo>
                    <a:pt x="95680" y="0"/>
                  </a:lnTo>
                  <a:cubicBezTo>
                    <a:pt x="42835" y="-95"/>
                    <a:pt x="239" y="42187"/>
                    <a:pt x="1" y="94803"/>
                  </a:cubicBezTo>
                  <a:cubicBezTo>
                    <a:pt x="-247" y="147409"/>
                    <a:pt x="42216" y="190253"/>
                    <a:pt x="94813" y="190500"/>
                  </a:cubicBezTo>
                  <a:lnTo>
                    <a:pt x="101195" y="190519"/>
                  </a:lnTo>
                  <a:cubicBezTo>
                    <a:pt x="153792" y="190519"/>
                    <a:pt x="196445" y="147866"/>
                    <a:pt x="196445" y="95269"/>
                  </a:cubicBezTo>
                  <a:cubicBezTo>
                    <a:pt x="196445" y="42672"/>
                    <a:pt x="153792" y="19"/>
                    <a:pt x="101195" y="19"/>
                  </a:cubicBezTo>
                  <a:close/>
                </a:path>
              </a:pathLst>
            </a:custGeom>
            <a:grpFill/>
            <a:ln w="9525" cap="flat">
              <a:no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2FAFD7AA-78C8-42F2-9DC7-1A024D7F3FAB}"/>
                </a:ext>
              </a:extLst>
            </p:cNvPr>
            <p:cNvSpPr/>
            <p:nvPr/>
          </p:nvSpPr>
          <p:spPr>
            <a:xfrm>
              <a:off x="3657600" y="1019175"/>
              <a:ext cx="4876809" cy="4819659"/>
            </a:xfrm>
            <a:custGeom>
              <a:avLst/>
              <a:gdLst>
                <a:gd name="connsiteX0" fmla="*/ 3690071 w 4876809"/>
                <a:gd name="connsiteY0" fmla="*/ 1639900 h 4819659"/>
                <a:gd name="connsiteX1" fmla="*/ 3647751 w 4876809"/>
                <a:gd name="connsiteY1" fmla="*/ 1562100 h 4819659"/>
                <a:gd name="connsiteX2" fmla="*/ 3895725 w 4876809"/>
                <a:gd name="connsiteY2" fmla="*/ 1562100 h 4819659"/>
                <a:gd name="connsiteX3" fmla="*/ 4333875 w 4876809"/>
                <a:gd name="connsiteY3" fmla="*/ 1123950 h 4819659"/>
                <a:gd name="connsiteX4" fmla="*/ 3895725 w 4876809"/>
                <a:gd name="connsiteY4" fmla="*/ 685800 h 4819659"/>
                <a:gd name="connsiteX5" fmla="*/ 3132963 w 4876809"/>
                <a:gd name="connsiteY5" fmla="*/ 685800 h 4819659"/>
                <a:gd name="connsiteX6" fmla="*/ 3209925 w 4876809"/>
                <a:gd name="connsiteY6" fmla="*/ 438150 h 4819659"/>
                <a:gd name="connsiteX7" fmla="*/ 2771775 w 4876809"/>
                <a:gd name="connsiteY7" fmla="*/ 0 h 4819659"/>
                <a:gd name="connsiteX8" fmla="*/ 438150 w 4876809"/>
                <a:gd name="connsiteY8" fmla="*/ 0 h 4819659"/>
                <a:gd name="connsiteX9" fmla="*/ 0 w 4876809"/>
                <a:gd name="connsiteY9" fmla="*/ 438150 h 4819659"/>
                <a:gd name="connsiteX10" fmla="*/ 438150 w 4876809"/>
                <a:gd name="connsiteY10" fmla="*/ 876300 h 4819659"/>
                <a:gd name="connsiteX11" fmla="*/ 1200912 w 4876809"/>
                <a:gd name="connsiteY11" fmla="*/ 876300 h 4819659"/>
                <a:gd name="connsiteX12" fmla="*/ 1123950 w 4876809"/>
                <a:gd name="connsiteY12" fmla="*/ 1123950 h 4819659"/>
                <a:gd name="connsiteX13" fmla="*/ 1200912 w 4876809"/>
                <a:gd name="connsiteY13" fmla="*/ 1371600 h 4819659"/>
                <a:gd name="connsiteX14" fmla="*/ 952500 w 4876809"/>
                <a:gd name="connsiteY14" fmla="*/ 1371600 h 4819659"/>
                <a:gd name="connsiteX15" fmla="*/ 514350 w 4876809"/>
                <a:gd name="connsiteY15" fmla="*/ 1809750 h 4819659"/>
                <a:gd name="connsiteX16" fmla="*/ 680228 w 4876809"/>
                <a:gd name="connsiteY16" fmla="*/ 2152650 h 4819659"/>
                <a:gd name="connsiteX17" fmla="*/ 514350 w 4876809"/>
                <a:gd name="connsiteY17" fmla="*/ 2495550 h 4819659"/>
                <a:gd name="connsiteX18" fmla="*/ 680228 w 4876809"/>
                <a:gd name="connsiteY18" fmla="*/ 2838450 h 4819659"/>
                <a:gd name="connsiteX19" fmla="*/ 514350 w 4876809"/>
                <a:gd name="connsiteY19" fmla="*/ 3181350 h 4819659"/>
                <a:gd name="connsiteX20" fmla="*/ 680228 w 4876809"/>
                <a:gd name="connsiteY20" fmla="*/ 3524250 h 4819659"/>
                <a:gd name="connsiteX21" fmla="*/ 514350 w 4876809"/>
                <a:gd name="connsiteY21" fmla="*/ 3867150 h 4819659"/>
                <a:gd name="connsiteX22" fmla="*/ 952500 w 4876809"/>
                <a:gd name="connsiteY22" fmla="*/ 4305300 h 4819659"/>
                <a:gd name="connsiteX23" fmla="*/ 2075021 w 4876809"/>
                <a:gd name="connsiteY23" fmla="*/ 4305300 h 4819659"/>
                <a:gd name="connsiteX24" fmla="*/ 3257560 w 4876809"/>
                <a:gd name="connsiteY24" fmla="*/ 4819660 h 4819659"/>
                <a:gd name="connsiteX25" fmla="*/ 4876810 w 4876809"/>
                <a:gd name="connsiteY25" fmla="*/ 3200410 h 4819659"/>
                <a:gd name="connsiteX26" fmla="*/ 3690071 w 4876809"/>
                <a:gd name="connsiteY26" fmla="*/ 1639900 h 4819659"/>
                <a:gd name="connsiteX27" fmla="*/ 3895725 w 4876809"/>
                <a:gd name="connsiteY27" fmla="*/ 876300 h 4819659"/>
                <a:gd name="connsiteX28" fmla="*/ 4143375 w 4876809"/>
                <a:gd name="connsiteY28" fmla="*/ 1123950 h 4819659"/>
                <a:gd name="connsiteX29" fmla="*/ 3895725 w 4876809"/>
                <a:gd name="connsiteY29" fmla="*/ 1371600 h 4819659"/>
                <a:gd name="connsiteX30" fmla="*/ 3286125 w 4876809"/>
                <a:gd name="connsiteY30" fmla="*/ 1371600 h 4819659"/>
                <a:gd name="connsiteX31" fmla="*/ 1562100 w 4876809"/>
                <a:gd name="connsiteY31" fmla="*/ 1371600 h 4819659"/>
                <a:gd name="connsiteX32" fmla="*/ 1314450 w 4876809"/>
                <a:gd name="connsiteY32" fmla="*/ 1123950 h 4819659"/>
                <a:gd name="connsiteX33" fmla="*/ 1562100 w 4876809"/>
                <a:gd name="connsiteY33" fmla="*/ 876300 h 4819659"/>
                <a:gd name="connsiteX34" fmla="*/ 3895725 w 4876809"/>
                <a:gd name="connsiteY34" fmla="*/ 876300 h 4819659"/>
                <a:gd name="connsiteX35" fmla="*/ 438150 w 4876809"/>
                <a:gd name="connsiteY35" fmla="*/ 685800 h 4819659"/>
                <a:gd name="connsiteX36" fmla="*/ 190500 w 4876809"/>
                <a:gd name="connsiteY36" fmla="*/ 438150 h 4819659"/>
                <a:gd name="connsiteX37" fmla="*/ 438150 w 4876809"/>
                <a:gd name="connsiteY37" fmla="*/ 190500 h 4819659"/>
                <a:gd name="connsiteX38" fmla="*/ 2771775 w 4876809"/>
                <a:gd name="connsiteY38" fmla="*/ 190500 h 4819659"/>
                <a:gd name="connsiteX39" fmla="*/ 3019425 w 4876809"/>
                <a:gd name="connsiteY39" fmla="*/ 438150 h 4819659"/>
                <a:gd name="connsiteX40" fmla="*/ 2771775 w 4876809"/>
                <a:gd name="connsiteY40" fmla="*/ 685800 h 4819659"/>
                <a:gd name="connsiteX41" fmla="*/ 438150 w 4876809"/>
                <a:gd name="connsiteY41" fmla="*/ 685800 h 4819659"/>
                <a:gd name="connsiteX42" fmla="*/ 952500 w 4876809"/>
                <a:gd name="connsiteY42" fmla="*/ 1562100 h 4819659"/>
                <a:gd name="connsiteX43" fmla="*/ 3286125 w 4876809"/>
                <a:gd name="connsiteY43" fmla="*/ 1562100 h 4819659"/>
                <a:gd name="connsiteX44" fmla="*/ 3394186 w 4876809"/>
                <a:gd name="connsiteY44" fmla="*/ 1586979 h 4819659"/>
                <a:gd name="connsiteX45" fmla="*/ 3257560 w 4876809"/>
                <a:gd name="connsiteY45" fmla="*/ 1581160 h 4819659"/>
                <a:gd name="connsiteX46" fmla="*/ 2111712 w 4876809"/>
                <a:gd name="connsiteY46" fmla="*/ 2057400 h 4819659"/>
                <a:gd name="connsiteX47" fmla="*/ 952500 w 4876809"/>
                <a:gd name="connsiteY47" fmla="*/ 2057400 h 4819659"/>
                <a:gd name="connsiteX48" fmla="*/ 704850 w 4876809"/>
                <a:gd name="connsiteY48" fmla="*/ 1809750 h 4819659"/>
                <a:gd name="connsiteX49" fmla="*/ 952500 w 4876809"/>
                <a:gd name="connsiteY49" fmla="*/ 1562100 h 4819659"/>
                <a:gd name="connsiteX50" fmla="*/ 952500 w 4876809"/>
                <a:gd name="connsiteY50" fmla="*/ 2247900 h 4819659"/>
                <a:gd name="connsiteX51" fmla="*/ 1948958 w 4876809"/>
                <a:gd name="connsiteY51" fmla="*/ 2247900 h 4819659"/>
                <a:gd name="connsiteX52" fmla="*/ 1704137 w 4876809"/>
                <a:gd name="connsiteY52" fmla="*/ 2743200 h 4819659"/>
                <a:gd name="connsiteX53" fmla="*/ 952500 w 4876809"/>
                <a:gd name="connsiteY53" fmla="*/ 2743200 h 4819659"/>
                <a:gd name="connsiteX54" fmla="*/ 704850 w 4876809"/>
                <a:gd name="connsiteY54" fmla="*/ 2495550 h 4819659"/>
                <a:gd name="connsiteX55" fmla="*/ 952500 w 4876809"/>
                <a:gd name="connsiteY55" fmla="*/ 2247900 h 4819659"/>
                <a:gd name="connsiteX56" fmla="*/ 952500 w 4876809"/>
                <a:gd name="connsiteY56" fmla="*/ 2933700 h 4819659"/>
                <a:gd name="connsiteX57" fmla="*/ 1660398 w 4876809"/>
                <a:gd name="connsiteY57" fmla="*/ 2933700 h 4819659"/>
                <a:gd name="connsiteX58" fmla="*/ 1638310 w 4876809"/>
                <a:gd name="connsiteY58" fmla="*/ 3200410 h 4819659"/>
                <a:gd name="connsiteX59" fmla="*/ 1654521 w 4876809"/>
                <a:gd name="connsiteY59" fmla="*/ 3429000 h 4819659"/>
                <a:gd name="connsiteX60" fmla="*/ 952500 w 4876809"/>
                <a:gd name="connsiteY60" fmla="*/ 3429000 h 4819659"/>
                <a:gd name="connsiteX61" fmla="*/ 704850 w 4876809"/>
                <a:gd name="connsiteY61" fmla="*/ 3181350 h 4819659"/>
                <a:gd name="connsiteX62" fmla="*/ 952500 w 4876809"/>
                <a:gd name="connsiteY62" fmla="*/ 2933700 h 4819659"/>
                <a:gd name="connsiteX63" fmla="*/ 952500 w 4876809"/>
                <a:gd name="connsiteY63" fmla="*/ 4114800 h 4819659"/>
                <a:gd name="connsiteX64" fmla="*/ 704850 w 4876809"/>
                <a:gd name="connsiteY64" fmla="*/ 3867150 h 4819659"/>
                <a:gd name="connsiteX65" fmla="*/ 952500 w 4876809"/>
                <a:gd name="connsiteY65" fmla="*/ 3619500 h 4819659"/>
                <a:gd name="connsiteX66" fmla="*/ 1693412 w 4876809"/>
                <a:gd name="connsiteY66" fmla="*/ 3619500 h 4819659"/>
                <a:gd name="connsiteX67" fmla="*/ 1921945 w 4876809"/>
                <a:gd name="connsiteY67" fmla="*/ 4114800 h 4819659"/>
                <a:gd name="connsiteX68" fmla="*/ 952500 w 4876809"/>
                <a:gd name="connsiteY68" fmla="*/ 4114800 h 4819659"/>
                <a:gd name="connsiteX69" fmla="*/ 3257560 w 4876809"/>
                <a:gd name="connsiteY69" fmla="*/ 4629160 h 4819659"/>
                <a:gd name="connsiteX70" fmla="*/ 1828810 w 4876809"/>
                <a:gd name="connsiteY70" fmla="*/ 3200410 h 4819659"/>
                <a:gd name="connsiteX71" fmla="*/ 3257560 w 4876809"/>
                <a:gd name="connsiteY71" fmla="*/ 1771660 h 4819659"/>
                <a:gd name="connsiteX72" fmla="*/ 4686310 w 4876809"/>
                <a:gd name="connsiteY72" fmla="*/ 3200410 h 4819659"/>
                <a:gd name="connsiteX73" fmla="*/ 3257560 w 4876809"/>
                <a:gd name="connsiteY73" fmla="*/ 4629160 h 48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876809" h="4819659">
                  <a:moveTo>
                    <a:pt x="3690071" y="1639900"/>
                  </a:moveTo>
                  <a:cubicBezTo>
                    <a:pt x="3678479" y="1612278"/>
                    <a:pt x="3664277" y="1586246"/>
                    <a:pt x="3647751" y="1562100"/>
                  </a:cubicBezTo>
                  <a:lnTo>
                    <a:pt x="3895725" y="1562100"/>
                  </a:lnTo>
                  <a:cubicBezTo>
                    <a:pt x="4137317" y="1562100"/>
                    <a:pt x="4333875" y="1365542"/>
                    <a:pt x="4333875" y="1123950"/>
                  </a:cubicBezTo>
                  <a:cubicBezTo>
                    <a:pt x="4333875" y="882358"/>
                    <a:pt x="4137317" y="685800"/>
                    <a:pt x="3895725" y="685800"/>
                  </a:cubicBezTo>
                  <a:lnTo>
                    <a:pt x="3132963" y="685800"/>
                  </a:lnTo>
                  <a:cubicBezTo>
                    <a:pt x="3181455" y="615296"/>
                    <a:pt x="3209925" y="530000"/>
                    <a:pt x="3209925" y="438150"/>
                  </a:cubicBezTo>
                  <a:cubicBezTo>
                    <a:pt x="3209925" y="196558"/>
                    <a:pt x="3013367" y="0"/>
                    <a:pt x="2771775" y="0"/>
                  </a:cubicBezTo>
                  <a:lnTo>
                    <a:pt x="438150" y="0"/>
                  </a:lnTo>
                  <a:cubicBezTo>
                    <a:pt x="196558" y="0"/>
                    <a:pt x="0" y="196558"/>
                    <a:pt x="0" y="438150"/>
                  </a:cubicBezTo>
                  <a:cubicBezTo>
                    <a:pt x="0" y="679742"/>
                    <a:pt x="196558" y="876300"/>
                    <a:pt x="438150" y="876300"/>
                  </a:cubicBezTo>
                  <a:lnTo>
                    <a:pt x="1200912" y="876300"/>
                  </a:lnTo>
                  <a:cubicBezTo>
                    <a:pt x="1152420" y="946804"/>
                    <a:pt x="1123950" y="1032100"/>
                    <a:pt x="1123950" y="1123950"/>
                  </a:cubicBezTo>
                  <a:cubicBezTo>
                    <a:pt x="1123950" y="1215800"/>
                    <a:pt x="1152411" y="1301096"/>
                    <a:pt x="1200912" y="1371600"/>
                  </a:cubicBezTo>
                  <a:lnTo>
                    <a:pt x="952500" y="1371600"/>
                  </a:lnTo>
                  <a:cubicBezTo>
                    <a:pt x="710908" y="1371600"/>
                    <a:pt x="514350" y="1568158"/>
                    <a:pt x="514350" y="1809750"/>
                  </a:cubicBezTo>
                  <a:cubicBezTo>
                    <a:pt x="514350" y="1948501"/>
                    <a:pt x="579253" y="2072316"/>
                    <a:pt x="680228" y="2152650"/>
                  </a:cubicBezTo>
                  <a:cubicBezTo>
                    <a:pt x="579253" y="2232984"/>
                    <a:pt x="514350" y="2356799"/>
                    <a:pt x="514350" y="2495550"/>
                  </a:cubicBezTo>
                  <a:cubicBezTo>
                    <a:pt x="514350" y="2634301"/>
                    <a:pt x="579253" y="2758116"/>
                    <a:pt x="680228" y="2838450"/>
                  </a:cubicBezTo>
                  <a:cubicBezTo>
                    <a:pt x="579253" y="2918784"/>
                    <a:pt x="514350" y="3042600"/>
                    <a:pt x="514350" y="3181350"/>
                  </a:cubicBezTo>
                  <a:cubicBezTo>
                    <a:pt x="514350" y="3320101"/>
                    <a:pt x="579253" y="3443916"/>
                    <a:pt x="680228" y="3524250"/>
                  </a:cubicBezTo>
                  <a:cubicBezTo>
                    <a:pt x="579253" y="3604584"/>
                    <a:pt x="514350" y="3728400"/>
                    <a:pt x="514350" y="3867150"/>
                  </a:cubicBezTo>
                  <a:cubicBezTo>
                    <a:pt x="514350" y="4108742"/>
                    <a:pt x="710908" y="4305300"/>
                    <a:pt x="952500" y="4305300"/>
                  </a:cubicBezTo>
                  <a:lnTo>
                    <a:pt x="2075021" y="4305300"/>
                  </a:lnTo>
                  <a:cubicBezTo>
                    <a:pt x="2370734" y="4621597"/>
                    <a:pt x="2791416" y="4819660"/>
                    <a:pt x="3257560" y="4819660"/>
                  </a:cubicBezTo>
                  <a:cubicBezTo>
                    <a:pt x="4150414" y="4819660"/>
                    <a:pt x="4876810" y="4093264"/>
                    <a:pt x="4876810" y="3200410"/>
                  </a:cubicBezTo>
                  <a:cubicBezTo>
                    <a:pt x="4876810" y="2457298"/>
                    <a:pt x="4373604" y="1829591"/>
                    <a:pt x="3690071" y="1639900"/>
                  </a:cubicBezTo>
                  <a:close/>
                  <a:moveTo>
                    <a:pt x="3895725" y="876300"/>
                  </a:moveTo>
                  <a:cubicBezTo>
                    <a:pt x="4032285" y="876300"/>
                    <a:pt x="4143375" y="987400"/>
                    <a:pt x="4143375" y="1123950"/>
                  </a:cubicBezTo>
                  <a:cubicBezTo>
                    <a:pt x="4143375" y="1260500"/>
                    <a:pt x="4032285" y="1371600"/>
                    <a:pt x="3895725" y="1371600"/>
                  </a:cubicBezTo>
                  <a:lnTo>
                    <a:pt x="3286125" y="1371600"/>
                  </a:lnTo>
                  <a:lnTo>
                    <a:pt x="1562100" y="1371600"/>
                  </a:lnTo>
                  <a:cubicBezTo>
                    <a:pt x="1425540" y="1371600"/>
                    <a:pt x="1314450" y="1260500"/>
                    <a:pt x="1314450" y="1123950"/>
                  </a:cubicBezTo>
                  <a:cubicBezTo>
                    <a:pt x="1314450" y="987400"/>
                    <a:pt x="1425540" y="876300"/>
                    <a:pt x="1562100" y="876300"/>
                  </a:cubicBezTo>
                  <a:lnTo>
                    <a:pt x="3895725" y="876300"/>
                  </a:lnTo>
                  <a:close/>
                  <a:moveTo>
                    <a:pt x="438150" y="685800"/>
                  </a:moveTo>
                  <a:cubicBezTo>
                    <a:pt x="301590" y="685800"/>
                    <a:pt x="190500" y="574700"/>
                    <a:pt x="190500" y="438150"/>
                  </a:cubicBezTo>
                  <a:cubicBezTo>
                    <a:pt x="190500" y="301600"/>
                    <a:pt x="301590" y="190500"/>
                    <a:pt x="438150" y="190500"/>
                  </a:cubicBezTo>
                  <a:lnTo>
                    <a:pt x="2771775" y="190500"/>
                  </a:lnTo>
                  <a:cubicBezTo>
                    <a:pt x="2908335" y="190500"/>
                    <a:pt x="3019425" y="301600"/>
                    <a:pt x="3019425" y="438150"/>
                  </a:cubicBezTo>
                  <a:cubicBezTo>
                    <a:pt x="3019425" y="574700"/>
                    <a:pt x="2908335" y="685800"/>
                    <a:pt x="2771775" y="685800"/>
                  </a:cubicBezTo>
                  <a:lnTo>
                    <a:pt x="438150" y="685800"/>
                  </a:lnTo>
                  <a:close/>
                  <a:moveTo>
                    <a:pt x="952500" y="1562100"/>
                  </a:moveTo>
                  <a:lnTo>
                    <a:pt x="3286125" y="1562100"/>
                  </a:lnTo>
                  <a:cubicBezTo>
                    <a:pt x="3324492" y="1562100"/>
                    <a:pt x="3361230" y="1571016"/>
                    <a:pt x="3394186" y="1586979"/>
                  </a:cubicBezTo>
                  <a:cubicBezTo>
                    <a:pt x="3349133" y="1583198"/>
                    <a:pt x="3303585" y="1581160"/>
                    <a:pt x="3257560" y="1581160"/>
                  </a:cubicBezTo>
                  <a:cubicBezTo>
                    <a:pt x="2810409" y="1581160"/>
                    <a:pt x="2405025" y="1763363"/>
                    <a:pt x="2111712" y="2057400"/>
                  </a:cubicBezTo>
                  <a:lnTo>
                    <a:pt x="952500" y="2057400"/>
                  </a:lnTo>
                  <a:cubicBezTo>
                    <a:pt x="815950" y="2057400"/>
                    <a:pt x="704850" y="1946300"/>
                    <a:pt x="704850" y="1809750"/>
                  </a:cubicBezTo>
                  <a:cubicBezTo>
                    <a:pt x="704850" y="1673200"/>
                    <a:pt x="815950" y="1562100"/>
                    <a:pt x="952500" y="1562100"/>
                  </a:cubicBezTo>
                  <a:close/>
                  <a:moveTo>
                    <a:pt x="952500" y="2247900"/>
                  </a:moveTo>
                  <a:lnTo>
                    <a:pt x="1948958" y="2247900"/>
                  </a:lnTo>
                  <a:cubicBezTo>
                    <a:pt x="1840830" y="2396042"/>
                    <a:pt x="1757229" y="2563130"/>
                    <a:pt x="1704137" y="2743200"/>
                  </a:cubicBezTo>
                  <a:lnTo>
                    <a:pt x="952500" y="2743200"/>
                  </a:lnTo>
                  <a:cubicBezTo>
                    <a:pt x="815940" y="2743200"/>
                    <a:pt x="704850" y="2632110"/>
                    <a:pt x="704850" y="2495550"/>
                  </a:cubicBezTo>
                  <a:cubicBezTo>
                    <a:pt x="704850" y="2359000"/>
                    <a:pt x="815940" y="2247900"/>
                    <a:pt x="952500" y="2247900"/>
                  </a:cubicBezTo>
                  <a:close/>
                  <a:moveTo>
                    <a:pt x="952500" y="2933700"/>
                  </a:moveTo>
                  <a:lnTo>
                    <a:pt x="1660398" y="2933700"/>
                  </a:lnTo>
                  <a:cubicBezTo>
                    <a:pt x="1645949" y="3020502"/>
                    <a:pt x="1638310" y="3109570"/>
                    <a:pt x="1638310" y="3200410"/>
                  </a:cubicBezTo>
                  <a:cubicBezTo>
                    <a:pt x="1638310" y="3278000"/>
                    <a:pt x="1643920" y="3354296"/>
                    <a:pt x="1654521" y="3429000"/>
                  </a:cubicBezTo>
                  <a:lnTo>
                    <a:pt x="952500" y="3429000"/>
                  </a:lnTo>
                  <a:cubicBezTo>
                    <a:pt x="815940" y="3429000"/>
                    <a:pt x="704850" y="3317910"/>
                    <a:pt x="704850" y="3181350"/>
                  </a:cubicBezTo>
                  <a:cubicBezTo>
                    <a:pt x="704850" y="3044790"/>
                    <a:pt x="815940" y="2933700"/>
                    <a:pt x="952500" y="2933700"/>
                  </a:cubicBezTo>
                  <a:close/>
                  <a:moveTo>
                    <a:pt x="952500" y="4114800"/>
                  </a:moveTo>
                  <a:cubicBezTo>
                    <a:pt x="815940" y="4114800"/>
                    <a:pt x="704850" y="4003710"/>
                    <a:pt x="704850" y="3867150"/>
                  </a:cubicBezTo>
                  <a:cubicBezTo>
                    <a:pt x="704850" y="3730590"/>
                    <a:pt x="815940" y="3619500"/>
                    <a:pt x="952500" y="3619500"/>
                  </a:cubicBezTo>
                  <a:lnTo>
                    <a:pt x="1693412" y="3619500"/>
                  </a:lnTo>
                  <a:cubicBezTo>
                    <a:pt x="1741475" y="3798694"/>
                    <a:pt x="1819551" y="3965696"/>
                    <a:pt x="1921945" y="4114800"/>
                  </a:cubicBezTo>
                  <a:lnTo>
                    <a:pt x="952500" y="4114800"/>
                  </a:lnTo>
                  <a:close/>
                  <a:moveTo>
                    <a:pt x="3257560" y="4629160"/>
                  </a:moveTo>
                  <a:cubicBezTo>
                    <a:pt x="2469747" y="4629160"/>
                    <a:pt x="1828810" y="3988222"/>
                    <a:pt x="1828810" y="3200410"/>
                  </a:cubicBezTo>
                  <a:cubicBezTo>
                    <a:pt x="1828810" y="2412597"/>
                    <a:pt x="2469747" y="1771660"/>
                    <a:pt x="3257560" y="1771660"/>
                  </a:cubicBezTo>
                  <a:cubicBezTo>
                    <a:pt x="4045372" y="1771660"/>
                    <a:pt x="4686310" y="2412597"/>
                    <a:pt x="4686310" y="3200410"/>
                  </a:cubicBezTo>
                  <a:cubicBezTo>
                    <a:pt x="4686310" y="3988222"/>
                    <a:pt x="4045372" y="4629160"/>
                    <a:pt x="3257560" y="4629160"/>
                  </a:cubicBezTo>
                  <a:close/>
                </a:path>
              </a:pathLst>
            </a:custGeom>
            <a:grpFill/>
            <a:ln w="9525" cap="flat">
              <a:noFill/>
              <a:prstDash val="solid"/>
              <a:miter/>
            </a:ln>
          </p:spPr>
          <p:txBody>
            <a:bodyPr rtlCol="0" anchor="ctr"/>
            <a:lstStyle/>
            <a:p>
              <a:endParaRPr lang="pt-BR"/>
            </a:p>
          </p:txBody>
        </p:sp>
      </p:grpSp>
      <p:sp>
        <p:nvSpPr>
          <p:cNvPr id="13" name="Título 1">
            <a:extLst>
              <a:ext uri="{FF2B5EF4-FFF2-40B4-BE49-F238E27FC236}">
                <a16:creationId xmlns:a16="http://schemas.microsoft.com/office/drawing/2014/main" id="{04BA9D72-7137-4C19-90D5-0ADEDBDE0858}"/>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econômicos e produtivos</a:t>
            </a:r>
          </a:p>
        </p:txBody>
      </p:sp>
      <p:sp>
        <p:nvSpPr>
          <p:cNvPr id="14" name="Retângulo: Cantos Arredondados 13">
            <a:extLst>
              <a:ext uri="{FF2B5EF4-FFF2-40B4-BE49-F238E27FC236}">
                <a16:creationId xmlns:a16="http://schemas.microsoft.com/office/drawing/2014/main" id="{76A90735-D434-4C9F-BFAC-EE803ABC046D}"/>
              </a:ext>
            </a:extLst>
          </p:cNvPr>
          <p:cNvSpPr/>
          <p:nvPr/>
        </p:nvSpPr>
        <p:spPr>
          <a:xfrm>
            <a:off x="1314450" y="1924571"/>
            <a:ext cx="9029700" cy="4052202"/>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2000" b="1" dirty="0">
                <a:solidFill>
                  <a:schemeClr val="tx1"/>
                </a:solidFill>
                <a:latin typeface="Arial" panose="020B0604020202020204" pitchFamily="34" charset="0"/>
                <a:cs typeface="Arial" panose="020B0604020202020204" pitchFamily="34" charset="0"/>
              </a:rPr>
              <a:t>Área Metropolitana de Brasília (AMB) (CODEPLAN, 2020)</a:t>
            </a:r>
          </a:p>
          <a:p>
            <a:pPr marL="285750" indent="-285750">
              <a:lnSpc>
                <a:spcPct val="150000"/>
              </a:lnSpc>
              <a:spcAft>
                <a:spcPts val="600"/>
              </a:spcAft>
              <a:buFontTx/>
              <a:buChar char="-"/>
              <a:tabLst>
                <a:tab pos="533400" algn="l"/>
              </a:tabLst>
            </a:pPr>
            <a:r>
              <a:rPr lang="pt-BR" sz="1600" b="1" dirty="0">
                <a:solidFill>
                  <a:schemeClr val="tx1"/>
                </a:solidFill>
                <a:latin typeface="Arial" panose="020B0604020202020204" pitchFamily="34" charset="0"/>
                <a:cs typeface="Arial" panose="020B0604020202020204" pitchFamily="34" charset="0"/>
              </a:rPr>
              <a:t>31,8 mil km2</a:t>
            </a:r>
          </a:p>
          <a:p>
            <a:pPr marL="285750" indent="-285750">
              <a:lnSpc>
                <a:spcPct val="150000"/>
              </a:lnSpc>
              <a:spcAft>
                <a:spcPts val="600"/>
              </a:spcAft>
              <a:buFontTx/>
              <a:buChar char="-"/>
              <a:tabLst>
                <a:tab pos="533400" algn="l"/>
              </a:tabLst>
            </a:pPr>
            <a:r>
              <a:rPr lang="pt-BR" sz="1600" b="1" dirty="0">
                <a:solidFill>
                  <a:schemeClr val="tx1"/>
                </a:solidFill>
                <a:latin typeface="Arial" panose="020B0604020202020204" pitchFamily="34" charset="0"/>
                <a:cs typeface="Arial" panose="020B0604020202020204" pitchFamily="34" charset="0"/>
              </a:rPr>
              <a:t>integrada economicamente</a:t>
            </a:r>
          </a:p>
          <a:p>
            <a:pPr marL="285750" indent="-285750">
              <a:lnSpc>
                <a:spcPct val="150000"/>
              </a:lnSpc>
              <a:spcAft>
                <a:spcPts val="600"/>
              </a:spcAft>
              <a:buFontTx/>
              <a:buChar char="-"/>
              <a:tabLst>
                <a:tab pos="533400" algn="l"/>
              </a:tabLst>
            </a:pPr>
            <a:r>
              <a:rPr lang="pt-BR" sz="1600" b="1" dirty="0">
                <a:solidFill>
                  <a:schemeClr val="tx1"/>
                </a:solidFill>
                <a:latin typeface="Arial" panose="020B0604020202020204" pitchFamily="34" charset="0"/>
                <a:cs typeface="Arial" panose="020B0604020202020204" pitchFamily="34" charset="0"/>
              </a:rPr>
              <a:t>com dinâmica própria</a:t>
            </a:r>
          </a:p>
          <a:p>
            <a:pPr marL="285750" indent="-285750">
              <a:lnSpc>
                <a:spcPct val="150000"/>
              </a:lnSpc>
              <a:spcAft>
                <a:spcPts val="600"/>
              </a:spcAft>
              <a:buFontTx/>
              <a:buChar char="-"/>
              <a:tabLst>
                <a:tab pos="533400" algn="l"/>
              </a:tabLst>
            </a:pPr>
            <a:r>
              <a:rPr lang="pt-BR" sz="1600" b="1" dirty="0">
                <a:solidFill>
                  <a:schemeClr val="tx1"/>
                </a:solidFill>
                <a:latin typeface="Arial" panose="020B0604020202020204" pitchFamily="34" charset="0"/>
                <a:cs typeface="Arial" panose="020B0604020202020204" pitchFamily="34" charset="0"/>
              </a:rPr>
              <a:t>formada por municípios de duas Unidades Federativas </a:t>
            </a:r>
          </a:p>
          <a:p>
            <a:pPr>
              <a:lnSpc>
                <a:spcPct val="150000"/>
              </a:lnSpc>
              <a:spcAft>
                <a:spcPts val="600"/>
              </a:spcAft>
              <a:tabLst>
                <a:tab pos="533400" algn="l"/>
              </a:tabLst>
            </a:pPr>
            <a:r>
              <a:rPr lang="pt-BR" sz="1600" dirty="0">
                <a:solidFill>
                  <a:schemeClr val="tx1"/>
                </a:solidFill>
                <a:latin typeface="Arial" panose="020B0604020202020204" pitchFamily="34" charset="0"/>
                <a:cs typeface="Arial" panose="020B0604020202020204" pitchFamily="34" charset="0"/>
              </a:rPr>
              <a:t>	Brasília-DF mais 12 municípios do Estado de Goiás</a:t>
            </a:r>
          </a:p>
          <a:p>
            <a:pPr>
              <a:lnSpc>
                <a:spcPct val="150000"/>
              </a:lnSpc>
              <a:spcAft>
                <a:spcPts val="600"/>
              </a:spcAft>
              <a:tabLst>
                <a:tab pos="533400" algn="l"/>
              </a:tabLst>
            </a:pPr>
            <a:endParaRPr lang="pt-BR" sz="1600"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endParaRPr lang="pt-BR" dirty="0">
              <a:solidFill>
                <a:schemeClr val="tx1"/>
              </a:solidFill>
              <a:latin typeface="Arial" panose="020B0604020202020204" pitchFamily="34" charset="0"/>
              <a:cs typeface="Arial" panose="020B0604020202020204" pitchFamily="34" charset="0"/>
            </a:endParaRPr>
          </a:p>
        </p:txBody>
      </p:sp>
      <p:sp>
        <p:nvSpPr>
          <p:cNvPr id="15" name="Retângulo: Cantos Arredondados 14">
            <a:extLst>
              <a:ext uri="{FF2B5EF4-FFF2-40B4-BE49-F238E27FC236}">
                <a16:creationId xmlns:a16="http://schemas.microsoft.com/office/drawing/2014/main" id="{5E9E2BA5-7BF1-47F3-A03E-805477AA95A3}"/>
              </a:ext>
            </a:extLst>
          </p:cNvPr>
          <p:cNvSpPr/>
          <p:nvPr/>
        </p:nvSpPr>
        <p:spPr>
          <a:xfrm>
            <a:off x="2091196" y="1404985"/>
            <a:ext cx="6595604"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Além da RIDE, para os estudos do PIB, a região próxima a Brasília pode também ser considerada como: </a:t>
            </a:r>
          </a:p>
        </p:txBody>
      </p:sp>
    </p:spTree>
    <p:extLst>
      <p:ext uri="{BB962C8B-B14F-4D97-AF65-F5344CB8AC3E}">
        <p14:creationId xmlns:p14="http://schemas.microsoft.com/office/powerpoint/2010/main" val="1222000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m 18">
            <a:extLst>
              <a:ext uri="{FF2B5EF4-FFF2-40B4-BE49-F238E27FC236}">
                <a16:creationId xmlns:a16="http://schemas.microsoft.com/office/drawing/2014/main" id="{30E97893-796A-4D9A-92DF-2A828EE633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20" name="Retângulo 19">
            <a:extLst>
              <a:ext uri="{FF2B5EF4-FFF2-40B4-BE49-F238E27FC236}">
                <a16:creationId xmlns:a16="http://schemas.microsoft.com/office/drawing/2014/main" id="{56813FA2-7097-47BF-AB86-4E51452E747C}"/>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ext Placeholder 3">
            <a:extLst>
              <a:ext uri="{FF2B5EF4-FFF2-40B4-BE49-F238E27FC236}">
                <a16:creationId xmlns:a16="http://schemas.microsoft.com/office/drawing/2014/main" id="{5BFACC4D-5C32-4876-93AF-34D2EF4E5AF5}"/>
              </a:ext>
            </a:extLst>
          </p:cNvPr>
          <p:cNvSpPr>
            <a:spLocks noGrp="1"/>
          </p:cNvSpPr>
          <p:nvPr>
            <p:ph type="body" sz="half" idx="2"/>
          </p:nvPr>
        </p:nvSpPr>
        <p:spPr>
          <a:xfrm>
            <a:off x="8257146" y="1030407"/>
            <a:ext cx="3477654" cy="5083788"/>
          </a:xfrm>
          <a:prstGeom prst="roundRect">
            <a:avLst>
              <a:gd name="adj" fmla="val 7271"/>
            </a:avLst>
          </a:prstGeom>
          <a:solidFill>
            <a:schemeClr val="accent1"/>
          </a:solidFill>
          <a:ln>
            <a:noFill/>
          </a:ln>
        </p:spPr>
        <p:txBody>
          <a:bodyPr anchor="ctr">
            <a:normAutofit/>
          </a:bodyPr>
          <a:lstStyle/>
          <a:p>
            <a:pPr algn="ctr"/>
            <a:r>
              <a:rPr lang="en-US" sz="1400" b="1" dirty="0" err="1"/>
              <a:t>Área</a:t>
            </a:r>
            <a:r>
              <a:rPr lang="en-US" sz="1400" b="1" dirty="0"/>
              <a:t> </a:t>
            </a:r>
            <a:r>
              <a:rPr lang="en-US" sz="1400" b="1" dirty="0" err="1"/>
              <a:t>Metropolitana</a:t>
            </a:r>
            <a:r>
              <a:rPr lang="en-US" sz="1400" b="1" dirty="0"/>
              <a:t> de Brasília</a:t>
            </a:r>
          </a:p>
          <a:p>
            <a:pPr marL="285750" indent="-285750">
              <a:buFont typeface="Arial" panose="020B0604020202020204" pitchFamily="34" charset="0"/>
              <a:buChar char="•"/>
            </a:pPr>
            <a:r>
              <a:rPr lang="en-US" sz="1400" dirty="0"/>
              <a:t>Brasília-DF</a:t>
            </a:r>
          </a:p>
          <a:p>
            <a:pPr marL="285750" indent="-285750">
              <a:buFont typeface="Arial" panose="020B0604020202020204" pitchFamily="34" charset="0"/>
              <a:buChar char="•"/>
            </a:pPr>
            <a:r>
              <a:rPr lang="pt-BR" sz="1400" dirty="0"/>
              <a:t>Águas Lindas de Goiás-GO</a:t>
            </a:r>
          </a:p>
          <a:p>
            <a:pPr marL="285750" indent="-285750">
              <a:buFont typeface="Arial" panose="020B0604020202020204" pitchFamily="34" charset="0"/>
              <a:buChar char="•"/>
            </a:pPr>
            <a:r>
              <a:rPr lang="pt-BR" sz="1400" dirty="0"/>
              <a:t>Alexânia-GO</a:t>
            </a:r>
          </a:p>
          <a:p>
            <a:pPr marL="285750" indent="-285750">
              <a:buFont typeface="Arial" panose="020B0604020202020204" pitchFamily="34" charset="0"/>
              <a:buChar char="•"/>
            </a:pPr>
            <a:r>
              <a:rPr lang="pt-BR" sz="1400" dirty="0"/>
              <a:t>Cidade Ocidental-GO</a:t>
            </a:r>
          </a:p>
          <a:p>
            <a:pPr marL="285750" indent="-285750">
              <a:buFont typeface="Arial" panose="020B0604020202020204" pitchFamily="34" charset="0"/>
              <a:buChar char="•"/>
            </a:pPr>
            <a:r>
              <a:rPr lang="pt-BR" sz="1400" dirty="0"/>
              <a:t>Cocalzinho de Goiás-GO</a:t>
            </a:r>
          </a:p>
          <a:p>
            <a:pPr marL="285750" indent="-285750">
              <a:buFont typeface="Arial" panose="020B0604020202020204" pitchFamily="34" charset="0"/>
              <a:buChar char="•"/>
            </a:pPr>
            <a:r>
              <a:rPr lang="pt-BR" sz="1400" dirty="0"/>
              <a:t>Cristalina-GO</a:t>
            </a:r>
          </a:p>
          <a:p>
            <a:pPr marL="285750" indent="-285750">
              <a:buFont typeface="Arial" panose="020B0604020202020204" pitchFamily="34" charset="0"/>
              <a:buChar char="•"/>
            </a:pPr>
            <a:r>
              <a:rPr lang="pt-BR" sz="1400" dirty="0"/>
              <a:t>Formosa-GO</a:t>
            </a:r>
          </a:p>
          <a:p>
            <a:pPr marL="285750" indent="-285750">
              <a:buFont typeface="Arial" panose="020B0604020202020204" pitchFamily="34" charset="0"/>
              <a:buChar char="•"/>
            </a:pPr>
            <a:r>
              <a:rPr lang="pt-BR" sz="1400" dirty="0"/>
              <a:t>Luziânia-GO</a:t>
            </a:r>
          </a:p>
          <a:p>
            <a:pPr marL="285750" indent="-285750">
              <a:buFont typeface="Arial" panose="020B0604020202020204" pitchFamily="34" charset="0"/>
              <a:buChar char="•"/>
            </a:pPr>
            <a:r>
              <a:rPr lang="pt-BR" sz="1400" dirty="0"/>
              <a:t>Novo </a:t>
            </a:r>
            <a:r>
              <a:rPr lang="pt-BR" sz="1400" dirty="0" err="1"/>
              <a:t>Gama-GO</a:t>
            </a:r>
            <a:endParaRPr lang="pt-BR" sz="1400" dirty="0"/>
          </a:p>
          <a:p>
            <a:pPr marL="285750" indent="-285750">
              <a:buFont typeface="Arial" panose="020B0604020202020204" pitchFamily="34" charset="0"/>
              <a:buChar char="•"/>
            </a:pPr>
            <a:r>
              <a:rPr lang="pt-BR" sz="1400" dirty="0"/>
              <a:t>Padre Bernardo-GO</a:t>
            </a:r>
          </a:p>
          <a:p>
            <a:pPr marL="285750" indent="-285750">
              <a:buFont typeface="Arial" panose="020B0604020202020204" pitchFamily="34" charset="0"/>
              <a:buChar char="•"/>
            </a:pPr>
            <a:r>
              <a:rPr lang="pt-BR" sz="1400" dirty="0"/>
              <a:t>Planaltina-GO</a:t>
            </a:r>
          </a:p>
          <a:p>
            <a:pPr marL="285750" indent="-285750">
              <a:buFont typeface="Arial" panose="020B0604020202020204" pitchFamily="34" charset="0"/>
              <a:buChar char="•"/>
            </a:pPr>
            <a:r>
              <a:rPr lang="pt-BR" sz="1400" dirty="0"/>
              <a:t>Santo Antônio do Descoberto-GO</a:t>
            </a:r>
          </a:p>
          <a:p>
            <a:pPr marL="285750" indent="-285750">
              <a:buFont typeface="Arial" panose="020B0604020202020204" pitchFamily="34" charset="0"/>
              <a:buChar char="•"/>
            </a:pPr>
            <a:r>
              <a:rPr lang="pt-BR" sz="1400" dirty="0"/>
              <a:t>Valparaíso de Goiás-GO</a:t>
            </a:r>
            <a:endParaRPr lang="en-US" sz="1400" dirty="0"/>
          </a:p>
        </p:txBody>
      </p:sp>
      <p:sp>
        <p:nvSpPr>
          <p:cNvPr id="10" name="CaixaDeTexto 9">
            <a:extLst>
              <a:ext uri="{FF2B5EF4-FFF2-40B4-BE49-F238E27FC236}">
                <a16:creationId xmlns:a16="http://schemas.microsoft.com/office/drawing/2014/main" id="{A6FE1F9D-6C9D-4691-A572-865B8665762B}"/>
              </a:ext>
            </a:extLst>
          </p:cNvPr>
          <p:cNvSpPr txBox="1"/>
          <p:nvPr/>
        </p:nvSpPr>
        <p:spPr>
          <a:xfrm>
            <a:off x="673039" y="5832132"/>
            <a:ext cx="2019869" cy="261610"/>
          </a:xfrm>
          <a:prstGeom prst="rect">
            <a:avLst/>
          </a:prstGeom>
          <a:noFill/>
        </p:spPr>
        <p:txBody>
          <a:bodyPr wrap="square" rtlCol="0">
            <a:spAutoFit/>
          </a:bodyPr>
          <a:lstStyle/>
          <a:p>
            <a:r>
              <a:rPr lang="pt-BR" sz="1100" dirty="0"/>
              <a:t>CODEPLAN (2020)</a:t>
            </a:r>
          </a:p>
        </p:txBody>
      </p:sp>
      <p:sp>
        <p:nvSpPr>
          <p:cNvPr id="7" name="Elipse 6">
            <a:extLst>
              <a:ext uri="{FF2B5EF4-FFF2-40B4-BE49-F238E27FC236}">
                <a16:creationId xmlns:a16="http://schemas.microsoft.com/office/drawing/2014/main" id="{2F1EED82-8D55-4064-83E9-627FAC2A42AB}"/>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8" name="Gráfico 3">
            <a:extLst>
              <a:ext uri="{FF2B5EF4-FFF2-40B4-BE49-F238E27FC236}">
                <a16:creationId xmlns:a16="http://schemas.microsoft.com/office/drawing/2014/main" id="{C29C11AE-3EEE-40B1-BD9A-D730051C3A55}"/>
              </a:ext>
            </a:extLst>
          </p:cNvPr>
          <p:cNvGrpSpPr/>
          <p:nvPr/>
        </p:nvGrpSpPr>
        <p:grpSpPr>
          <a:xfrm>
            <a:off x="303931" y="689474"/>
            <a:ext cx="835200" cy="835200"/>
            <a:chOff x="3657600" y="990600"/>
            <a:chExt cx="4876800" cy="4876800"/>
          </a:xfrm>
          <a:solidFill>
            <a:schemeClr val="tx1"/>
          </a:solidFill>
        </p:grpSpPr>
        <p:sp>
          <p:nvSpPr>
            <p:cNvPr id="11" name="Forma Livre: Forma 10">
              <a:extLst>
                <a:ext uri="{FF2B5EF4-FFF2-40B4-BE49-F238E27FC236}">
                  <a16:creationId xmlns:a16="http://schemas.microsoft.com/office/drawing/2014/main" id="{7657E50A-7C17-40B3-9AF5-3F32A2FB9305}"/>
                </a:ext>
              </a:extLst>
            </p:cNvPr>
            <p:cNvSpPr/>
            <p:nvPr/>
          </p:nvSpPr>
          <p:spPr>
            <a:xfrm>
              <a:off x="6514661" y="3430914"/>
              <a:ext cx="800100" cy="1556709"/>
            </a:xfrm>
            <a:custGeom>
              <a:avLst/>
              <a:gdLst>
                <a:gd name="connsiteX0" fmla="*/ 400050 w 800100"/>
                <a:gd name="connsiteY0" fmla="*/ 687296 h 1556709"/>
                <a:gd name="connsiteX1" fmla="*/ 190500 w 800100"/>
                <a:gd name="connsiteY1" fmla="*/ 505930 h 1556709"/>
                <a:gd name="connsiteX2" fmla="*/ 400050 w 800100"/>
                <a:gd name="connsiteY2" fmla="*/ 324555 h 1556709"/>
                <a:gd name="connsiteX3" fmla="*/ 609600 w 800100"/>
                <a:gd name="connsiteY3" fmla="*/ 505930 h 1556709"/>
                <a:gd name="connsiteX4" fmla="*/ 704850 w 800100"/>
                <a:gd name="connsiteY4" fmla="*/ 601180 h 1556709"/>
                <a:gd name="connsiteX5" fmla="*/ 800100 w 800100"/>
                <a:gd name="connsiteY5" fmla="*/ 505930 h 1556709"/>
                <a:gd name="connsiteX6" fmla="*/ 495300 w 800100"/>
                <a:gd name="connsiteY6" fmla="*/ 144790 h 1556709"/>
                <a:gd name="connsiteX7" fmla="*/ 495300 w 800100"/>
                <a:gd name="connsiteY7" fmla="*/ 95250 h 1556709"/>
                <a:gd name="connsiteX8" fmla="*/ 400050 w 800100"/>
                <a:gd name="connsiteY8" fmla="*/ 0 h 1556709"/>
                <a:gd name="connsiteX9" fmla="*/ 304800 w 800100"/>
                <a:gd name="connsiteY9" fmla="*/ 95250 h 1556709"/>
                <a:gd name="connsiteX10" fmla="*/ 304800 w 800100"/>
                <a:gd name="connsiteY10" fmla="*/ 144790 h 1556709"/>
                <a:gd name="connsiteX11" fmla="*/ 0 w 800100"/>
                <a:gd name="connsiteY11" fmla="*/ 505930 h 1556709"/>
                <a:gd name="connsiteX12" fmla="*/ 400050 w 800100"/>
                <a:gd name="connsiteY12" fmla="*/ 877796 h 1556709"/>
                <a:gd name="connsiteX13" fmla="*/ 609600 w 800100"/>
                <a:gd name="connsiteY13" fmla="*/ 1059171 h 1556709"/>
                <a:gd name="connsiteX14" fmla="*/ 400050 w 800100"/>
                <a:gd name="connsiteY14" fmla="*/ 1240546 h 1556709"/>
                <a:gd name="connsiteX15" fmla="*/ 190500 w 800100"/>
                <a:gd name="connsiteY15" fmla="*/ 1059171 h 1556709"/>
                <a:gd name="connsiteX16" fmla="*/ 95250 w 800100"/>
                <a:gd name="connsiteY16" fmla="*/ 963921 h 1556709"/>
                <a:gd name="connsiteX17" fmla="*/ 0 w 800100"/>
                <a:gd name="connsiteY17" fmla="*/ 1059171 h 1556709"/>
                <a:gd name="connsiteX18" fmla="*/ 304800 w 800100"/>
                <a:gd name="connsiteY18" fmla="*/ 1420311 h 1556709"/>
                <a:gd name="connsiteX19" fmla="*/ 304800 w 800100"/>
                <a:gd name="connsiteY19" fmla="*/ 1461459 h 1556709"/>
                <a:gd name="connsiteX20" fmla="*/ 400050 w 800100"/>
                <a:gd name="connsiteY20" fmla="*/ 1556709 h 1556709"/>
                <a:gd name="connsiteX21" fmla="*/ 495300 w 800100"/>
                <a:gd name="connsiteY21" fmla="*/ 1461459 h 1556709"/>
                <a:gd name="connsiteX22" fmla="*/ 495300 w 800100"/>
                <a:gd name="connsiteY22" fmla="*/ 1420311 h 1556709"/>
                <a:gd name="connsiteX23" fmla="*/ 800100 w 800100"/>
                <a:gd name="connsiteY23" fmla="*/ 1059171 h 1556709"/>
                <a:gd name="connsiteX24" fmla="*/ 400050 w 800100"/>
                <a:gd name="connsiteY24" fmla="*/ 687296 h 155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0100" h="1556709">
                  <a:moveTo>
                    <a:pt x="400050" y="687296"/>
                  </a:moveTo>
                  <a:cubicBezTo>
                    <a:pt x="284502" y="687296"/>
                    <a:pt x="190500" y="605933"/>
                    <a:pt x="190500" y="505930"/>
                  </a:cubicBezTo>
                  <a:cubicBezTo>
                    <a:pt x="190500" y="405917"/>
                    <a:pt x="284502" y="324555"/>
                    <a:pt x="400050" y="324555"/>
                  </a:cubicBezTo>
                  <a:cubicBezTo>
                    <a:pt x="515598" y="324555"/>
                    <a:pt x="609600" y="405917"/>
                    <a:pt x="609600" y="505930"/>
                  </a:cubicBezTo>
                  <a:cubicBezTo>
                    <a:pt x="609600" y="558527"/>
                    <a:pt x="652253" y="601180"/>
                    <a:pt x="704850" y="601180"/>
                  </a:cubicBezTo>
                  <a:cubicBezTo>
                    <a:pt x="757447" y="601180"/>
                    <a:pt x="800100" y="558527"/>
                    <a:pt x="800100" y="505930"/>
                  </a:cubicBezTo>
                  <a:cubicBezTo>
                    <a:pt x="800100" y="331384"/>
                    <a:pt x="670045" y="184623"/>
                    <a:pt x="495300" y="144790"/>
                  </a:cubicBezTo>
                  <a:lnTo>
                    <a:pt x="495300" y="95250"/>
                  </a:lnTo>
                  <a:cubicBezTo>
                    <a:pt x="495300" y="42653"/>
                    <a:pt x="452647" y="0"/>
                    <a:pt x="400050" y="0"/>
                  </a:cubicBezTo>
                  <a:cubicBezTo>
                    <a:pt x="347453" y="0"/>
                    <a:pt x="304800" y="42653"/>
                    <a:pt x="304800" y="95250"/>
                  </a:cubicBezTo>
                  <a:lnTo>
                    <a:pt x="304800" y="144790"/>
                  </a:lnTo>
                  <a:cubicBezTo>
                    <a:pt x="130054" y="184623"/>
                    <a:pt x="0" y="331384"/>
                    <a:pt x="0" y="505930"/>
                  </a:cubicBezTo>
                  <a:cubicBezTo>
                    <a:pt x="0" y="710975"/>
                    <a:pt x="179461" y="877796"/>
                    <a:pt x="400050" y="877796"/>
                  </a:cubicBezTo>
                  <a:cubicBezTo>
                    <a:pt x="515598" y="877796"/>
                    <a:pt x="609600" y="959158"/>
                    <a:pt x="609600" y="1059171"/>
                  </a:cubicBezTo>
                  <a:cubicBezTo>
                    <a:pt x="609600" y="1159183"/>
                    <a:pt x="515598" y="1240546"/>
                    <a:pt x="400050" y="1240546"/>
                  </a:cubicBezTo>
                  <a:cubicBezTo>
                    <a:pt x="284502" y="1240546"/>
                    <a:pt x="190500" y="1159183"/>
                    <a:pt x="190500" y="1059171"/>
                  </a:cubicBezTo>
                  <a:cubicBezTo>
                    <a:pt x="190500" y="1006573"/>
                    <a:pt x="147847" y="963921"/>
                    <a:pt x="95250" y="963921"/>
                  </a:cubicBezTo>
                  <a:cubicBezTo>
                    <a:pt x="42653" y="963921"/>
                    <a:pt x="0" y="1006573"/>
                    <a:pt x="0" y="1059171"/>
                  </a:cubicBezTo>
                  <a:cubicBezTo>
                    <a:pt x="0" y="1233716"/>
                    <a:pt x="130054" y="1380477"/>
                    <a:pt x="304800" y="1420311"/>
                  </a:cubicBezTo>
                  <a:lnTo>
                    <a:pt x="304800" y="1461459"/>
                  </a:lnTo>
                  <a:cubicBezTo>
                    <a:pt x="304800" y="1514056"/>
                    <a:pt x="347453" y="1556709"/>
                    <a:pt x="400050" y="1556709"/>
                  </a:cubicBezTo>
                  <a:cubicBezTo>
                    <a:pt x="452647" y="1556709"/>
                    <a:pt x="495300" y="1514056"/>
                    <a:pt x="495300" y="1461459"/>
                  </a:cubicBezTo>
                  <a:lnTo>
                    <a:pt x="495300" y="1420311"/>
                  </a:lnTo>
                  <a:cubicBezTo>
                    <a:pt x="670045" y="1380477"/>
                    <a:pt x="800100" y="1233716"/>
                    <a:pt x="800100" y="1059171"/>
                  </a:cubicBezTo>
                  <a:cubicBezTo>
                    <a:pt x="800100" y="854117"/>
                    <a:pt x="620639" y="687296"/>
                    <a:pt x="400050" y="687296"/>
                  </a:cubicBezTo>
                  <a:close/>
                </a:path>
              </a:pathLst>
            </a:custGeom>
            <a:grpFill/>
            <a:ln w="9525" cap="flat">
              <a:no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8D0D32DD-A841-4318-B76A-8CFCE4369DF9}"/>
                </a:ext>
              </a:extLst>
            </p:cNvPr>
            <p:cNvSpPr/>
            <p:nvPr/>
          </p:nvSpPr>
          <p:spPr>
            <a:xfrm>
              <a:off x="7314478" y="3093575"/>
              <a:ext cx="838921" cy="1757421"/>
            </a:xfrm>
            <a:custGeom>
              <a:avLst/>
              <a:gdLst>
                <a:gd name="connsiteX0" fmla="*/ 643488 w 838921"/>
                <a:gd name="connsiteY0" fmla="*/ 458069 h 1757421"/>
                <a:gd name="connsiteX1" fmla="*/ 136548 w 838921"/>
                <a:gd name="connsiteY1" fmla="*/ 9432 h 1757421"/>
                <a:gd name="connsiteX2" fmla="*/ 9428 w 838921"/>
                <a:gd name="connsiteY2" fmla="*/ 54009 h 1757421"/>
                <a:gd name="connsiteX3" fmla="*/ 54005 w 838921"/>
                <a:gd name="connsiteY3" fmla="*/ 181120 h 1757421"/>
                <a:gd name="connsiteX4" fmla="*/ 648422 w 838921"/>
                <a:gd name="connsiteY4" fmla="*/ 1126010 h 1757421"/>
                <a:gd name="connsiteX5" fmla="*/ 526302 w 838921"/>
                <a:gd name="connsiteY5" fmla="*/ 1617414 h 1757421"/>
                <a:gd name="connsiteX6" fmla="*/ 565650 w 838921"/>
                <a:gd name="connsiteY6" fmla="*/ 1746239 h 1757421"/>
                <a:gd name="connsiteX7" fmla="*/ 610303 w 838921"/>
                <a:gd name="connsiteY7" fmla="*/ 1757422 h 1757421"/>
                <a:gd name="connsiteX8" fmla="*/ 694475 w 838921"/>
                <a:gd name="connsiteY8" fmla="*/ 1706892 h 1757421"/>
                <a:gd name="connsiteX9" fmla="*/ 838922 w 838921"/>
                <a:gd name="connsiteY9" fmla="*/ 1126010 h 1757421"/>
                <a:gd name="connsiteX10" fmla="*/ 643488 w 838921"/>
                <a:gd name="connsiteY10" fmla="*/ 458069 h 175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921" h="1757421">
                  <a:moveTo>
                    <a:pt x="643488" y="458069"/>
                  </a:moveTo>
                  <a:cubicBezTo>
                    <a:pt x="519063" y="264187"/>
                    <a:pt x="343765" y="109044"/>
                    <a:pt x="136548" y="9432"/>
                  </a:cubicBezTo>
                  <a:cubicBezTo>
                    <a:pt x="89123" y="-13371"/>
                    <a:pt x="32211" y="6593"/>
                    <a:pt x="9428" y="54009"/>
                  </a:cubicBezTo>
                  <a:cubicBezTo>
                    <a:pt x="-13366" y="101424"/>
                    <a:pt x="6589" y="158327"/>
                    <a:pt x="54005" y="181120"/>
                  </a:cubicBezTo>
                  <a:cubicBezTo>
                    <a:pt x="415107" y="354703"/>
                    <a:pt x="648422" y="725598"/>
                    <a:pt x="648422" y="1126010"/>
                  </a:cubicBezTo>
                  <a:cubicBezTo>
                    <a:pt x="648422" y="1297345"/>
                    <a:pt x="606188" y="1467262"/>
                    <a:pt x="526302" y="1617414"/>
                  </a:cubicBezTo>
                  <a:cubicBezTo>
                    <a:pt x="501594" y="1663848"/>
                    <a:pt x="519206" y="1721532"/>
                    <a:pt x="565650" y="1746239"/>
                  </a:cubicBezTo>
                  <a:cubicBezTo>
                    <a:pt x="579899" y="1753821"/>
                    <a:pt x="595215" y="1757422"/>
                    <a:pt x="610303" y="1757422"/>
                  </a:cubicBezTo>
                  <a:cubicBezTo>
                    <a:pt x="644383" y="1757422"/>
                    <a:pt x="677349" y="1739077"/>
                    <a:pt x="694475" y="1706892"/>
                  </a:cubicBezTo>
                  <a:cubicBezTo>
                    <a:pt x="788973" y="1529308"/>
                    <a:pt x="838922" y="1328435"/>
                    <a:pt x="838922" y="1126010"/>
                  </a:cubicBezTo>
                  <a:cubicBezTo>
                    <a:pt x="838922" y="888265"/>
                    <a:pt x="771342" y="657294"/>
                    <a:pt x="643488" y="458069"/>
                  </a:cubicBezTo>
                  <a:close/>
                </a:path>
              </a:pathLst>
            </a:custGeom>
            <a:grpFill/>
            <a:ln w="9525"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E8FFCDB7-446D-440F-8BC1-8E283BCF3786}"/>
                </a:ext>
              </a:extLst>
            </p:cNvPr>
            <p:cNvSpPr/>
            <p:nvPr/>
          </p:nvSpPr>
          <p:spPr>
            <a:xfrm>
              <a:off x="6962775" y="2981334"/>
              <a:ext cx="196463" cy="190509"/>
            </a:xfrm>
            <a:custGeom>
              <a:avLst/>
              <a:gdLst>
                <a:gd name="connsiteX0" fmla="*/ 101660 w 196463"/>
                <a:gd name="connsiteY0" fmla="*/ 9 h 190509"/>
                <a:gd name="connsiteX1" fmla="*/ 95250 w 196463"/>
                <a:gd name="connsiteY1" fmla="*/ 0 h 190509"/>
                <a:gd name="connsiteX2" fmla="*/ 0 w 196463"/>
                <a:gd name="connsiteY2" fmla="*/ 95250 h 190509"/>
                <a:gd name="connsiteX3" fmla="*/ 95250 w 196463"/>
                <a:gd name="connsiteY3" fmla="*/ 190500 h 190509"/>
                <a:gd name="connsiteX4" fmla="*/ 100765 w 196463"/>
                <a:gd name="connsiteY4" fmla="*/ 190509 h 190509"/>
                <a:gd name="connsiteX5" fmla="*/ 101222 w 196463"/>
                <a:gd name="connsiteY5" fmla="*/ 190509 h 190509"/>
                <a:gd name="connsiteX6" fmla="*/ 196463 w 196463"/>
                <a:gd name="connsiteY6" fmla="*/ 95707 h 190509"/>
                <a:gd name="connsiteX7" fmla="*/ 101660 w 196463"/>
                <a:gd name="connsiteY7" fmla="*/ 9 h 1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463" h="190509">
                  <a:moveTo>
                    <a:pt x="101660" y="9"/>
                  </a:moveTo>
                  <a:lnTo>
                    <a:pt x="95250" y="0"/>
                  </a:lnTo>
                  <a:cubicBezTo>
                    <a:pt x="42653" y="0"/>
                    <a:pt x="0" y="42643"/>
                    <a:pt x="0" y="95250"/>
                  </a:cubicBezTo>
                  <a:cubicBezTo>
                    <a:pt x="0" y="147857"/>
                    <a:pt x="42653" y="190500"/>
                    <a:pt x="95250" y="190500"/>
                  </a:cubicBezTo>
                  <a:lnTo>
                    <a:pt x="100765" y="190509"/>
                  </a:lnTo>
                  <a:cubicBezTo>
                    <a:pt x="100917" y="190509"/>
                    <a:pt x="101060" y="190509"/>
                    <a:pt x="101222" y="190509"/>
                  </a:cubicBezTo>
                  <a:cubicBezTo>
                    <a:pt x="153619" y="190509"/>
                    <a:pt x="196215" y="148161"/>
                    <a:pt x="196463" y="95707"/>
                  </a:cubicBezTo>
                  <a:cubicBezTo>
                    <a:pt x="196701" y="43101"/>
                    <a:pt x="154257" y="257"/>
                    <a:pt x="101660" y="9"/>
                  </a:cubicBezTo>
                  <a:close/>
                </a:path>
              </a:pathLst>
            </a:custGeom>
            <a:grpFill/>
            <a:ln w="9525" cap="flat">
              <a:no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F96083D4-D667-42ED-B455-C395073177E6}"/>
                </a:ext>
              </a:extLst>
            </p:cNvPr>
            <p:cNvSpPr/>
            <p:nvPr/>
          </p:nvSpPr>
          <p:spPr>
            <a:xfrm>
              <a:off x="5676919" y="3588174"/>
              <a:ext cx="838911" cy="1757417"/>
            </a:xfrm>
            <a:custGeom>
              <a:avLst/>
              <a:gdLst>
                <a:gd name="connsiteX0" fmla="*/ 784908 w 838911"/>
                <a:gd name="connsiteY0" fmla="*/ 1576300 h 1757417"/>
                <a:gd name="connsiteX1" fmla="*/ 190500 w 838911"/>
                <a:gd name="connsiteY1" fmla="*/ 631410 h 1757417"/>
                <a:gd name="connsiteX2" fmla="*/ 312620 w 838911"/>
                <a:gd name="connsiteY2" fmla="*/ 140006 h 1757417"/>
                <a:gd name="connsiteX3" fmla="*/ 273272 w 838911"/>
                <a:gd name="connsiteY3" fmla="*/ 11181 h 1757417"/>
                <a:gd name="connsiteX4" fmla="*/ 144447 w 838911"/>
                <a:gd name="connsiteY4" fmla="*/ 50528 h 1757417"/>
                <a:gd name="connsiteX5" fmla="*/ 0 w 838911"/>
                <a:gd name="connsiteY5" fmla="*/ 631410 h 1757417"/>
                <a:gd name="connsiteX6" fmla="*/ 195434 w 838911"/>
                <a:gd name="connsiteY6" fmla="*/ 1299351 h 1757417"/>
                <a:gd name="connsiteX7" fmla="*/ 702374 w 838911"/>
                <a:gd name="connsiteY7" fmla="*/ 1747998 h 1757417"/>
                <a:gd name="connsiteX8" fmla="*/ 743579 w 838911"/>
                <a:gd name="connsiteY8" fmla="*/ 1757418 h 1757417"/>
                <a:gd name="connsiteX9" fmla="*/ 829494 w 838911"/>
                <a:gd name="connsiteY9" fmla="*/ 1703421 h 1757417"/>
                <a:gd name="connsiteX10" fmla="*/ 784908 w 838911"/>
                <a:gd name="connsiteY10" fmla="*/ 1576300 h 17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911" h="1757417">
                  <a:moveTo>
                    <a:pt x="784908" y="1576300"/>
                  </a:moveTo>
                  <a:cubicBezTo>
                    <a:pt x="423815" y="1402707"/>
                    <a:pt x="190500" y="1031813"/>
                    <a:pt x="190500" y="631410"/>
                  </a:cubicBezTo>
                  <a:cubicBezTo>
                    <a:pt x="190500" y="460075"/>
                    <a:pt x="232734" y="290158"/>
                    <a:pt x="312620" y="140006"/>
                  </a:cubicBezTo>
                  <a:cubicBezTo>
                    <a:pt x="337328" y="93572"/>
                    <a:pt x="319716" y="35888"/>
                    <a:pt x="273272" y="11181"/>
                  </a:cubicBezTo>
                  <a:cubicBezTo>
                    <a:pt x="226847" y="-13528"/>
                    <a:pt x="169145" y="4084"/>
                    <a:pt x="144447" y="50528"/>
                  </a:cubicBezTo>
                  <a:cubicBezTo>
                    <a:pt x="49949" y="228122"/>
                    <a:pt x="0" y="428985"/>
                    <a:pt x="0" y="631410"/>
                  </a:cubicBezTo>
                  <a:cubicBezTo>
                    <a:pt x="0" y="869154"/>
                    <a:pt x="67580" y="1100117"/>
                    <a:pt x="195434" y="1299351"/>
                  </a:cubicBezTo>
                  <a:cubicBezTo>
                    <a:pt x="319859" y="1493232"/>
                    <a:pt x="495157" y="1648376"/>
                    <a:pt x="702374" y="1747998"/>
                  </a:cubicBezTo>
                  <a:cubicBezTo>
                    <a:pt x="715680" y="1754398"/>
                    <a:pt x="729739" y="1757418"/>
                    <a:pt x="743579" y="1757418"/>
                  </a:cubicBezTo>
                  <a:cubicBezTo>
                    <a:pt x="779050" y="1757418"/>
                    <a:pt x="813092" y="1737520"/>
                    <a:pt x="829494" y="1703421"/>
                  </a:cubicBezTo>
                  <a:cubicBezTo>
                    <a:pt x="852269" y="1656005"/>
                    <a:pt x="832323" y="1599093"/>
                    <a:pt x="784908" y="1576300"/>
                  </a:cubicBezTo>
                  <a:close/>
                </a:path>
              </a:pathLst>
            </a:custGeom>
            <a:grpFill/>
            <a:ln w="9525"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01C68ED0-5A73-4AEF-9171-08925D4E83B1}"/>
                </a:ext>
              </a:extLst>
            </p:cNvPr>
            <p:cNvSpPr/>
            <p:nvPr/>
          </p:nvSpPr>
          <p:spPr>
            <a:xfrm>
              <a:off x="6671099" y="5267315"/>
              <a:ext cx="196444" cy="190519"/>
            </a:xfrm>
            <a:custGeom>
              <a:avLst/>
              <a:gdLst>
                <a:gd name="connsiteX0" fmla="*/ 101195 w 196444"/>
                <a:gd name="connsiteY0" fmla="*/ 19 h 190519"/>
                <a:gd name="connsiteX1" fmla="*/ 95680 w 196444"/>
                <a:gd name="connsiteY1" fmla="*/ 0 h 190519"/>
                <a:gd name="connsiteX2" fmla="*/ 1 w 196444"/>
                <a:gd name="connsiteY2" fmla="*/ 94803 h 190519"/>
                <a:gd name="connsiteX3" fmla="*/ 94813 w 196444"/>
                <a:gd name="connsiteY3" fmla="*/ 190500 h 190519"/>
                <a:gd name="connsiteX4" fmla="*/ 101195 w 196444"/>
                <a:gd name="connsiteY4" fmla="*/ 190519 h 190519"/>
                <a:gd name="connsiteX5" fmla="*/ 196445 w 196444"/>
                <a:gd name="connsiteY5" fmla="*/ 95269 h 190519"/>
                <a:gd name="connsiteX6" fmla="*/ 101195 w 196444"/>
                <a:gd name="connsiteY6" fmla="*/ 19 h 19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44" h="190519">
                  <a:moveTo>
                    <a:pt x="101195" y="19"/>
                  </a:moveTo>
                  <a:lnTo>
                    <a:pt x="95680" y="0"/>
                  </a:lnTo>
                  <a:cubicBezTo>
                    <a:pt x="42835" y="-95"/>
                    <a:pt x="239" y="42187"/>
                    <a:pt x="1" y="94803"/>
                  </a:cubicBezTo>
                  <a:cubicBezTo>
                    <a:pt x="-247" y="147409"/>
                    <a:pt x="42216" y="190253"/>
                    <a:pt x="94813" y="190500"/>
                  </a:cubicBezTo>
                  <a:lnTo>
                    <a:pt x="101195" y="190519"/>
                  </a:lnTo>
                  <a:cubicBezTo>
                    <a:pt x="153792" y="190519"/>
                    <a:pt x="196445" y="147866"/>
                    <a:pt x="196445" y="95269"/>
                  </a:cubicBezTo>
                  <a:cubicBezTo>
                    <a:pt x="196445" y="42672"/>
                    <a:pt x="153792" y="19"/>
                    <a:pt x="101195" y="19"/>
                  </a:cubicBezTo>
                  <a:close/>
                </a:path>
              </a:pathLst>
            </a:custGeom>
            <a:grpFill/>
            <a:ln w="9525"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268DD87A-4CEE-4B4D-8585-51F29FFD5787}"/>
                </a:ext>
              </a:extLst>
            </p:cNvPr>
            <p:cNvSpPr/>
            <p:nvPr/>
          </p:nvSpPr>
          <p:spPr>
            <a:xfrm>
              <a:off x="3657600" y="1019175"/>
              <a:ext cx="4876809" cy="4819659"/>
            </a:xfrm>
            <a:custGeom>
              <a:avLst/>
              <a:gdLst>
                <a:gd name="connsiteX0" fmla="*/ 3690071 w 4876809"/>
                <a:gd name="connsiteY0" fmla="*/ 1639900 h 4819659"/>
                <a:gd name="connsiteX1" fmla="*/ 3647751 w 4876809"/>
                <a:gd name="connsiteY1" fmla="*/ 1562100 h 4819659"/>
                <a:gd name="connsiteX2" fmla="*/ 3895725 w 4876809"/>
                <a:gd name="connsiteY2" fmla="*/ 1562100 h 4819659"/>
                <a:gd name="connsiteX3" fmla="*/ 4333875 w 4876809"/>
                <a:gd name="connsiteY3" fmla="*/ 1123950 h 4819659"/>
                <a:gd name="connsiteX4" fmla="*/ 3895725 w 4876809"/>
                <a:gd name="connsiteY4" fmla="*/ 685800 h 4819659"/>
                <a:gd name="connsiteX5" fmla="*/ 3132963 w 4876809"/>
                <a:gd name="connsiteY5" fmla="*/ 685800 h 4819659"/>
                <a:gd name="connsiteX6" fmla="*/ 3209925 w 4876809"/>
                <a:gd name="connsiteY6" fmla="*/ 438150 h 4819659"/>
                <a:gd name="connsiteX7" fmla="*/ 2771775 w 4876809"/>
                <a:gd name="connsiteY7" fmla="*/ 0 h 4819659"/>
                <a:gd name="connsiteX8" fmla="*/ 438150 w 4876809"/>
                <a:gd name="connsiteY8" fmla="*/ 0 h 4819659"/>
                <a:gd name="connsiteX9" fmla="*/ 0 w 4876809"/>
                <a:gd name="connsiteY9" fmla="*/ 438150 h 4819659"/>
                <a:gd name="connsiteX10" fmla="*/ 438150 w 4876809"/>
                <a:gd name="connsiteY10" fmla="*/ 876300 h 4819659"/>
                <a:gd name="connsiteX11" fmla="*/ 1200912 w 4876809"/>
                <a:gd name="connsiteY11" fmla="*/ 876300 h 4819659"/>
                <a:gd name="connsiteX12" fmla="*/ 1123950 w 4876809"/>
                <a:gd name="connsiteY12" fmla="*/ 1123950 h 4819659"/>
                <a:gd name="connsiteX13" fmla="*/ 1200912 w 4876809"/>
                <a:gd name="connsiteY13" fmla="*/ 1371600 h 4819659"/>
                <a:gd name="connsiteX14" fmla="*/ 952500 w 4876809"/>
                <a:gd name="connsiteY14" fmla="*/ 1371600 h 4819659"/>
                <a:gd name="connsiteX15" fmla="*/ 514350 w 4876809"/>
                <a:gd name="connsiteY15" fmla="*/ 1809750 h 4819659"/>
                <a:gd name="connsiteX16" fmla="*/ 680228 w 4876809"/>
                <a:gd name="connsiteY16" fmla="*/ 2152650 h 4819659"/>
                <a:gd name="connsiteX17" fmla="*/ 514350 w 4876809"/>
                <a:gd name="connsiteY17" fmla="*/ 2495550 h 4819659"/>
                <a:gd name="connsiteX18" fmla="*/ 680228 w 4876809"/>
                <a:gd name="connsiteY18" fmla="*/ 2838450 h 4819659"/>
                <a:gd name="connsiteX19" fmla="*/ 514350 w 4876809"/>
                <a:gd name="connsiteY19" fmla="*/ 3181350 h 4819659"/>
                <a:gd name="connsiteX20" fmla="*/ 680228 w 4876809"/>
                <a:gd name="connsiteY20" fmla="*/ 3524250 h 4819659"/>
                <a:gd name="connsiteX21" fmla="*/ 514350 w 4876809"/>
                <a:gd name="connsiteY21" fmla="*/ 3867150 h 4819659"/>
                <a:gd name="connsiteX22" fmla="*/ 952500 w 4876809"/>
                <a:gd name="connsiteY22" fmla="*/ 4305300 h 4819659"/>
                <a:gd name="connsiteX23" fmla="*/ 2075021 w 4876809"/>
                <a:gd name="connsiteY23" fmla="*/ 4305300 h 4819659"/>
                <a:gd name="connsiteX24" fmla="*/ 3257560 w 4876809"/>
                <a:gd name="connsiteY24" fmla="*/ 4819660 h 4819659"/>
                <a:gd name="connsiteX25" fmla="*/ 4876810 w 4876809"/>
                <a:gd name="connsiteY25" fmla="*/ 3200410 h 4819659"/>
                <a:gd name="connsiteX26" fmla="*/ 3690071 w 4876809"/>
                <a:gd name="connsiteY26" fmla="*/ 1639900 h 4819659"/>
                <a:gd name="connsiteX27" fmla="*/ 3895725 w 4876809"/>
                <a:gd name="connsiteY27" fmla="*/ 876300 h 4819659"/>
                <a:gd name="connsiteX28" fmla="*/ 4143375 w 4876809"/>
                <a:gd name="connsiteY28" fmla="*/ 1123950 h 4819659"/>
                <a:gd name="connsiteX29" fmla="*/ 3895725 w 4876809"/>
                <a:gd name="connsiteY29" fmla="*/ 1371600 h 4819659"/>
                <a:gd name="connsiteX30" fmla="*/ 3286125 w 4876809"/>
                <a:gd name="connsiteY30" fmla="*/ 1371600 h 4819659"/>
                <a:gd name="connsiteX31" fmla="*/ 1562100 w 4876809"/>
                <a:gd name="connsiteY31" fmla="*/ 1371600 h 4819659"/>
                <a:gd name="connsiteX32" fmla="*/ 1314450 w 4876809"/>
                <a:gd name="connsiteY32" fmla="*/ 1123950 h 4819659"/>
                <a:gd name="connsiteX33" fmla="*/ 1562100 w 4876809"/>
                <a:gd name="connsiteY33" fmla="*/ 876300 h 4819659"/>
                <a:gd name="connsiteX34" fmla="*/ 3895725 w 4876809"/>
                <a:gd name="connsiteY34" fmla="*/ 876300 h 4819659"/>
                <a:gd name="connsiteX35" fmla="*/ 438150 w 4876809"/>
                <a:gd name="connsiteY35" fmla="*/ 685800 h 4819659"/>
                <a:gd name="connsiteX36" fmla="*/ 190500 w 4876809"/>
                <a:gd name="connsiteY36" fmla="*/ 438150 h 4819659"/>
                <a:gd name="connsiteX37" fmla="*/ 438150 w 4876809"/>
                <a:gd name="connsiteY37" fmla="*/ 190500 h 4819659"/>
                <a:gd name="connsiteX38" fmla="*/ 2771775 w 4876809"/>
                <a:gd name="connsiteY38" fmla="*/ 190500 h 4819659"/>
                <a:gd name="connsiteX39" fmla="*/ 3019425 w 4876809"/>
                <a:gd name="connsiteY39" fmla="*/ 438150 h 4819659"/>
                <a:gd name="connsiteX40" fmla="*/ 2771775 w 4876809"/>
                <a:gd name="connsiteY40" fmla="*/ 685800 h 4819659"/>
                <a:gd name="connsiteX41" fmla="*/ 438150 w 4876809"/>
                <a:gd name="connsiteY41" fmla="*/ 685800 h 4819659"/>
                <a:gd name="connsiteX42" fmla="*/ 952500 w 4876809"/>
                <a:gd name="connsiteY42" fmla="*/ 1562100 h 4819659"/>
                <a:gd name="connsiteX43" fmla="*/ 3286125 w 4876809"/>
                <a:gd name="connsiteY43" fmla="*/ 1562100 h 4819659"/>
                <a:gd name="connsiteX44" fmla="*/ 3394186 w 4876809"/>
                <a:gd name="connsiteY44" fmla="*/ 1586979 h 4819659"/>
                <a:gd name="connsiteX45" fmla="*/ 3257560 w 4876809"/>
                <a:gd name="connsiteY45" fmla="*/ 1581160 h 4819659"/>
                <a:gd name="connsiteX46" fmla="*/ 2111712 w 4876809"/>
                <a:gd name="connsiteY46" fmla="*/ 2057400 h 4819659"/>
                <a:gd name="connsiteX47" fmla="*/ 952500 w 4876809"/>
                <a:gd name="connsiteY47" fmla="*/ 2057400 h 4819659"/>
                <a:gd name="connsiteX48" fmla="*/ 704850 w 4876809"/>
                <a:gd name="connsiteY48" fmla="*/ 1809750 h 4819659"/>
                <a:gd name="connsiteX49" fmla="*/ 952500 w 4876809"/>
                <a:gd name="connsiteY49" fmla="*/ 1562100 h 4819659"/>
                <a:gd name="connsiteX50" fmla="*/ 952500 w 4876809"/>
                <a:gd name="connsiteY50" fmla="*/ 2247900 h 4819659"/>
                <a:gd name="connsiteX51" fmla="*/ 1948958 w 4876809"/>
                <a:gd name="connsiteY51" fmla="*/ 2247900 h 4819659"/>
                <a:gd name="connsiteX52" fmla="*/ 1704137 w 4876809"/>
                <a:gd name="connsiteY52" fmla="*/ 2743200 h 4819659"/>
                <a:gd name="connsiteX53" fmla="*/ 952500 w 4876809"/>
                <a:gd name="connsiteY53" fmla="*/ 2743200 h 4819659"/>
                <a:gd name="connsiteX54" fmla="*/ 704850 w 4876809"/>
                <a:gd name="connsiteY54" fmla="*/ 2495550 h 4819659"/>
                <a:gd name="connsiteX55" fmla="*/ 952500 w 4876809"/>
                <a:gd name="connsiteY55" fmla="*/ 2247900 h 4819659"/>
                <a:gd name="connsiteX56" fmla="*/ 952500 w 4876809"/>
                <a:gd name="connsiteY56" fmla="*/ 2933700 h 4819659"/>
                <a:gd name="connsiteX57" fmla="*/ 1660398 w 4876809"/>
                <a:gd name="connsiteY57" fmla="*/ 2933700 h 4819659"/>
                <a:gd name="connsiteX58" fmla="*/ 1638310 w 4876809"/>
                <a:gd name="connsiteY58" fmla="*/ 3200410 h 4819659"/>
                <a:gd name="connsiteX59" fmla="*/ 1654521 w 4876809"/>
                <a:gd name="connsiteY59" fmla="*/ 3429000 h 4819659"/>
                <a:gd name="connsiteX60" fmla="*/ 952500 w 4876809"/>
                <a:gd name="connsiteY60" fmla="*/ 3429000 h 4819659"/>
                <a:gd name="connsiteX61" fmla="*/ 704850 w 4876809"/>
                <a:gd name="connsiteY61" fmla="*/ 3181350 h 4819659"/>
                <a:gd name="connsiteX62" fmla="*/ 952500 w 4876809"/>
                <a:gd name="connsiteY62" fmla="*/ 2933700 h 4819659"/>
                <a:gd name="connsiteX63" fmla="*/ 952500 w 4876809"/>
                <a:gd name="connsiteY63" fmla="*/ 4114800 h 4819659"/>
                <a:gd name="connsiteX64" fmla="*/ 704850 w 4876809"/>
                <a:gd name="connsiteY64" fmla="*/ 3867150 h 4819659"/>
                <a:gd name="connsiteX65" fmla="*/ 952500 w 4876809"/>
                <a:gd name="connsiteY65" fmla="*/ 3619500 h 4819659"/>
                <a:gd name="connsiteX66" fmla="*/ 1693412 w 4876809"/>
                <a:gd name="connsiteY66" fmla="*/ 3619500 h 4819659"/>
                <a:gd name="connsiteX67" fmla="*/ 1921945 w 4876809"/>
                <a:gd name="connsiteY67" fmla="*/ 4114800 h 4819659"/>
                <a:gd name="connsiteX68" fmla="*/ 952500 w 4876809"/>
                <a:gd name="connsiteY68" fmla="*/ 4114800 h 4819659"/>
                <a:gd name="connsiteX69" fmla="*/ 3257560 w 4876809"/>
                <a:gd name="connsiteY69" fmla="*/ 4629160 h 4819659"/>
                <a:gd name="connsiteX70" fmla="*/ 1828810 w 4876809"/>
                <a:gd name="connsiteY70" fmla="*/ 3200410 h 4819659"/>
                <a:gd name="connsiteX71" fmla="*/ 3257560 w 4876809"/>
                <a:gd name="connsiteY71" fmla="*/ 1771660 h 4819659"/>
                <a:gd name="connsiteX72" fmla="*/ 4686310 w 4876809"/>
                <a:gd name="connsiteY72" fmla="*/ 3200410 h 4819659"/>
                <a:gd name="connsiteX73" fmla="*/ 3257560 w 4876809"/>
                <a:gd name="connsiteY73" fmla="*/ 4629160 h 48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876809" h="4819659">
                  <a:moveTo>
                    <a:pt x="3690071" y="1639900"/>
                  </a:moveTo>
                  <a:cubicBezTo>
                    <a:pt x="3678479" y="1612278"/>
                    <a:pt x="3664277" y="1586246"/>
                    <a:pt x="3647751" y="1562100"/>
                  </a:cubicBezTo>
                  <a:lnTo>
                    <a:pt x="3895725" y="1562100"/>
                  </a:lnTo>
                  <a:cubicBezTo>
                    <a:pt x="4137317" y="1562100"/>
                    <a:pt x="4333875" y="1365542"/>
                    <a:pt x="4333875" y="1123950"/>
                  </a:cubicBezTo>
                  <a:cubicBezTo>
                    <a:pt x="4333875" y="882358"/>
                    <a:pt x="4137317" y="685800"/>
                    <a:pt x="3895725" y="685800"/>
                  </a:cubicBezTo>
                  <a:lnTo>
                    <a:pt x="3132963" y="685800"/>
                  </a:lnTo>
                  <a:cubicBezTo>
                    <a:pt x="3181455" y="615296"/>
                    <a:pt x="3209925" y="530000"/>
                    <a:pt x="3209925" y="438150"/>
                  </a:cubicBezTo>
                  <a:cubicBezTo>
                    <a:pt x="3209925" y="196558"/>
                    <a:pt x="3013367" y="0"/>
                    <a:pt x="2771775" y="0"/>
                  </a:cubicBezTo>
                  <a:lnTo>
                    <a:pt x="438150" y="0"/>
                  </a:lnTo>
                  <a:cubicBezTo>
                    <a:pt x="196558" y="0"/>
                    <a:pt x="0" y="196558"/>
                    <a:pt x="0" y="438150"/>
                  </a:cubicBezTo>
                  <a:cubicBezTo>
                    <a:pt x="0" y="679742"/>
                    <a:pt x="196558" y="876300"/>
                    <a:pt x="438150" y="876300"/>
                  </a:cubicBezTo>
                  <a:lnTo>
                    <a:pt x="1200912" y="876300"/>
                  </a:lnTo>
                  <a:cubicBezTo>
                    <a:pt x="1152420" y="946804"/>
                    <a:pt x="1123950" y="1032100"/>
                    <a:pt x="1123950" y="1123950"/>
                  </a:cubicBezTo>
                  <a:cubicBezTo>
                    <a:pt x="1123950" y="1215800"/>
                    <a:pt x="1152411" y="1301096"/>
                    <a:pt x="1200912" y="1371600"/>
                  </a:cubicBezTo>
                  <a:lnTo>
                    <a:pt x="952500" y="1371600"/>
                  </a:lnTo>
                  <a:cubicBezTo>
                    <a:pt x="710908" y="1371600"/>
                    <a:pt x="514350" y="1568158"/>
                    <a:pt x="514350" y="1809750"/>
                  </a:cubicBezTo>
                  <a:cubicBezTo>
                    <a:pt x="514350" y="1948501"/>
                    <a:pt x="579253" y="2072316"/>
                    <a:pt x="680228" y="2152650"/>
                  </a:cubicBezTo>
                  <a:cubicBezTo>
                    <a:pt x="579253" y="2232984"/>
                    <a:pt x="514350" y="2356799"/>
                    <a:pt x="514350" y="2495550"/>
                  </a:cubicBezTo>
                  <a:cubicBezTo>
                    <a:pt x="514350" y="2634301"/>
                    <a:pt x="579253" y="2758116"/>
                    <a:pt x="680228" y="2838450"/>
                  </a:cubicBezTo>
                  <a:cubicBezTo>
                    <a:pt x="579253" y="2918784"/>
                    <a:pt x="514350" y="3042600"/>
                    <a:pt x="514350" y="3181350"/>
                  </a:cubicBezTo>
                  <a:cubicBezTo>
                    <a:pt x="514350" y="3320101"/>
                    <a:pt x="579253" y="3443916"/>
                    <a:pt x="680228" y="3524250"/>
                  </a:cubicBezTo>
                  <a:cubicBezTo>
                    <a:pt x="579253" y="3604584"/>
                    <a:pt x="514350" y="3728400"/>
                    <a:pt x="514350" y="3867150"/>
                  </a:cubicBezTo>
                  <a:cubicBezTo>
                    <a:pt x="514350" y="4108742"/>
                    <a:pt x="710908" y="4305300"/>
                    <a:pt x="952500" y="4305300"/>
                  </a:cubicBezTo>
                  <a:lnTo>
                    <a:pt x="2075021" y="4305300"/>
                  </a:lnTo>
                  <a:cubicBezTo>
                    <a:pt x="2370734" y="4621597"/>
                    <a:pt x="2791416" y="4819660"/>
                    <a:pt x="3257560" y="4819660"/>
                  </a:cubicBezTo>
                  <a:cubicBezTo>
                    <a:pt x="4150414" y="4819660"/>
                    <a:pt x="4876810" y="4093264"/>
                    <a:pt x="4876810" y="3200410"/>
                  </a:cubicBezTo>
                  <a:cubicBezTo>
                    <a:pt x="4876810" y="2457298"/>
                    <a:pt x="4373604" y="1829591"/>
                    <a:pt x="3690071" y="1639900"/>
                  </a:cubicBezTo>
                  <a:close/>
                  <a:moveTo>
                    <a:pt x="3895725" y="876300"/>
                  </a:moveTo>
                  <a:cubicBezTo>
                    <a:pt x="4032285" y="876300"/>
                    <a:pt x="4143375" y="987400"/>
                    <a:pt x="4143375" y="1123950"/>
                  </a:cubicBezTo>
                  <a:cubicBezTo>
                    <a:pt x="4143375" y="1260500"/>
                    <a:pt x="4032285" y="1371600"/>
                    <a:pt x="3895725" y="1371600"/>
                  </a:cubicBezTo>
                  <a:lnTo>
                    <a:pt x="3286125" y="1371600"/>
                  </a:lnTo>
                  <a:lnTo>
                    <a:pt x="1562100" y="1371600"/>
                  </a:lnTo>
                  <a:cubicBezTo>
                    <a:pt x="1425540" y="1371600"/>
                    <a:pt x="1314450" y="1260500"/>
                    <a:pt x="1314450" y="1123950"/>
                  </a:cubicBezTo>
                  <a:cubicBezTo>
                    <a:pt x="1314450" y="987400"/>
                    <a:pt x="1425540" y="876300"/>
                    <a:pt x="1562100" y="876300"/>
                  </a:cubicBezTo>
                  <a:lnTo>
                    <a:pt x="3895725" y="876300"/>
                  </a:lnTo>
                  <a:close/>
                  <a:moveTo>
                    <a:pt x="438150" y="685800"/>
                  </a:moveTo>
                  <a:cubicBezTo>
                    <a:pt x="301590" y="685800"/>
                    <a:pt x="190500" y="574700"/>
                    <a:pt x="190500" y="438150"/>
                  </a:cubicBezTo>
                  <a:cubicBezTo>
                    <a:pt x="190500" y="301600"/>
                    <a:pt x="301590" y="190500"/>
                    <a:pt x="438150" y="190500"/>
                  </a:cubicBezTo>
                  <a:lnTo>
                    <a:pt x="2771775" y="190500"/>
                  </a:lnTo>
                  <a:cubicBezTo>
                    <a:pt x="2908335" y="190500"/>
                    <a:pt x="3019425" y="301600"/>
                    <a:pt x="3019425" y="438150"/>
                  </a:cubicBezTo>
                  <a:cubicBezTo>
                    <a:pt x="3019425" y="574700"/>
                    <a:pt x="2908335" y="685800"/>
                    <a:pt x="2771775" y="685800"/>
                  </a:cubicBezTo>
                  <a:lnTo>
                    <a:pt x="438150" y="685800"/>
                  </a:lnTo>
                  <a:close/>
                  <a:moveTo>
                    <a:pt x="952500" y="1562100"/>
                  </a:moveTo>
                  <a:lnTo>
                    <a:pt x="3286125" y="1562100"/>
                  </a:lnTo>
                  <a:cubicBezTo>
                    <a:pt x="3324492" y="1562100"/>
                    <a:pt x="3361230" y="1571016"/>
                    <a:pt x="3394186" y="1586979"/>
                  </a:cubicBezTo>
                  <a:cubicBezTo>
                    <a:pt x="3349133" y="1583198"/>
                    <a:pt x="3303585" y="1581160"/>
                    <a:pt x="3257560" y="1581160"/>
                  </a:cubicBezTo>
                  <a:cubicBezTo>
                    <a:pt x="2810409" y="1581160"/>
                    <a:pt x="2405025" y="1763363"/>
                    <a:pt x="2111712" y="2057400"/>
                  </a:cubicBezTo>
                  <a:lnTo>
                    <a:pt x="952500" y="2057400"/>
                  </a:lnTo>
                  <a:cubicBezTo>
                    <a:pt x="815950" y="2057400"/>
                    <a:pt x="704850" y="1946300"/>
                    <a:pt x="704850" y="1809750"/>
                  </a:cubicBezTo>
                  <a:cubicBezTo>
                    <a:pt x="704850" y="1673200"/>
                    <a:pt x="815950" y="1562100"/>
                    <a:pt x="952500" y="1562100"/>
                  </a:cubicBezTo>
                  <a:close/>
                  <a:moveTo>
                    <a:pt x="952500" y="2247900"/>
                  </a:moveTo>
                  <a:lnTo>
                    <a:pt x="1948958" y="2247900"/>
                  </a:lnTo>
                  <a:cubicBezTo>
                    <a:pt x="1840830" y="2396042"/>
                    <a:pt x="1757229" y="2563130"/>
                    <a:pt x="1704137" y="2743200"/>
                  </a:cubicBezTo>
                  <a:lnTo>
                    <a:pt x="952500" y="2743200"/>
                  </a:lnTo>
                  <a:cubicBezTo>
                    <a:pt x="815940" y="2743200"/>
                    <a:pt x="704850" y="2632110"/>
                    <a:pt x="704850" y="2495550"/>
                  </a:cubicBezTo>
                  <a:cubicBezTo>
                    <a:pt x="704850" y="2359000"/>
                    <a:pt x="815940" y="2247900"/>
                    <a:pt x="952500" y="2247900"/>
                  </a:cubicBezTo>
                  <a:close/>
                  <a:moveTo>
                    <a:pt x="952500" y="2933700"/>
                  </a:moveTo>
                  <a:lnTo>
                    <a:pt x="1660398" y="2933700"/>
                  </a:lnTo>
                  <a:cubicBezTo>
                    <a:pt x="1645949" y="3020502"/>
                    <a:pt x="1638310" y="3109570"/>
                    <a:pt x="1638310" y="3200410"/>
                  </a:cubicBezTo>
                  <a:cubicBezTo>
                    <a:pt x="1638310" y="3278000"/>
                    <a:pt x="1643920" y="3354296"/>
                    <a:pt x="1654521" y="3429000"/>
                  </a:cubicBezTo>
                  <a:lnTo>
                    <a:pt x="952500" y="3429000"/>
                  </a:lnTo>
                  <a:cubicBezTo>
                    <a:pt x="815940" y="3429000"/>
                    <a:pt x="704850" y="3317910"/>
                    <a:pt x="704850" y="3181350"/>
                  </a:cubicBezTo>
                  <a:cubicBezTo>
                    <a:pt x="704850" y="3044790"/>
                    <a:pt x="815940" y="2933700"/>
                    <a:pt x="952500" y="2933700"/>
                  </a:cubicBezTo>
                  <a:close/>
                  <a:moveTo>
                    <a:pt x="952500" y="4114800"/>
                  </a:moveTo>
                  <a:cubicBezTo>
                    <a:pt x="815940" y="4114800"/>
                    <a:pt x="704850" y="4003710"/>
                    <a:pt x="704850" y="3867150"/>
                  </a:cubicBezTo>
                  <a:cubicBezTo>
                    <a:pt x="704850" y="3730590"/>
                    <a:pt x="815940" y="3619500"/>
                    <a:pt x="952500" y="3619500"/>
                  </a:cubicBezTo>
                  <a:lnTo>
                    <a:pt x="1693412" y="3619500"/>
                  </a:lnTo>
                  <a:cubicBezTo>
                    <a:pt x="1741475" y="3798694"/>
                    <a:pt x="1819551" y="3965696"/>
                    <a:pt x="1921945" y="4114800"/>
                  </a:cubicBezTo>
                  <a:lnTo>
                    <a:pt x="952500" y="4114800"/>
                  </a:lnTo>
                  <a:close/>
                  <a:moveTo>
                    <a:pt x="3257560" y="4629160"/>
                  </a:moveTo>
                  <a:cubicBezTo>
                    <a:pt x="2469747" y="4629160"/>
                    <a:pt x="1828810" y="3988222"/>
                    <a:pt x="1828810" y="3200410"/>
                  </a:cubicBezTo>
                  <a:cubicBezTo>
                    <a:pt x="1828810" y="2412597"/>
                    <a:pt x="2469747" y="1771660"/>
                    <a:pt x="3257560" y="1771660"/>
                  </a:cubicBezTo>
                  <a:cubicBezTo>
                    <a:pt x="4045372" y="1771660"/>
                    <a:pt x="4686310" y="2412597"/>
                    <a:pt x="4686310" y="3200410"/>
                  </a:cubicBezTo>
                  <a:cubicBezTo>
                    <a:pt x="4686310" y="3988222"/>
                    <a:pt x="4045372" y="4629160"/>
                    <a:pt x="3257560" y="4629160"/>
                  </a:cubicBezTo>
                  <a:close/>
                </a:path>
              </a:pathLst>
            </a:custGeom>
            <a:grpFill/>
            <a:ln w="9525" cap="flat">
              <a:noFill/>
              <a:prstDash val="solid"/>
              <a:miter/>
            </a:ln>
          </p:spPr>
          <p:txBody>
            <a:bodyPr rtlCol="0" anchor="ctr"/>
            <a:lstStyle/>
            <a:p>
              <a:endParaRPr lang="pt-BR"/>
            </a:p>
          </p:txBody>
        </p:sp>
      </p:grpSp>
      <p:sp>
        <p:nvSpPr>
          <p:cNvPr id="18" name="Título 1">
            <a:extLst>
              <a:ext uri="{FF2B5EF4-FFF2-40B4-BE49-F238E27FC236}">
                <a16:creationId xmlns:a16="http://schemas.microsoft.com/office/drawing/2014/main" id="{F04BA77F-2F9B-4354-B5C7-7186D9D3128E}"/>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econômicos e produtivos</a:t>
            </a:r>
          </a:p>
        </p:txBody>
      </p:sp>
    </p:spTree>
    <p:extLst>
      <p:ext uri="{BB962C8B-B14F-4D97-AF65-F5344CB8AC3E}">
        <p14:creationId xmlns:p14="http://schemas.microsoft.com/office/powerpoint/2010/main" val="1559763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m 17">
            <a:extLst>
              <a:ext uri="{FF2B5EF4-FFF2-40B4-BE49-F238E27FC236}">
                <a16:creationId xmlns:a16="http://schemas.microsoft.com/office/drawing/2014/main" id="{881DEC33-208A-4AB6-A92A-A1B4409E52A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19" name="Retângulo 18">
            <a:extLst>
              <a:ext uri="{FF2B5EF4-FFF2-40B4-BE49-F238E27FC236}">
                <a16:creationId xmlns:a16="http://schemas.microsoft.com/office/drawing/2014/main" id="{3F578648-9BA4-4194-8E52-911B004E28B4}"/>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C74E79F7-C18A-4050-86ED-F4282C264083}"/>
              </a:ext>
            </a:extLst>
          </p:cNvPr>
          <p:cNvSpPr txBox="1"/>
          <p:nvPr/>
        </p:nvSpPr>
        <p:spPr>
          <a:xfrm>
            <a:off x="10172131" y="5852585"/>
            <a:ext cx="2019869" cy="261610"/>
          </a:xfrm>
          <a:prstGeom prst="rect">
            <a:avLst/>
          </a:prstGeom>
          <a:noFill/>
        </p:spPr>
        <p:txBody>
          <a:bodyPr wrap="square" rtlCol="0">
            <a:spAutoFit/>
          </a:bodyPr>
          <a:lstStyle/>
          <a:p>
            <a:r>
              <a:rPr lang="pt-BR" sz="1100" dirty="0"/>
              <a:t>CODEPLAN (2020)</a:t>
            </a:r>
          </a:p>
        </p:txBody>
      </p:sp>
      <p:sp>
        <p:nvSpPr>
          <p:cNvPr id="8" name="Elipse 7">
            <a:extLst>
              <a:ext uri="{FF2B5EF4-FFF2-40B4-BE49-F238E27FC236}">
                <a16:creationId xmlns:a16="http://schemas.microsoft.com/office/drawing/2014/main" id="{FC11EBBC-47B6-4082-9D4A-B2AECE379AB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9" name="Gráfico 3">
            <a:extLst>
              <a:ext uri="{FF2B5EF4-FFF2-40B4-BE49-F238E27FC236}">
                <a16:creationId xmlns:a16="http://schemas.microsoft.com/office/drawing/2014/main" id="{C0A507CF-6085-4505-8355-E0445ADB8F46}"/>
              </a:ext>
            </a:extLst>
          </p:cNvPr>
          <p:cNvGrpSpPr/>
          <p:nvPr/>
        </p:nvGrpSpPr>
        <p:grpSpPr>
          <a:xfrm>
            <a:off x="303931" y="689474"/>
            <a:ext cx="835200" cy="835200"/>
            <a:chOff x="3657600" y="990600"/>
            <a:chExt cx="4876800" cy="4876800"/>
          </a:xfrm>
          <a:solidFill>
            <a:schemeClr val="tx1"/>
          </a:solidFill>
        </p:grpSpPr>
        <p:sp>
          <p:nvSpPr>
            <p:cNvPr id="10" name="Forma Livre: Forma 9">
              <a:extLst>
                <a:ext uri="{FF2B5EF4-FFF2-40B4-BE49-F238E27FC236}">
                  <a16:creationId xmlns:a16="http://schemas.microsoft.com/office/drawing/2014/main" id="{54E673A3-87A2-4FB0-AA2F-71571F9B6878}"/>
                </a:ext>
              </a:extLst>
            </p:cNvPr>
            <p:cNvSpPr/>
            <p:nvPr/>
          </p:nvSpPr>
          <p:spPr>
            <a:xfrm>
              <a:off x="6514661" y="3430914"/>
              <a:ext cx="800100" cy="1556709"/>
            </a:xfrm>
            <a:custGeom>
              <a:avLst/>
              <a:gdLst>
                <a:gd name="connsiteX0" fmla="*/ 400050 w 800100"/>
                <a:gd name="connsiteY0" fmla="*/ 687296 h 1556709"/>
                <a:gd name="connsiteX1" fmla="*/ 190500 w 800100"/>
                <a:gd name="connsiteY1" fmla="*/ 505930 h 1556709"/>
                <a:gd name="connsiteX2" fmla="*/ 400050 w 800100"/>
                <a:gd name="connsiteY2" fmla="*/ 324555 h 1556709"/>
                <a:gd name="connsiteX3" fmla="*/ 609600 w 800100"/>
                <a:gd name="connsiteY3" fmla="*/ 505930 h 1556709"/>
                <a:gd name="connsiteX4" fmla="*/ 704850 w 800100"/>
                <a:gd name="connsiteY4" fmla="*/ 601180 h 1556709"/>
                <a:gd name="connsiteX5" fmla="*/ 800100 w 800100"/>
                <a:gd name="connsiteY5" fmla="*/ 505930 h 1556709"/>
                <a:gd name="connsiteX6" fmla="*/ 495300 w 800100"/>
                <a:gd name="connsiteY6" fmla="*/ 144790 h 1556709"/>
                <a:gd name="connsiteX7" fmla="*/ 495300 w 800100"/>
                <a:gd name="connsiteY7" fmla="*/ 95250 h 1556709"/>
                <a:gd name="connsiteX8" fmla="*/ 400050 w 800100"/>
                <a:gd name="connsiteY8" fmla="*/ 0 h 1556709"/>
                <a:gd name="connsiteX9" fmla="*/ 304800 w 800100"/>
                <a:gd name="connsiteY9" fmla="*/ 95250 h 1556709"/>
                <a:gd name="connsiteX10" fmla="*/ 304800 w 800100"/>
                <a:gd name="connsiteY10" fmla="*/ 144790 h 1556709"/>
                <a:gd name="connsiteX11" fmla="*/ 0 w 800100"/>
                <a:gd name="connsiteY11" fmla="*/ 505930 h 1556709"/>
                <a:gd name="connsiteX12" fmla="*/ 400050 w 800100"/>
                <a:gd name="connsiteY12" fmla="*/ 877796 h 1556709"/>
                <a:gd name="connsiteX13" fmla="*/ 609600 w 800100"/>
                <a:gd name="connsiteY13" fmla="*/ 1059171 h 1556709"/>
                <a:gd name="connsiteX14" fmla="*/ 400050 w 800100"/>
                <a:gd name="connsiteY14" fmla="*/ 1240546 h 1556709"/>
                <a:gd name="connsiteX15" fmla="*/ 190500 w 800100"/>
                <a:gd name="connsiteY15" fmla="*/ 1059171 h 1556709"/>
                <a:gd name="connsiteX16" fmla="*/ 95250 w 800100"/>
                <a:gd name="connsiteY16" fmla="*/ 963921 h 1556709"/>
                <a:gd name="connsiteX17" fmla="*/ 0 w 800100"/>
                <a:gd name="connsiteY17" fmla="*/ 1059171 h 1556709"/>
                <a:gd name="connsiteX18" fmla="*/ 304800 w 800100"/>
                <a:gd name="connsiteY18" fmla="*/ 1420311 h 1556709"/>
                <a:gd name="connsiteX19" fmla="*/ 304800 w 800100"/>
                <a:gd name="connsiteY19" fmla="*/ 1461459 h 1556709"/>
                <a:gd name="connsiteX20" fmla="*/ 400050 w 800100"/>
                <a:gd name="connsiteY20" fmla="*/ 1556709 h 1556709"/>
                <a:gd name="connsiteX21" fmla="*/ 495300 w 800100"/>
                <a:gd name="connsiteY21" fmla="*/ 1461459 h 1556709"/>
                <a:gd name="connsiteX22" fmla="*/ 495300 w 800100"/>
                <a:gd name="connsiteY22" fmla="*/ 1420311 h 1556709"/>
                <a:gd name="connsiteX23" fmla="*/ 800100 w 800100"/>
                <a:gd name="connsiteY23" fmla="*/ 1059171 h 1556709"/>
                <a:gd name="connsiteX24" fmla="*/ 400050 w 800100"/>
                <a:gd name="connsiteY24" fmla="*/ 687296 h 155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0100" h="1556709">
                  <a:moveTo>
                    <a:pt x="400050" y="687296"/>
                  </a:moveTo>
                  <a:cubicBezTo>
                    <a:pt x="284502" y="687296"/>
                    <a:pt x="190500" y="605933"/>
                    <a:pt x="190500" y="505930"/>
                  </a:cubicBezTo>
                  <a:cubicBezTo>
                    <a:pt x="190500" y="405917"/>
                    <a:pt x="284502" y="324555"/>
                    <a:pt x="400050" y="324555"/>
                  </a:cubicBezTo>
                  <a:cubicBezTo>
                    <a:pt x="515598" y="324555"/>
                    <a:pt x="609600" y="405917"/>
                    <a:pt x="609600" y="505930"/>
                  </a:cubicBezTo>
                  <a:cubicBezTo>
                    <a:pt x="609600" y="558527"/>
                    <a:pt x="652253" y="601180"/>
                    <a:pt x="704850" y="601180"/>
                  </a:cubicBezTo>
                  <a:cubicBezTo>
                    <a:pt x="757447" y="601180"/>
                    <a:pt x="800100" y="558527"/>
                    <a:pt x="800100" y="505930"/>
                  </a:cubicBezTo>
                  <a:cubicBezTo>
                    <a:pt x="800100" y="331384"/>
                    <a:pt x="670045" y="184623"/>
                    <a:pt x="495300" y="144790"/>
                  </a:cubicBezTo>
                  <a:lnTo>
                    <a:pt x="495300" y="95250"/>
                  </a:lnTo>
                  <a:cubicBezTo>
                    <a:pt x="495300" y="42653"/>
                    <a:pt x="452647" y="0"/>
                    <a:pt x="400050" y="0"/>
                  </a:cubicBezTo>
                  <a:cubicBezTo>
                    <a:pt x="347453" y="0"/>
                    <a:pt x="304800" y="42653"/>
                    <a:pt x="304800" y="95250"/>
                  </a:cubicBezTo>
                  <a:lnTo>
                    <a:pt x="304800" y="144790"/>
                  </a:lnTo>
                  <a:cubicBezTo>
                    <a:pt x="130054" y="184623"/>
                    <a:pt x="0" y="331384"/>
                    <a:pt x="0" y="505930"/>
                  </a:cubicBezTo>
                  <a:cubicBezTo>
                    <a:pt x="0" y="710975"/>
                    <a:pt x="179461" y="877796"/>
                    <a:pt x="400050" y="877796"/>
                  </a:cubicBezTo>
                  <a:cubicBezTo>
                    <a:pt x="515598" y="877796"/>
                    <a:pt x="609600" y="959158"/>
                    <a:pt x="609600" y="1059171"/>
                  </a:cubicBezTo>
                  <a:cubicBezTo>
                    <a:pt x="609600" y="1159183"/>
                    <a:pt x="515598" y="1240546"/>
                    <a:pt x="400050" y="1240546"/>
                  </a:cubicBezTo>
                  <a:cubicBezTo>
                    <a:pt x="284502" y="1240546"/>
                    <a:pt x="190500" y="1159183"/>
                    <a:pt x="190500" y="1059171"/>
                  </a:cubicBezTo>
                  <a:cubicBezTo>
                    <a:pt x="190500" y="1006573"/>
                    <a:pt x="147847" y="963921"/>
                    <a:pt x="95250" y="963921"/>
                  </a:cubicBezTo>
                  <a:cubicBezTo>
                    <a:pt x="42653" y="963921"/>
                    <a:pt x="0" y="1006573"/>
                    <a:pt x="0" y="1059171"/>
                  </a:cubicBezTo>
                  <a:cubicBezTo>
                    <a:pt x="0" y="1233716"/>
                    <a:pt x="130054" y="1380477"/>
                    <a:pt x="304800" y="1420311"/>
                  </a:cubicBezTo>
                  <a:lnTo>
                    <a:pt x="304800" y="1461459"/>
                  </a:lnTo>
                  <a:cubicBezTo>
                    <a:pt x="304800" y="1514056"/>
                    <a:pt x="347453" y="1556709"/>
                    <a:pt x="400050" y="1556709"/>
                  </a:cubicBezTo>
                  <a:cubicBezTo>
                    <a:pt x="452647" y="1556709"/>
                    <a:pt x="495300" y="1514056"/>
                    <a:pt x="495300" y="1461459"/>
                  </a:cubicBezTo>
                  <a:lnTo>
                    <a:pt x="495300" y="1420311"/>
                  </a:lnTo>
                  <a:cubicBezTo>
                    <a:pt x="670045" y="1380477"/>
                    <a:pt x="800100" y="1233716"/>
                    <a:pt x="800100" y="1059171"/>
                  </a:cubicBezTo>
                  <a:cubicBezTo>
                    <a:pt x="800100" y="854117"/>
                    <a:pt x="620639" y="687296"/>
                    <a:pt x="400050" y="687296"/>
                  </a:cubicBezTo>
                  <a:close/>
                </a:path>
              </a:pathLst>
            </a:custGeom>
            <a:grpFill/>
            <a:ln w="9525" cap="flat">
              <a:no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9FE1A9B9-23CE-4927-B20D-26354248878E}"/>
                </a:ext>
              </a:extLst>
            </p:cNvPr>
            <p:cNvSpPr/>
            <p:nvPr/>
          </p:nvSpPr>
          <p:spPr>
            <a:xfrm>
              <a:off x="7314478" y="3093575"/>
              <a:ext cx="838921" cy="1757421"/>
            </a:xfrm>
            <a:custGeom>
              <a:avLst/>
              <a:gdLst>
                <a:gd name="connsiteX0" fmla="*/ 643488 w 838921"/>
                <a:gd name="connsiteY0" fmla="*/ 458069 h 1757421"/>
                <a:gd name="connsiteX1" fmla="*/ 136548 w 838921"/>
                <a:gd name="connsiteY1" fmla="*/ 9432 h 1757421"/>
                <a:gd name="connsiteX2" fmla="*/ 9428 w 838921"/>
                <a:gd name="connsiteY2" fmla="*/ 54009 h 1757421"/>
                <a:gd name="connsiteX3" fmla="*/ 54005 w 838921"/>
                <a:gd name="connsiteY3" fmla="*/ 181120 h 1757421"/>
                <a:gd name="connsiteX4" fmla="*/ 648422 w 838921"/>
                <a:gd name="connsiteY4" fmla="*/ 1126010 h 1757421"/>
                <a:gd name="connsiteX5" fmla="*/ 526302 w 838921"/>
                <a:gd name="connsiteY5" fmla="*/ 1617414 h 1757421"/>
                <a:gd name="connsiteX6" fmla="*/ 565650 w 838921"/>
                <a:gd name="connsiteY6" fmla="*/ 1746239 h 1757421"/>
                <a:gd name="connsiteX7" fmla="*/ 610303 w 838921"/>
                <a:gd name="connsiteY7" fmla="*/ 1757422 h 1757421"/>
                <a:gd name="connsiteX8" fmla="*/ 694475 w 838921"/>
                <a:gd name="connsiteY8" fmla="*/ 1706892 h 1757421"/>
                <a:gd name="connsiteX9" fmla="*/ 838922 w 838921"/>
                <a:gd name="connsiteY9" fmla="*/ 1126010 h 1757421"/>
                <a:gd name="connsiteX10" fmla="*/ 643488 w 838921"/>
                <a:gd name="connsiteY10" fmla="*/ 458069 h 175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921" h="1757421">
                  <a:moveTo>
                    <a:pt x="643488" y="458069"/>
                  </a:moveTo>
                  <a:cubicBezTo>
                    <a:pt x="519063" y="264187"/>
                    <a:pt x="343765" y="109044"/>
                    <a:pt x="136548" y="9432"/>
                  </a:cubicBezTo>
                  <a:cubicBezTo>
                    <a:pt x="89123" y="-13371"/>
                    <a:pt x="32211" y="6593"/>
                    <a:pt x="9428" y="54009"/>
                  </a:cubicBezTo>
                  <a:cubicBezTo>
                    <a:pt x="-13366" y="101424"/>
                    <a:pt x="6589" y="158327"/>
                    <a:pt x="54005" y="181120"/>
                  </a:cubicBezTo>
                  <a:cubicBezTo>
                    <a:pt x="415107" y="354703"/>
                    <a:pt x="648422" y="725598"/>
                    <a:pt x="648422" y="1126010"/>
                  </a:cubicBezTo>
                  <a:cubicBezTo>
                    <a:pt x="648422" y="1297345"/>
                    <a:pt x="606188" y="1467262"/>
                    <a:pt x="526302" y="1617414"/>
                  </a:cubicBezTo>
                  <a:cubicBezTo>
                    <a:pt x="501594" y="1663848"/>
                    <a:pt x="519206" y="1721532"/>
                    <a:pt x="565650" y="1746239"/>
                  </a:cubicBezTo>
                  <a:cubicBezTo>
                    <a:pt x="579899" y="1753821"/>
                    <a:pt x="595215" y="1757422"/>
                    <a:pt x="610303" y="1757422"/>
                  </a:cubicBezTo>
                  <a:cubicBezTo>
                    <a:pt x="644383" y="1757422"/>
                    <a:pt x="677349" y="1739077"/>
                    <a:pt x="694475" y="1706892"/>
                  </a:cubicBezTo>
                  <a:cubicBezTo>
                    <a:pt x="788973" y="1529308"/>
                    <a:pt x="838922" y="1328435"/>
                    <a:pt x="838922" y="1126010"/>
                  </a:cubicBezTo>
                  <a:cubicBezTo>
                    <a:pt x="838922" y="888265"/>
                    <a:pt x="771342" y="657294"/>
                    <a:pt x="643488" y="458069"/>
                  </a:cubicBezTo>
                  <a:close/>
                </a:path>
              </a:pathLst>
            </a:custGeom>
            <a:grpFill/>
            <a:ln w="9525" cap="flat">
              <a:no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6E146D77-7484-4BA2-91AF-78EDE5D153A2}"/>
                </a:ext>
              </a:extLst>
            </p:cNvPr>
            <p:cNvSpPr/>
            <p:nvPr/>
          </p:nvSpPr>
          <p:spPr>
            <a:xfrm>
              <a:off x="6962775" y="2981334"/>
              <a:ext cx="196463" cy="190509"/>
            </a:xfrm>
            <a:custGeom>
              <a:avLst/>
              <a:gdLst>
                <a:gd name="connsiteX0" fmla="*/ 101660 w 196463"/>
                <a:gd name="connsiteY0" fmla="*/ 9 h 190509"/>
                <a:gd name="connsiteX1" fmla="*/ 95250 w 196463"/>
                <a:gd name="connsiteY1" fmla="*/ 0 h 190509"/>
                <a:gd name="connsiteX2" fmla="*/ 0 w 196463"/>
                <a:gd name="connsiteY2" fmla="*/ 95250 h 190509"/>
                <a:gd name="connsiteX3" fmla="*/ 95250 w 196463"/>
                <a:gd name="connsiteY3" fmla="*/ 190500 h 190509"/>
                <a:gd name="connsiteX4" fmla="*/ 100765 w 196463"/>
                <a:gd name="connsiteY4" fmla="*/ 190509 h 190509"/>
                <a:gd name="connsiteX5" fmla="*/ 101222 w 196463"/>
                <a:gd name="connsiteY5" fmla="*/ 190509 h 190509"/>
                <a:gd name="connsiteX6" fmla="*/ 196463 w 196463"/>
                <a:gd name="connsiteY6" fmla="*/ 95707 h 190509"/>
                <a:gd name="connsiteX7" fmla="*/ 101660 w 196463"/>
                <a:gd name="connsiteY7" fmla="*/ 9 h 1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463" h="190509">
                  <a:moveTo>
                    <a:pt x="101660" y="9"/>
                  </a:moveTo>
                  <a:lnTo>
                    <a:pt x="95250" y="0"/>
                  </a:lnTo>
                  <a:cubicBezTo>
                    <a:pt x="42653" y="0"/>
                    <a:pt x="0" y="42643"/>
                    <a:pt x="0" y="95250"/>
                  </a:cubicBezTo>
                  <a:cubicBezTo>
                    <a:pt x="0" y="147857"/>
                    <a:pt x="42653" y="190500"/>
                    <a:pt x="95250" y="190500"/>
                  </a:cubicBezTo>
                  <a:lnTo>
                    <a:pt x="100765" y="190509"/>
                  </a:lnTo>
                  <a:cubicBezTo>
                    <a:pt x="100917" y="190509"/>
                    <a:pt x="101060" y="190509"/>
                    <a:pt x="101222" y="190509"/>
                  </a:cubicBezTo>
                  <a:cubicBezTo>
                    <a:pt x="153619" y="190509"/>
                    <a:pt x="196215" y="148161"/>
                    <a:pt x="196463" y="95707"/>
                  </a:cubicBezTo>
                  <a:cubicBezTo>
                    <a:pt x="196701" y="43101"/>
                    <a:pt x="154257" y="257"/>
                    <a:pt x="101660" y="9"/>
                  </a:cubicBezTo>
                  <a:close/>
                </a:path>
              </a:pathLst>
            </a:custGeom>
            <a:grpFill/>
            <a:ln w="9525" cap="flat">
              <a:noFill/>
              <a:prstDash val="solid"/>
              <a:miter/>
            </a:ln>
          </p:spPr>
          <p:txBody>
            <a:bodyPr rtlCol="0" anchor="ctr"/>
            <a:lstStyle/>
            <a:p>
              <a:endParaRPr lang="pt-BR"/>
            </a:p>
          </p:txBody>
        </p:sp>
        <p:sp>
          <p:nvSpPr>
            <p:cNvPr id="13" name="Forma Livre: Forma 12">
              <a:extLst>
                <a:ext uri="{FF2B5EF4-FFF2-40B4-BE49-F238E27FC236}">
                  <a16:creationId xmlns:a16="http://schemas.microsoft.com/office/drawing/2014/main" id="{091AEE81-49C2-4A68-B571-E950679545A2}"/>
                </a:ext>
              </a:extLst>
            </p:cNvPr>
            <p:cNvSpPr/>
            <p:nvPr/>
          </p:nvSpPr>
          <p:spPr>
            <a:xfrm>
              <a:off x="5676919" y="3588174"/>
              <a:ext cx="838911" cy="1757417"/>
            </a:xfrm>
            <a:custGeom>
              <a:avLst/>
              <a:gdLst>
                <a:gd name="connsiteX0" fmla="*/ 784908 w 838911"/>
                <a:gd name="connsiteY0" fmla="*/ 1576300 h 1757417"/>
                <a:gd name="connsiteX1" fmla="*/ 190500 w 838911"/>
                <a:gd name="connsiteY1" fmla="*/ 631410 h 1757417"/>
                <a:gd name="connsiteX2" fmla="*/ 312620 w 838911"/>
                <a:gd name="connsiteY2" fmla="*/ 140006 h 1757417"/>
                <a:gd name="connsiteX3" fmla="*/ 273272 w 838911"/>
                <a:gd name="connsiteY3" fmla="*/ 11181 h 1757417"/>
                <a:gd name="connsiteX4" fmla="*/ 144447 w 838911"/>
                <a:gd name="connsiteY4" fmla="*/ 50528 h 1757417"/>
                <a:gd name="connsiteX5" fmla="*/ 0 w 838911"/>
                <a:gd name="connsiteY5" fmla="*/ 631410 h 1757417"/>
                <a:gd name="connsiteX6" fmla="*/ 195434 w 838911"/>
                <a:gd name="connsiteY6" fmla="*/ 1299351 h 1757417"/>
                <a:gd name="connsiteX7" fmla="*/ 702374 w 838911"/>
                <a:gd name="connsiteY7" fmla="*/ 1747998 h 1757417"/>
                <a:gd name="connsiteX8" fmla="*/ 743579 w 838911"/>
                <a:gd name="connsiteY8" fmla="*/ 1757418 h 1757417"/>
                <a:gd name="connsiteX9" fmla="*/ 829494 w 838911"/>
                <a:gd name="connsiteY9" fmla="*/ 1703421 h 1757417"/>
                <a:gd name="connsiteX10" fmla="*/ 784908 w 838911"/>
                <a:gd name="connsiteY10" fmla="*/ 1576300 h 17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911" h="1757417">
                  <a:moveTo>
                    <a:pt x="784908" y="1576300"/>
                  </a:moveTo>
                  <a:cubicBezTo>
                    <a:pt x="423815" y="1402707"/>
                    <a:pt x="190500" y="1031813"/>
                    <a:pt x="190500" y="631410"/>
                  </a:cubicBezTo>
                  <a:cubicBezTo>
                    <a:pt x="190500" y="460075"/>
                    <a:pt x="232734" y="290158"/>
                    <a:pt x="312620" y="140006"/>
                  </a:cubicBezTo>
                  <a:cubicBezTo>
                    <a:pt x="337328" y="93572"/>
                    <a:pt x="319716" y="35888"/>
                    <a:pt x="273272" y="11181"/>
                  </a:cubicBezTo>
                  <a:cubicBezTo>
                    <a:pt x="226847" y="-13528"/>
                    <a:pt x="169145" y="4084"/>
                    <a:pt x="144447" y="50528"/>
                  </a:cubicBezTo>
                  <a:cubicBezTo>
                    <a:pt x="49949" y="228122"/>
                    <a:pt x="0" y="428985"/>
                    <a:pt x="0" y="631410"/>
                  </a:cubicBezTo>
                  <a:cubicBezTo>
                    <a:pt x="0" y="869154"/>
                    <a:pt x="67580" y="1100117"/>
                    <a:pt x="195434" y="1299351"/>
                  </a:cubicBezTo>
                  <a:cubicBezTo>
                    <a:pt x="319859" y="1493232"/>
                    <a:pt x="495157" y="1648376"/>
                    <a:pt x="702374" y="1747998"/>
                  </a:cubicBezTo>
                  <a:cubicBezTo>
                    <a:pt x="715680" y="1754398"/>
                    <a:pt x="729739" y="1757418"/>
                    <a:pt x="743579" y="1757418"/>
                  </a:cubicBezTo>
                  <a:cubicBezTo>
                    <a:pt x="779050" y="1757418"/>
                    <a:pt x="813092" y="1737520"/>
                    <a:pt x="829494" y="1703421"/>
                  </a:cubicBezTo>
                  <a:cubicBezTo>
                    <a:pt x="852269" y="1656005"/>
                    <a:pt x="832323" y="1599093"/>
                    <a:pt x="784908" y="1576300"/>
                  </a:cubicBezTo>
                  <a:close/>
                </a:path>
              </a:pathLst>
            </a:custGeom>
            <a:grpFill/>
            <a:ln w="9525" cap="flat">
              <a:no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AF939F51-01C0-44D3-8FFD-9F554420F522}"/>
                </a:ext>
              </a:extLst>
            </p:cNvPr>
            <p:cNvSpPr/>
            <p:nvPr/>
          </p:nvSpPr>
          <p:spPr>
            <a:xfrm>
              <a:off x="6671099" y="5267315"/>
              <a:ext cx="196444" cy="190519"/>
            </a:xfrm>
            <a:custGeom>
              <a:avLst/>
              <a:gdLst>
                <a:gd name="connsiteX0" fmla="*/ 101195 w 196444"/>
                <a:gd name="connsiteY0" fmla="*/ 19 h 190519"/>
                <a:gd name="connsiteX1" fmla="*/ 95680 w 196444"/>
                <a:gd name="connsiteY1" fmla="*/ 0 h 190519"/>
                <a:gd name="connsiteX2" fmla="*/ 1 w 196444"/>
                <a:gd name="connsiteY2" fmla="*/ 94803 h 190519"/>
                <a:gd name="connsiteX3" fmla="*/ 94813 w 196444"/>
                <a:gd name="connsiteY3" fmla="*/ 190500 h 190519"/>
                <a:gd name="connsiteX4" fmla="*/ 101195 w 196444"/>
                <a:gd name="connsiteY4" fmla="*/ 190519 h 190519"/>
                <a:gd name="connsiteX5" fmla="*/ 196445 w 196444"/>
                <a:gd name="connsiteY5" fmla="*/ 95269 h 190519"/>
                <a:gd name="connsiteX6" fmla="*/ 101195 w 196444"/>
                <a:gd name="connsiteY6" fmla="*/ 19 h 19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44" h="190519">
                  <a:moveTo>
                    <a:pt x="101195" y="19"/>
                  </a:moveTo>
                  <a:lnTo>
                    <a:pt x="95680" y="0"/>
                  </a:lnTo>
                  <a:cubicBezTo>
                    <a:pt x="42835" y="-95"/>
                    <a:pt x="239" y="42187"/>
                    <a:pt x="1" y="94803"/>
                  </a:cubicBezTo>
                  <a:cubicBezTo>
                    <a:pt x="-247" y="147409"/>
                    <a:pt x="42216" y="190253"/>
                    <a:pt x="94813" y="190500"/>
                  </a:cubicBezTo>
                  <a:lnTo>
                    <a:pt x="101195" y="190519"/>
                  </a:lnTo>
                  <a:cubicBezTo>
                    <a:pt x="153792" y="190519"/>
                    <a:pt x="196445" y="147866"/>
                    <a:pt x="196445" y="95269"/>
                  </a:cubicBezTo>
                  <a:cubicBezTo>
                    <a:pt x="196445" y="42672"/>
                    <a:pt x="153792" y="19"/>
                    <a:pt x="101195" y="19"/>
                  </a:cubicBezTo>
                  <a:close/>
                </a:path>
              </a:pathLst>
            </a:custGeom>
            <a:grpFill/>
            <a:ln w="9525"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3D3CEAA5-AA97-4FE2-B817-612C193EA554}"/>
                </a:ext>
              </a:extLst>
            </p:cNvPr>
            <p:cNvSpPr/>
            <p:nvPr/>
          </p:nvSpPr>
          <p:spPr>
            <a:xfrm>
              <a:off x="3657600" y="1019175"/>
              <a:ext cx="4876809" cy="4819659"/>
            </a:xfrm>
            <a:custGeom>
              <a:avLst/>
              <a:gdLst>
                <a:gd name="connsiteX0" fmla="*/ 3690071 w 4876809"/>
                <a:gd name="connsiteY0" fmla="*/ 1639900 h 4819659"/>
                <a:gd name="connsiteX1" fmla="*/ 3647751 w 4876809"/>
                <a:gd name="connsiteY1" fmla="*/ 1562100 h 4819659"/>
                <a:gd name="connsiteX2" fmla="*/ 3895725 w 4876809"/>
                <a:gd name="connsiteY2" fmla="*/ 1562100 h 4819659"/>
                <a:gd name="connsiteX3" fmla="*/ 4333875 w 4876809"/>
                <a:gd name="connsiteY3" fmla="*/ 1123950 h 4819659"/>
                <a:gd name="connsiteX4" fmla="*/ 3895725 w 4876809"/>
                <a:gd name="connsiteY4" fmla="*/ 685800 h 4819659"/>
                <a:gd name="connsiteX5" fmla="*/ 3132963 w 4876809"/>
                <a:gd name="connsiteY5" fmla="*/ 685800 h 4819659"/>
                <a:gd name="connsiteX6" fmla="*/ 3209925 w 4876809"/>
                <a:gd name="connsiteY6" fmla="*/ 438150 h 4819659"/>
                <a:gd name="connsiteX7" fmla="*/ 2771775 w 4876809"/>
                <a:gd name="connsiteY7" fmla="*/ 0 h 4819659"/>
                <a:gd name="connsiteX8" fmla="*/ 438150 w 4876809"/>
                <a:gd name="connsiteY8" fmla="*/ 0 h 4819659"/>
                <a:gd name="connsiteX9" fmla="*/ 0 w 4876809"/>
                <a:gd name="connsiteY9" fmla="*/ 438150 h 4819659"/>
                <a:gd name="connsiteX10" fmla="*/ 438150 w 4876809"/>
                <a:gd name="connsiteY10" fmla="*/ 876300 h 4819659"/>
                <a:gd name="connsiteX11" fmla="*/ 1200912 w 4876809"/>
                <a:gd name="connsiteY11" fmla="*/ 876300 h 4819659"/>
                <a:gd name="connsiteX12" fmla="*/ 1123950 w 4876809"/>
                <a:gd name="connsiteY12" fmla="*/ 1123950 h 4819659"/>
                <a:gd name="connsiteX13" fmla="*/ 1200912 w 4876809"/>
                <a:gd name="connsiteY13" fmla="*/ 1371600 h 4819659"/>
                <a:gd name="connsiteX14" fmla="*/ 952500 w 4876809"/>
                <a:gd name="connsiteY14" fmla="*/ 1371600 h 4819659"/>
                <a:gd name="connsiteX15" fmla="*/ 514350 w 4876809"/>
                <a:gd name="connsiteY15" fmla="*/ 1809750 h 4819659"/>
                <a:gd name="connsiteX16" fmla="*/ 680228 w 4876809"/>
                <a:gd name="connsiteY16" fmla="*/ 2152650 h 4819659"/>
                <a:gd name="connsiteX17" fmla="*/ 514350 w 4876809"/>
                <a:gd name="connsiteY17" fmla="*/ 2495550 h 4819659"/>
                <a:gd name="connsiteX18" fmla="*/ 680228 w 4876809"/>
                <a:gd name="connsiteY18" fmla="*/ 2838450 h 4819659"/>
                <a:gd name="connsiteX19" fmla="*/ 514350 w 4876809"/>
                <a:gd name="connsiteY19" fmla="*/ 3181350 h 4819659"/>
                <a:gd name="connsiteX20" fmla="*/ 680228 w 4876809"/>
                <a:gd name="connsiteY20" fmla="*/ 3524250 h 4819659"/>
                <a:gd name="connsiteX21" fmla="*/ 514350 w 4876809"/>
                <a:gd name="connsiteY21" fmla="*/ 3867150 h 4819659"/>
                <a:gd name="connsiteX22" fmla="*/ 952500 w 4876809"/>
                <a:gd name="connsiteY22" fmla="*/ 4305300 h 4819659"/>
                <a:gd name="connsiteX23" fmla="*/ 2075021 w 4876809"/>
                <a:gd name="connsiteY23" fmla="*/ 4305300 h 4819659"/>
                <a:gd name="connsiteX24" fmla="*/ 3257560 w 4876809"/>
                <a:gd name="connsiteY24" fmla="*/ 4819660 h 4819659"/>
                <a:gd name="connsiteX25" fmla="*/ 4876810 w 4876809"/>
                <a:gd name="connsiteY25" fmla="*/ 3200410 h 4819659"/>
                <a:gd name="connsiteX26" fmla="*/ 3690071 w 4876809"/>
                <a:gd name="connsiteY26" fmla="*/ 1639900 h 4819659"/>
                <a:gd name="connsiteX27" fmla="*/ 3895725 w 4876809"/>
                <a:gd name="connsiteY27" fmla="*/ 876300 h 4819659"/>
                <a:gd name="connsiteX28" fmla="*/ 4143375 w 4876809"/>
                <a:gd name="connsiteY28" fmla="*/ 1123950 h 4819659"/>
                <a:gd name="connsiteX29" fmla="*/ 3895725 w 4876809"/>
                <a:gd name="connsiteY29" fmla="*/ 1371600 h 4819659"/>
                <a:gd name="connsiteX30" fmla="*/ 3286125 w 4876809"/>
                <a:gd name="connsiteY30" fmla="*/ 1371600 h 4819659"/>
                <a:gd name="connsiteX31" fmla="*/ 1562100 w 4876809"/>
                <a:gd name="connsiteY31" fmla="*/ 1371600 h 4819659"/>
                <a:gd name="connsiteX32" fmla="*/ 1314450 w 4876809"/>
                <a:gd name="connsiteY32" fmla="*/ 1123950 h 4819659"/>
                <a:gd name="connsiteX33" fmla="*/ 1562100 w 4876809"/>
                <a:gd name="connsiteY33" fmla="*/ 876300 h 4819659"/>
                <a:gd name="connsiteX34" fmla="*/ 3895725 w 4876809"/>
                <a:gd name="connsiteY34" fmla="*/ 876300 h 4819659"/>
                <a:gd name="connsiteX35" fmla="*/ 438150 w 4876809"/>
                <a:gd name="connsiteY35" fmla="*/ 685800 h 4819659"/>
                <a:gd name="connsiteX36" fmla="*/ 190500 w 4876809"/>
                <a:gd name="connsiteY36" fmla="*/ 438150 h 4819659"/>
                <a:gd name="connsiteX37" fmla="*/ 438150 w 4876809"/>
                <a:gd name="connsiteY37" fmla="*/ 190500 h 4819659"/>
                <a:gd name="connsiteX38" fmla="*/ 2771775 w 4876809"/>
                <a:gd name="connsiteY38" fmla="*/ 190500 h 4819659"/>
                <a:gd name="connsiteX39" fmla="*/ 3019425 w 4876809"/>
                <a:gd name="connsiteY39" fmla="*/ 438150 h 4819659"/>
                <a:gd name="connsiteX40" fmla="*/ 2771775 w 4876809"/>
                <a:gd name="connsiteY40" fmla="*/ 685800 h 4819659"/>
                <a:gd name="connsiteX41" fmla="*/ 438150 w 4876809"/>
                <a:gd name="connsiteY41" fmla="*/ 685800 h 4819659"/>
                <a:gd name="connsiteX42" fmla="*/ 952500 w 4876809"/>
                <a:gd name="connsiteY42" fmla="*/ 1562100 h 4819659"/>
                <a:gd name="connsiteX43" fmla="*/ 3286125 w 4876809"/>
                <a:gd name="connsiteY43" fmla="*/ 1562100 h 4819659"/>
                <a:gd name="connsiteX44" fmla="*/ 3394186 w 4876809"/>
                <a:gd name="connsiteY44" fmla="*/ 1586979 h 4819659"/>
                <a:gd name="connsiteX45" fmla="*/ 3257560 w 4876809"/>
                <a:gd name="connsiteY45" fmla="*/ 1581160 h 4819659"/>
                <a:gd name="connsiteX46" fmla="*/ 2111712 w 4876809"/>
                <a:gd name="connsiteY46" fmla="*/ 2057400 h 4819659"/>
                <a:gd name="connsiteX47" fmla="*/ 952500 w 4876809"/>
                <a:gd name="connsiteY47" fmla="*/ 2057400 h 4819659"/>
                <a:gd name="connsiteX48" fmla="*/ 704850 w 4876809"/>
                <a:gd name="connsiteY48" fmla="*/ 1809750 h 4819659"/>
                <a:gd name="connsiteX49" fmla="*/ 952500 w 4876809"/>
                <a:gd name="connsiteY49" fmla="*/ 1562100 h 4819659"/>
                <a:gd name="connsiteX50" fmla="*/ 952500 w 4876809"/>
                <a:gd name="connsiteY50" fmla="*/ 2247900 h 4819659"/>
                <a:gd name="connsiteX51" fmla="*/ 1948958 w 4876809"/>
                <a:gd name="connsiteY51" fmla="*/ 2247900 h 4819659"/>
                <a:gd name="connsiteX52" fmla="*/ 1704137 w 4876809"/>
                <a:gd name="connsiteY52" fmla="*/ 2743200 h 4819659"/>
                <a:gd name="connsiteX53" fmla="*/ 952500 w 4876809"/>
                <a:gd name="connsiteY53" fmla="*/ 2743200 h 4819659"/>
                <a:gd name="connsiteX54" fmla="*/ 704850 w 4876809"/>
                <a:gd name="connsiteY54" fmla="*/ 2495550 h 4819659"/>
                <a:gd name="connsiteX55" fmla="*/ 952500 w 4876809"/>
                <a:gd name="connsiteY55" fmla="*/ 2247900 h 4819659"/>
                <a:gd name="connsiteX56" fmla="*/ 952500 w 4876809"/>
                <a:gd name="connsiteY56" fmla="*/ 2933700 h 4819659"/>
                <a:gd name="connsiteX57" fmla="*/ 1660398 w 4876809"/>
                <a:gd name="connsiteY57" fmla="*/ 2933700 h 4819659"/>
                <a:gd name="connsiteX58" fmla="*/ 1638310 w 4876809"/>
                <a:gd name="connsiteY58" fmla="*/ 3200410 h 4819659"/>
                <a:gd name="connsiteX59" fmla="*/ 1654521 w 4876809"/>
                <a:gd name="connsiteY59" fmla="*/ 3429000 h 4819659"/>
                <a:gd name="connsiteX60" fmla="*/ 952500 w 4876809"/>
                <a:gd name="connsiteY60" fmla="*/ 3429000 h 4819659"/>
                <a:gd name="connsiteX61" fmla="*/ 704850 w 4876809"/>
                <a:gd name="connsiteY61" fmla="*/ 3181350 h 4819659"/>
                <a:gd name="connsiteX62" fmla="*/ 952500 w 4876809"/>
                <a:gd name="connsiteY62" fmla="*/ 2933700 h 4819659"/>
                <a:gd name="connsiteX63" fmla="*/ 952500 w 4876809"/>
                <a:gd name="connsiteY63" fmla="*/ 4114800 h 4819659"/>
                <a:gd name="connsiteX64" fmla="*/ 704850 w 4876809"/>
                <a:gd name="connsiteY64" fmla="*/ 3867150 h 4819659"/>
                <a:gd name="connsiteX65" fmla="*/ 952500 w 4876809"/>
                <a:gd name="connsiteY65" fmla="*/ 3619500 h 4819659"/>
                <a:gd name="connsiteX66" fmla="*/ 1693412 w 4876809"/>
                <a:gd name="connsiteY66" fmla="*/ 3619500 h 4819659"/>
                <a:gd name="connsiteX67" fmla="*/ 1921945 w 4876809"/>
                <a:gd name="connsiteY67" fmla="*/ 4114800 h 4819659"/>
                <a:gd name="connsiteX68" fmla="*/ 952500 w 4876809"/>
                <a:gd name="connsiteY68" fmla="*/ 4114800 h 4819659"/>
                <a:gd name="connsiteX69" fmla="*/ 3257560 w 4876809"/>
                <a:gd name="connsiteY69" fmla="*/ 4629160 h 4819659"/>
                <a:gd name="connsiteX70" fmla="*/ 1828810 w 4876809"/>
                <a:gd name="connsiteY70" fmla="*/ 3200410 h 4819659"/>
                <a:gd name="connsiteX71" fmla="*/ 3257560 w 4876809"/>
                <a:gd name="connsiteY71" fmla="*/ 1771660 h 4819659"/>
                <a:gd name="connsiteX72" fmla="*/ 4686310 w 4876809"/>
                <a:gd name="connsiteY72" fmla="*/ 3200410 h 4819659"/>
                <a:gd name="connsiteX73" fmla="*/ 3257560 w 4876809"/>
                <a:gd name="connsiteY73" fmla="*/ 4629160 h 48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876809" h="4819659">
                  <a:moveTo>
                    <a:pt x="3690071" y="1639900"/>
                  </a:moveTo>
                  <a:cubicBezTo>
                    <a:pt x="3678479" y="1612278"/>
                    <a:pt x="3664277" y="1586246"/>
                    <a:pt x="3647751" y="1562100"/>
                  </a:cubicBezTo>
                  <a:lnTo>
                    <a:pt x="3895725" y="1562100"/>
                  </a:lnTo>
                  <a:cubicBezTo>
                    <a:pt x="4137317" y="1562100"/>
                    <a:pt x="4333875" y="1365542"/>
                    <a:pt x="4333875" y="1123950"/>
                  </a:cubicBezTo>
                  <a:cubicBezTo>
                    <a:pt x="4333875" y="882358"/>
                    <a:pt x="4137317" y="685800"/>
                    <a:pt x="3895725" y="685800"/>
                  </a:cubicBezTo>
                  <a:lnTo>
                    <a:pt x="3132963" y="685800"/>
                  </a:lnTo>
                  <a:cubicBezTo>
                    <a:pt x="3181455" y="615296"/>
                    <a:pt x="3209925" y="530000"/>
                    <a:pt x="3209925" y="438150"/>
                  </a:cubicBezTo>
                  <a:cubicBezTo>
                    <a:pt x="3209925" y="196558"/>
                    <a:pt x="3013367" y="0"/>
                    <a:pt x="2771775" y="0"/>
                  </a:cubicBezTo>
                  <a:lnTo>
                    <a:pt x="438150" y="0"/>
                  </a:lnTo>
                  <a:cubicBezTo>
                    <a:pt x="196558" y="0"/>
                    <a:pt x="0" y="196558"/>
                    <a:pt x="0" y="438150"/>
                  </a:cubicBezTo>
                  <a:cubicBezTo>
                    <a:pt x="0" y="679742"/>
                    <a:pt x="196558" y="876300"/>
                    <a:pt x="438150" y="876300"/>
                  </a:cubicBezTo>
                  <a:lnTo>
                    <a:pt x="1200912" y="876300"/>
                  </a:lnTo>
                  <a:cubicBezTo>
                    <a:pt x="1152420" y="946804"/>
                    <a:pt x="1123950" y="1032100"/>
                    <a:pt x="1123950" y="1123950"/>
                  </a:cubicBezTo>
                  <a:cubicBezTo>
                    <a:pt x="1123950" y="1215800"/>
                    <a:pt x="1152411" y="1301096"/>
                    <a:pt x="1200912" y="1371600"/>
                  </a:cubicBezTo>
                  <a:lnTo>
                    <a:pt x="952500" y="1371600"/>
                  </a:lnTo>
                  <a:cubicBezTo>
                    <a:pt x="710908" y="1371600"/>
                    <a:pt x="514350" y="1568158"/>
                    <a:pt x="514350" y="1809750"/>
                  </a:cubicBezTo>
                  <a:cubicBezTo>
                    <a:pt x="514350" y="1948501"/>
                    <a:pt x="579253" y="2072316"/>
                    <a:pt x="680228" y="2152650"/>
                  </a:cubicBezTo>
                  <a:cubicBezTo>
                    <a:pt x="579253" y="2232984"/>
                    <a:pt x="514350" y="2356799"/>
                    <a:pt x="514350" y="2495550"/>
                  </a:cubicBezTo>
                  <a:cubicBezTo>
                    <a:pt x="514350" y="2634301"/>
                    <a:pt x="579253" y="2758116"/>
                    <a:pt x="680228" y="2838450"/>
                  </a:cubicBezTo>
                  <a:cubicBezTo>
                    <a:pt x="579253" y="2918784"/>
                    <a:pt x="514350" y="3042600"/>
                    <a:pt x="514350" y="3181350"/>
                  </a:cubicBezTo>
                  <a:cubicBezTo>
                    <a:pt x="514350" y="3320101"/>
                    <a:pt x="579253" y="3443916"/>
                    <a:pt x="680228" y="3524250"/>
                  </a:cubicBezTo>
                  <a:cubicBezTo>
                    <a:pt x="579253" y="3604584"/>
                    <a:pt x="514350" y="3728400"/>
                    <a:pt x="514350" y="3867150"/>
                  </a:cubicBezTo>
                  <a:cubicBezTo>
                    <a:pt x="514350" y="4108742"/>
                    <a:pt x="710908" y="4305300"/>
                    <a:pt x="952500" y="4305300"/>
                  </a:cubicBezTo>
                  <a:lnTo>
                    <a:pt x="2075021" y="4305300"/>
                  </a:lnTo>
                  <a:cubicBezTo>
                    <a:pt x="2370734" y="4621597"/>
                    <a:pt x="2791416" y="4819660"/>
                    <a:pt x="3257560" y="4819660"/>
                  </a:cubicBezTo>
                  <a:cubicBezTo>
                    <a:pt x="4150414" y="4819660"/>
                    <a:pt x="4876810" y="4093264"/>
                    <a:pt x="4876810" y="3200410"/>
                  </a:cubicBezTo>
                  <a:cubicBezTo>
                    <a:pt x="4876810" y="2457298"/>
                    <a:pt x="4373604" y="1829591"/>
                    <a:pt x="3690071" y="1639900"/>
                  </a:cubicBezTo>
                  <a:close/>
                  <a:moveTo>
                    <a:pt x="3895725" y="876300"/>
                  </a:moveTo>
                  <a:cubicBezTo>
                    <a:pt x="4032285" y="876300"/>
                    <a:pt x="4143375" y="987400"/>
                    <a:pt x="4143375" y="1123950"/>
                  </a:cubicBezTo>
                  <a:cubicBezTo>
                    <a:pt x="4143375" y="1260500"/>
                    <a:pt x="4032285" y="1371600"/>
                    <a:pt x="3895725" y="1371600"/>
                  </a:cubicBezTo>
                  <a:lnTo>
                    <a:pt x="3286125" y="1371600"/>
                  </a:lnTo>
                  <a:lnTo>
                    <a:pt x="1562100" y="1371600"/>
                  </a:lnTo>
                  <a:cubicBezTo>
                    <a:pt x="1425540" y="1371600"/>
                    <a:pt x="1314450" y="1260500"/>
                    <a:pt x="1314450" y="1123950"/>
                  </a:cubicBezTo>
                  <a:cubicBezTo>
                    <a:pt x="1314450" y="987400"/>
                    <a:pt x="1425540" y="876300"/>
                    <a:pt x="1562100" y="876300"/>
                  </a:cubicBezTo>
                  <a:lnTo>
                    <a:pt x="3895725" y="876300"/>
                  </a:lnTo>
                  <a:close/>
                  <a:moveTo>
                    <a:pt x="438150" y="685800"/>
                  </a:moveTo>
                  <a:cubicBezTo>
                    <a:pt x="301590" y="685800"/>
                    <a:pt x="190500" y="574700"/>
                    <a:pt x="190500" y="438150"/>
                  </a:cubicBezTo>
                  <a:cubicBezTo>
                    <a:pt x="190500" y="301600"/>
                    <a:pt x="301590" y="190500"/>
                    <a:pt x="438150" y="190500"/>
                  </a:cubicBezTo>
                  <a:lnTo>
                    <a:pt x="2771775" y="190500"/>
                  </a:lnTo>
                  <a:cubicBezTo>
                    <a:pt x="2908335" y="190500"/>
                    <a:pt x="3019425" y="301600"/>
                    <a:pt x="3019425" y="438150"/>
                  </a:cubicBezTo>
                  <a:cubicBezTo>
                    <a:pt x="3019425" y="574700"/>
                    <a:pt x="2908335" y="685800"/>
                    <a:pt x="2771775" y="685800"/>
                  </a:cubicBezTo>
                  <a:lnTo>
                    <a:pt x="438150" y="685800"/>
                  </a:lnTo>
                  <a:close/>
                  <a:moveTo>
                    <a:pt x="952500" y="1562100"/>
                  </a:moveTo>
                  <a:lnTo>
                    <a:pt x="3286125" y="1562100"/>
                  </a:lnTo>
                  <a:cubicBezTo>
                    <a:pt x="3324492" y="1562100"/>
                    <a:pt x="3361230" y="1571016"/>
                    <a:pt x="3394186" y="1586979"/>
                  </a:cubicBezTo>
                  <a:cubicBezTo>
                    <a:pt x="3349133" y="1583198"/>
                    <a:pt x="3303585" y="1581160"/>
                    <a:pt x="3257560" y="1581160"/>
                  </a:cubicBezTo>
                  <a:cubicBezTo>
                    <a:pt x="2810409" y="1581160"/>
                    <a:pt x="2405025" y="1763363"/>
                    <a:pt x="2111712" y="2057400"/>
                  </a:cubicBezTo>
                  <a:lnTo>
                    <a:pt x="952500" y="2057400"/>
                  </a:lnTo>
                  <a:cubicBezTo>
                    <a:pt x="815950" y="2057400"/>
                    <a:pt x="704850" y="1946300"/>
                    <a:pt x="704850" y="1809750"/>
                  </a:cubicBezTo>
                  <a:cubicBezTo>
                    <a:pt x="704850" y="1673200"/>
                    <a:pt x="815950" y="1562100"/>
                    <a:pt x="952500" y="1562100"/>
                  </a:cubicBezTo>
                  <a:close/>
                  <a:moveTo>
                    <a:pt x="952500" y="2247900"/>
                  </a:moveTo>
                  <a:lnTo>
                    <a:pt x="1948958" y="2247900"/>
                  </a:lnTo>
                  <a:cubicBezTo>
                    <a:pt x="1840830" y="2396042"/>
                    <a:pt x="1757229" y="2563130"/>
                    <a:pt x="1704137" y="2743200"/>
                  </a:cubicBezTo>
                  <a:lnTo>
                    <a:pt x="952500" y="2743200"/>
                  </a:lnTo>
                  <a:cubicBezTo>
                    <a:pt x="815940" y="2743200"/>
                    <a:pt x="704850" y="2632110"/>
                    <a:pt x="704850" y="2495550"/>
                  </a:cubicBezTo>
                  <a:cubicBezTo>
                    <a:pt x="704850" y="2359000"/>
                    <a:pt x="815940" y="2247900"/>
                    <a:pt x="952500" y="2247900"/>
                  </a:cubicBezTo>
                  <a:close/>
                  <a:moveTo>
                    <a:pt x="952500" y="2933700"/>
                  </a:moveTo>
                  <a:lnTo>
                    <a:pt x="1660398" y="2933700"/>
                  </a:lnTo>
                  <a:cubicBezTo>
                    <a:pt x="1645949" y="3020502"/>
                    <a:pt x="1638310" y="3109570"/>
                    <a:pt x="1638310" y="3200410"/>
                  </a:cubicBezTo>
                  <a:cubicBezTo>
                    <a:pt x="1638310" y="3278000"/>
                    <a:pt x="1643920" y="3354296"/>
                    <a:pt x="1654521" y="3429000"/>
                  </a:cubicBezTo>
                  <a:lnTo>
                    <a:pt x="952500" y="3429000"/>
                  </a:lnTo>
                  <a:cubicBezTo>
                    <a:pt x="815940" y="3429000"/>
                    <a:pt x="704850" y="3317910"/>
                    <a:pt x="704850" y="3181350"/>
                  </a:cubicBezTo>
                  <a:cubicBezTo>
                    <a:pt x="704850" y="3044790"/>
                    <a:pt x="815940" y="2933700"/>
                    <a:pt x="952500" y="2933700"/>
                  </a:cubicBezTo>
                  <a:close/>
                  <a:moveTo>
                    <a:pt x="952500" y="4114800"/>
                  </a:moveTo>
                  <a:cubicBezTo>
                    <a:pt x="815940" y="4114800"/>
                    <a:pt x="704850" y="4003710"/>
                    <a:pt x="704850" y="3867150"/>
                  </a:cubicBezTo>
                  <a:cubicBezTo>
                    <a:pt x="704850" y="3730590"/>
                    <a:pt x="815940" y="3619500"/>
                    <a:pt x="952500" y="3619500"/>
                  </a:cubicBezTo>
                  <a:lnTo>
                    <a:pt x="1693412" y="3619500"/>
                  </a:lnTo>
                  <a:cubicBezTo>
                    <a:pt x="1741475" y="3798694"/>
                    <a:pt x="1819551" y="3965696"/>
                    <a:pt x="1921945" y="4114800"/>
                  </a:cubicBezTo>
                  <a:lnTo>
                    <a:pt x="952500" y="4114800"/>
                  </a:lnTo>
                  <a:close/>
                  <a:moveTo>
                    <a:pt x="3257560" y="4629160"/>
                  </a:moveTo>
                  <a:cubicBezTo>
                    <a:pt x="2469747" y="4629160"/>
                    <a:pt x="1828810" y="3988222"/>
                    <a:pt x="1828810" y="3200410"/>
                  </a:cubicBezTo>
                  <a:cubicBezTo>
                    <a:pt x="1828810" y="2412597"/>
                    <a:pt x="2469747" y="1771660"/>
                    <a:pt x="3257560" y="1771660"/>
                  </a:cubicBezTo>
                  <a:cubicBezTo>
                    <a:pt x="4045372" y="1771660"/>
                    <a:pt x="4686310" y="2412597"/>
                    <a:pt x="4686310" y="3200410"/>
                  </a:cubicBezTo>
                  <a:cubicBezTo>
                    <a:pt x="4686310" y="3988222"/>
                    <a:pt x="4045372" y="4629160"/>
                    <a:pt x="3257560" y="4629160"/>
                  </a:cubicBezTo>
                  <a:close/>
                </a:path>
              </a:pathLst>
            </a:custGeom>
            <a:grpFill/>
            <a:ln w="9525" cap="flat">
              <a:noFill/>
              <a:prstDash val="solid"/>
              <a:miter/>
            </a:ln>
          </p:spPr>
          <p:txBody>
            <a:bodyPr rtlCol="0" anchor="ctr"/>
            <a:lstStyle/>
            <a:p>
              <a:endParaRPr lang="pt-BR"/>
            </a:p>
          </p:txBody>
        </p:sp>
      </p:grpSp>
      <p:sp>
        <p:nvSpPr>
          <p:cNvPr id="17" name="Título 1">
            <a:extLst>
              <a:ext uri="{FF2B5EF4-FFF2-40B4-BE49-F238E27FC236}">
                <a16:creationId xmlns:a16="http://schemas.microsoft.com/office/drawing/2014/main" id="{56C57AF0-15B0-4740-BB6A-D6026B7C427C}"/>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econômicos e produtivos</a:t>
            </a:r>
          </a:p>
        </p:txBody>
      </p:sp>
      <p:sp>
        <p:nvSpPr>
          <p:cNvPr id="4" name="Retângulo: Cantos Arredondados 3">
            <a:extLst>
              <a:ext uri="{FF2B5EF4-FFF2-40B4-BE49-F238E27FC236}">
                <a16:creationId xmlns:a16="http://schemas.microsoft.com/office/drawing/2014/main" id="{23A444A2-D938-44A1-B39E-DA5620FF2DC4}"/>
              </a:ext>
            </a:extLst>
          </p:cNvPr>
          <p:cNvSpPr/>
          <p:nvPr/>
        </p:nvSpPr>
        <p:spPr>
          <a:xfrm>
            <a:off x="649759" y="3383659"/>
            <a:ext cx="3007841" cy="2350838"/>
          </a:xfrm>
          <a:prstGeom prst="roundRect">
            <a:avLst>
              <a:gd name="adj" fmla="val 81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lnSpc>
                <a:spcPct val="150000"/>
              </a:lnSpc>
            </a:pPr>
            <a:r>
              <a:rPr lang="pt-BR" sz="1600" b="1" dirty="0">
                <a:solidFill>
                  <a:schemeClr val="tx1"/>
                </a:solidFill>
              </a:rPr>
              <a:t>Crescimento atividade produtiva de 2010 a 2018</a:t>
            </a:r>
          </a:p>
          <a:p>
            <a:pPr marL="285750" indent="-285750">
              <a:lnSpc>
                <a:spcPct val="150000"/>
              </a:lnSpc>
              <a:buFontTx/>
              <a:buChar char="-"/>
            </a:pPr>
            <a:r>
              <a:rPr lang="pt-BR" sz="1600" dirty="0">
                <a:solidFill>
                  <a:schemeClr val="tx1"/>
                </a:solidFill>
              </a:rPr>
              <a:t>79,7% na RIDE</a:t>
            </a:r>
          </a:p>
          <a:p>
            <a:pPr marL="285750" indent="-285750">
              <a:lnSpc>
                <a:spcPct val="150000"/>
              </a:lnSpc>
              <a:buFontTx/>
              <a:buChar char="-"/>
            </a:pPr>
            <a:r>
              <a:rPr lang="pt-BR" sz="1600" dirty="0">
                <a:solidFill>
                  <a:schemeClr val="tx1"/>
                </a:solidFill>
              </a:rPr>
              <a:t>78,5% na AMB</a:t>
            </a:r>
          </a:p>
          <a:p>
            <a:pPr marL="285750" indent="-285750">
              <a:lnSpc>
                <a:spcPct val="150000"/>
              </a:lnSpc>
              <a:buFontTx/>
              <a:buChar char="-"/>
            </a:pPr>
            <a:r>
              <a:rPr lang="pt-BR" sz="1600" dirty="0">
                <a:solidFill>
                  <a:schemeClr val="tx1"/>
                </a:solidFill>
              </a:rPr>
              <a:t>76,7% em Brasília-DF</a:t>
            </a:r>
            <a:endParaRPr lang="en-US" sz="1600" dirty="0">
              <a:solidFill>
                <a:schemeClr val="tx1"/>
              </a:solidFill>
            </a:endParaRPr>
          </a:p>
        </p:txBody>
      </p:sp>
    </p:spTree>
    <p:extLst>
      <p:ext uri="{BB962C8B-B14F-4D97-AF65-F5344CB8AC3E}">
        <p14:creationId xmlns:p14="http://schemas.microsoft.com/office/powerpoint/2010/main" val="28260000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Uma imagem contendo Gráfico&#10;&#10;Descrição gerada automaticamente">
            <a:extLst>
              <a:ext uri="{FF2B5EF4-FFF2-40B4-BE49-F238E27FC236}">
                <a16:creationId xmlns:a16="http://schemas.microsoft.com/office/drawing/2014/main" id="{EE6E594A-E1A4-4797-BCF1-F7C7B1D4B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tângulo 28">
            <a:extLst>
              <a:ext uri="{FF2B5EF4-FFF2-40B4-BE49-F238E27FC236}">
                <a16:creationId xmlns:a16="http://schemas.microsoft.com/office/drawing/2014/main" id="{764A4B73-A3C5-4507-A6F1-B1E0EF2F6B44}"/>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ext Placeholder 3">
            <a:extLst>
              <a:ext uri="{FF2B5EF4-FFF2-40B4-BE49-F238E27FC236}">
                <a16:creationId xmlns:a16="http://schemas.microsoft.com/office/drawing/2014/main" id="{5BFACC4D-5C32-4876-93AF-34D2EF4E5AF5}"/>
              </a:ext>
            </a:extLst>
          </p:cNvPr>
          <p:cNvSpPr>
            <a:spLocks noGrp="1"/>
          </p:cNvSpPr>
          <p:nvPr>
            <p:ph type="body" sz="half" idx="2"/>
          </p:nvPr>
        </p:nvSpPr>
        <p:spPr>
          <a:xfrm>
            <a:off x="8424840" y="1517074"/>
            <a:ext cx="3291384" cy="4373297"/>
          </a:xfrm>
          <a:prstGeom prst="roundRect">
            <a:avLst>
              <a:gd name="adj" fmla="val 7017"/>
            </a:avLst>
          </a:prstGeom>
          <a:solidFill>
            <a:schemeClr val="accent1"/>
          </a:solidFill>
          <a:ln>
            <a:noFill/>
          </a:ln>
        </p:spPr>
        <p:txBody>
          <a:bodyPr>
            <a:normAutofit/>
          </a:bodyPr>
          <a:lstStyle/>
          <a:p>
            <a:pPr algn="ctr"/>
            <a:endParaRPr lang="en-US" sz="1800" b="1" dirty="0"/>
          </a:p>
          <a:p>
            <a:pPr algn="ctr"/>
            <a:r>
              <a:rPr lang="pt-BR" sz="1800" b="1" dirty="0"/>
              <a:t>5 grandes áreas</a:t>
            </a:r>
            <a:r>
              <a:rPr lang="pt-BR" sz="1800" dirty="0"/>
              <a:t> importantes para a Economia Regional:</a:t>
            </a:r>
          </a:p>
          <a:p>
            <a:pPr algn="ctr"/>
            <a:r>
              <a:rPr lang="pt-BR" sz="1800" dirty="0"/>
              <a:t>Excluindo-se Brasília</a:t>
            </a:r>
          </a:p>
          <a:p>
            <a:pPr algn="ctr"/>
            <a:endParaRPr lang="pt-BR" sz="1800" dirty="0"/>
          </a:p>
          <a:p>
            <a:pPr marL="285750" indent="-285750">
              <a:buFont typeface="Arial" panose="020B0604020202020204" pitchFamily="34" charset="0"/>
              <a:buChar char="•"/>
            </a:pPr>
            <a:r>
              <a:rPr lang="pt-BR" sz="1800" dirty="0"/>
              <a:t>Serviços </a:t>
            </a:r>
          </a:p>
          <a:p>
            <a:pPr marL="285750" indent="-285750">
              <a:buFont typeface="Arial" panose="020B0604020202020204" pitchFamily="34" charset="0"/>
              <a:buChar char="•"/>
            </a:pPr>
            <a:r>
              <a:rPr lang="pt-BR" sz="1800" dirty="0"/>
              <a:t>Administração Pública </a:t>
            </a:r>
          </a:p>
          <a:p>
            <a:pPr marL="285750" indent="-285750">
              <a:buFont typeface="Arial" panose="020B0604020202020204" pitchFamily="34" charset="0"/>
              <a:buChar char="•"/>
            </a:pPr>
            <a:r>
              <a:rPr lang="pt-BR" sz="1800" dirty="0"/>
              <a:t>Impostos </a:t>
            </a:r>
          </a:p>
          <a:p>
            <a:pPr marL="285750" indent="-285750">
              <a:buFont typeface="Arial" panose="020B0604020202020204" pitchFamily="34" charset="0"/>
              <a:buChar char="•"/>
            </a:pPr>
            <a:r>
              <a:rPr lang="pt-BR" sz="1800" dirty="0"/>
              <a:t>Indústria  </a:t>
            </a:r>
          </a:p>
          <a:p>
            <a:pPr marL="285750" indent="-285750">
              <a:buFont typeface="Arial" panose="020B0604020202020204" pitchFamily="34" charset="0"/>
              <a:buChar char="•"/>
            </a:pPr>
            <a:r>
              <a:rPr lang="pt-BR" sz="1800" dirty="0"/>
              <a:t>Agropecuária </a:t>
            </a:r>
          </a:p>
          <a:p>
            <a:endParaRPr lang="pt-BR" sz="1800" dirty="0"/>
          </a:p>
          <a:p>
            <a:endParaRPr lang="pt-BR" sz="1800" dirty="0"/>
          </a:p>
        </p:txBody>
      </p:sp>
      <p:sp>
        <p:nvSpPr>
          <p:cNvPr id="7" name="CaixaDeTexto 6">
            <a:extLst>
              <a:ext uri="{FF2B5EF4-FFF2-40B4-BE49-F238E27FC236}">
                <a16:creationId xmlns:a16="http://schemas.microsoft.com/office/drawing/2014/main" id="{C74E79F7-C18A-4050-86ED-F4282C264083}"/>
              </a:ext>
            </a:extLst>
          </p:cNvPr>
          <p:cNvSpPr txBox="1"/>
          <p:nvPr/>
        </p:nvSpPr>
        <p:spPr>
          <a:xfrm>
            <a:off x="907008" y="5999386"/>
            <a:ext cx="2019869" cy="261610"/>
          </a:xfrm>
          <a:prstGeom prst="rect">
            <a:avLst/>
          </a:prstGeom>
          <a:noFill/>
        </p:spPr>
        <p:txBody>
          <a:bodyPr wrap="square" rtlCol="0">
            <a:spAutoFit/>
          </a:bodyPr>
          <a:lstStyle/>
          <a:p>
            <a:r>
              <a:rPr lang="pt-BR" sz="1100" dirty="0"/>
              <a:t>CODEPLAN (2020)</a:t>
            </a:r>
          </a:p>
        </p:txBody>
      </p:sp>
      <p:grpSp>
        <p:nvGrpSpPr>
          <p:cNvPr id="2" name="Agrupar 1">
            <a:extLst>
              <a:ext uri="{FF2B5EF4-FFF2-40B4-BE49-F238E27FC236}">
                <a16:creationId xmlns:a16="http://schemas.microsoft.com/office/drawing/2014/main" id="{B6743D7F-A484-4779-BAFE-AE32B86A1F5F}"/>
              </a:ext>
            </a:extLst>
          </p:cNvPr>
          <p:cNvGrpSpPr/>
          <p:nvPr/>
        </p:nvGrpSpPr>
        <p:grpSpPr>
          <a:xfrm>
            <a:off x="9799641" y="3644068"/>
            <a:ext cx="1548904" cy="1702995"/>
            <a:chOff x="1893417" y="3243790"/>
            <a:chExt cx="1548904" cy="1702995"/>
          </a:xfrm>
        </p:grpSpPr>
        <p:sp>
          <p:nvSpPr>
            <p:cNvPr id="16" name="Seta: para Cima 15">
              <a:extLst>
                <a:ext uri="{FF2B5EF4-FFF2-40B4-BE49-F238E27FC236}">
                  <a16:creationId xmlns:a16="http://schemas.microsoft.com/office/drawing/2014/main" id="{DC8474EE-4534-4648-8E2D-1344A707BC86}"/>
                </a:ext>
              </a:extLst>
            </p:cNvPr>
            <p:cNvSpPr/>
            <p:nvPr/>
          </p:nvSpPr>
          <p:spPr>
            <a:xfrm rot="10800000">
              <a:off x="1893417" y="3243790"/>
              <a:ext cx="190004" cy="232011"/>
            </a:xfrm>
            <a:prstGeom prst="up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17" name="Seta: para Cima 16">
              <a:extLst>
                <a:ext uri="{FF2B5EF4-FFF2-40B4-BE49-F238E27FC236}">
                  <a16:creationId xmlns:a16="http://schemas.microsoft.com/office/drawing/2014/main" id="{705A7E76-F9C7-40DE-9056-CF73A6852A93}"/>
                </a:ext>
              </a:extLst>
            </p:cNvPr>
            <p:cNvSpPr/>
            <p:nvPr/>
          </p:nvSpPr>
          <p:spPr>
            <a:xfrm rot="10800000">
              <a:off x="3252317" y="3605228"/>
              <a:ext cx="190004" cy="232011"/>
            </a:xfrm>
            <a:prstGeom prst="up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18" name="Seta: para Cima 17">
              <a:extLst>
                <a:ext uri="{FF2B5EF4-FFF2-40B4-BE49-F238E27FC236}">
                  <a16:creationId xmlns:a16="http://schemas.microsoft.com/office/drawing/2014/main" id="{B34118E5-FF1D-444B-BFD7-F7EDEA6B327E}"/>
                </a:ext>
              </a:extLst>
            </p:cNvPr>
            <p:cNvSpPr/>
            <p:nvPr/>
          </p:nvSpPr>
          <p:spPr>
            <a:xfrm rot="10800000">
              <a:off x="1918817" y="3998928"/>
              <a:ext cx="190004" cy="232011"/>
            </a:xfrm>
            <a:prstGeom prst="upArrow">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19" name="Seta: para Cima 18">
              <a:extLst>
                <a:ext uri="{FF2B5EF4-FFF2-40B4-BE49-F238E27FC236}">
                  <a16:creationId xmlns:a16="http://schemas.microsoft.com/office/drawing/2014/main" id="{63FBEC45-E712-4B21-9121-285F4982B39B}"/>
                </a:ext>
              </a:extLst>
            </p:cNvPr>
            <p:cNvSpPr/>
            <p:nvPr/>
          </p:nvSpPr>
          <p:spPr>
            <a:xfrm>
              <a:off x="1906687" y="4340479"/>
              <a:ext cx="181970" cy="232011"/>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sp>
          <p:nvSpPr>
            <p:cNvPr id="20" name="Seta: para Cima 19">
              <a:extLst>
                <a:ext uri="{FF2B5EF4-FFF2-40B4-BE49-F238E27FC236}">
                  <a16:creationId xmlns:a16="http://schemas.microsoft.com/office/drawing/2014/main" id="{28C8466D-00FE-46C4-9EB2-3F3079E06E7A}"/>
                </a:ext>
              </a:extLst>
            </p:cNvPr>
            <p:cNvSpPr/>
            <p:nvPr/>
          </p:nvSpPr>
          <p:spPr>
            <a:xfrm>
              <a:off x="2349742" y="4714774"/>
              <a:ext cx="181970" cy="232011"/>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00B050"/>
                </a:solidFill>
              </a:endParaRPr>
            </a:p>
          </p:txBody>
        </p:sp>
      </p:grpSp>
      <p:sp>
        <p:nvSpPr>
          <p:cNvPr id="12" name="Elipse 11">
            <a:extLst>
              <a:ext uri="{FF2B5EF4-FFF2-40B4-BE49-F238E27FC236}">
                <a16:creationId xmlns:a16="http://schemas.microsoft.com/office/drawing/2014/main" id="{BDABB7FB-A984-443B-82FE-B059A71558F4}"/>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3" name="Gráfico 3">
            <a:extLst>
              <a:ext uri="{FF2B5EF4-FFF2-40B4-BE49-F238E27FC236}">
                <a16:creationId xmlns:a16="http://schemas.microsoft.com/office/drawing/2014/main" id="{FEE14A96-EB78-4EA8-BD60-CE6FFEBA7D8F}"/>
              </a:ext>
            </a:extLst>
          </p:cNvPr>
          <p:cNvGrpSpPr/>
          <p:nvPr/>
        </p:nvGrpSpPr>
        <p:grpSpPr>
          <a:xfrm>
            <a:off x="303931" y="689474"/>
            <a:ext cx="835200" cy="835200"/>
            <a:chOff x="3657600" y="990600"/>
            <a:chExt cx="4876800" cy="4876800"/>
          </a:xfrm>
          <a:solidFill>
            <a:schemeClr val="tx1"/>
          </a:solidFill>
        </p:grpSpPr>
        <p:sp>
          <p:nvSpPr>
            <p:cNvPr id="21" name="Forma Livre: Forma 20">
              <a:extLst>
                <a:ext uri="{FF2B5EF4-FFF2-40B4-BE49-F238E27FC236}">
                  <a16:creationId xmlns:a16="http://schemas.microsoft.com/office/drawing/2014/main" id="{A2F07678-8D8B-4398-8ED8-59C421C4B465}"/>
                </a:ext>
              </a:extLst>
            </p:cNvPr>
            <p:cNvSpPr/>
            <p:nvPr/>
          </p:nvSpPr>
          <p:spPr>
            <a:xfrm>
              <a:off x="6514661" y="3430914"/>
              <a:ext cx="800100" cy="1556709"/>
            </a:xfrm>
            <a:custGeom>
              <a:avLst/>
              <a:gdLst>
                <a:gd name="connsiteX0" fmla="*/ 400050 w 800100"/>
                <a:gd name="connsiteY0" fmla="*/ 687296 h 1556709"/>
                <a:gd name="connsiteX1" fmla="*/ 190500 w 800100"/>
                <a:gd name="connsiteY1" fmla="*/ 505930 h 1556709"/>
                <a:gd name="connsiteX2" fmla="*/ 400050 w 800100"/>
                <a:gd name="connsiteY2" fmla="*/ 324555 h 1556709"/>
                <a:gd name="connsiteX3" fmla="*/ 609600 w 800100"/>
                <a:gd name="connsiteY3" fmla="*/ 505930 h 1556709"/>
                <a:gd name="connsiteX4" fmla="*/ 704850 w 800100"/>
                <a:gd name="connsiteY4" fmla="*/ 601180 h 1556709"/>
                <a:gd name="connsiteX5" fmla="*/ 800100 w 800100"/>
                <a:gd name="connsiteY5" fmla="*/ 505930 h 1556709"/>
                <a:gd name="connsiteX6" fmla="*/ 495300 w 800100"/>
                <a:gd name="connsiteY6" fmla="*/ 144790 h 1556709"/>
                <a:gd name="connsiteX7" fmla="*/ 495300 w 800100"/>
                <a:gd name="connsiteY7" fmla="*/ 95250 h 1556709"/>
                <a:gd name="connsiteX8" fmla="*/ 400050 w 800100"/>
                <a:gd name="connsiteY8" fmla="*/ 0 h 1556709"/>
                <a:gd name="connsiteX9" fmla="*/ 304800 w 800100"/>
                <a:gd name="connsiteY9" fmla="*/ 95250 h 1556709"/>
                <a:gd name="connsiteX10" fmla="*/ 304800 w 800100"/>
                <a:gd name="connsiteY10" fmla="*/ 144790 h 1556709"/>
                <a:gd name="connsiteX11" fmla="*/ 0 w 800100"/>
                <a:gd name="connsiteY11" fmla="*/ 505930 h 1556709"/>
                <a:gd name="connsiteX12" fmla="*/ 400050 w 800100"/>
                <a:gd name="connsiteY12" fmla="*/ 877796 h 1556709"/>
                <a:gd name="connsiteX13" fmla="*/ 609600 w 800100"/>
                <a:gd name="connsiteY13" fmla="*/ 1059171 h 1556709"/>
                <a:gd name="connsiteX14" fmla="*/ 400050 w 800100"/>
                <a:gd name="connsiteY14" fmla="*/ 1240546 h 1556709"/>
                <a:gd name="connsiteX15" fmla="*/ 190500 w 800100"/>
                <a:gd name="connsiteY15" fmla="*/ 1059171 h 1556709"/>
                <a:gd name="connsiteX16" fmla="*/ 95250 w 800100"/>
                <a:gd name="connsiteY16" fmla="*/ 963921 h 1556709"/>
                <a:gd name="connsiteX17" fmla="*/ 0 w 800100"/>
                <a:gd name="connsiteY17" fmla="*/ 1059171 h 1556709"/>
                <a:gd name="connsiteX18" fmla="*/ 304800 w 800100"/>
                <a:gd name="connsiteY18" fmla="*/ 1420311 h 1556709"/>
                <a:gd name="connsiteX19" fmla="*/ 304800 w 800100"/>
                <a:gd name="connsiteY19" fmla="*/ 1461459 h 1556709"/>
                <a:gd name="connsiteX20" fmla="*/ 400050 w 800100"/>
                <a:gd name="connsiteY20" fmla="*/ 1556709 h 1556709"/>
                <a:gd name="connsiteX21" fmla="*/ 495300 w 800100"/>
                <a:gd name="connsiteY21" fmla="*/ 1461459 h 1556709"/>
                <a:gd name="connsiteX22" fmla="*/ 495300 w 800100"/>
                <a:gd name="connsiteY22" fmla="*/ 1420311 h 1556709"/>
                <a:gd name="connsiteX23" fmla="*/ 800100 w 800100"/>
                <a:gd name="connsiteY23" fmla="*/ 1059171 h 1556709"/>
                <a:gd name="connsiteX24" fmla="*/ 400050 w 800100"/>
                <a:gd name="connsiteY24" fmla="*/ 687296 h 155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0100" h="1556709">
                  <a:moveTo>
                    <a:pt x="400050" y="687296"/>
                  </a:moveTo>
                  <a:cubicBezTo>
                    <a:pt x="284502" y="687296"/>
                    <a:pt x="190500" y="605933"/>
                    <a:pt x="190500" y="505930"/>
                  </a:cubicBezTo>
                  <a:cubicBezTo>
                    <a:pt x="190500" y="405917"/>
                    <a:pt x="284502" y="324555"/>
                    <a:pt x="400050" y="324555"/>
                  </a:cubicBezTo>
                  <a:cubicBezTo>
                    <a:pt x="515598" y="324555"/>
                    <a:pt x="609600" y="405917"/>
                    <a:pt x="609600" y="505930"/>
                  </a:cubicBezTo>
                  <a:cubicBezTo>
                    <a:pt x="609600" y="558527"/>
                    <a:pt x="652253" y="601180"/>
                    <a:pt x="704850" y="601180"/>
                  </a:cubicBezTo>
                  <a:cubicBezTo>
                    <a:pt x="757447" y="601180"/>
                    <a:pt x="800100" y="558527"/>
                    <a:pt x="800100" y="505930"/>
                  </a:cubicBezTo>
                  <a:cubicBezTo>
                    <a:pt x="800100" y="331384"/>
                    <a:pt x="670045" y="184623"/>
                    <a:pt x="495300" y="144790"/>
                  </a:cubicBezTo>
                  <a:lnTo>
                    <a:pt x="495300" y="95250"/>
                  </a:lnTo>
                  <a:cubicBezTo>
                    <a:pt x="495300" y="42653"/>
                    <a:pt x="452647" y="0"/>
                    <a:pt x="400050" y="0"/>
                  </a:cubicBezTo>
                  <a:cubicBezTo>
                    <a:pt x="347453" y="0"/>
                    <a:pt x="304800" y="42653"/>
                    <a:pt x="304800" y="95250"/>
                  </a:cubicBezTo>
                  <a:lnTo>
                    <a:pt x="304800" y="144790"/>
                  </a:lnTo>
                  <a:cubicBezTo>
                    <a:pt x="130054" y="184623"/>
                    <a:pt x="0" y="331384"/>
                    <a:pt x="0" y="505930"/>
                  </a:cubicBezTo>
                  <a:cubicBezTo>
                    <a:pt x="0" y="710975"/>
                    <a:pt x="179461" y="877796"/>
                    <a:pt x="400050" y="877796"/>
                  </a:cubicBezTo>
                  <a:cubicBezTo>
                    <a:pt x="515598" y="877796"/>
                    <a:pt x="609600" y="959158"/>
                    <a:pt x="609600" y="1059171"/>
                  </a:cubicBezTo>
                  <a:cubicBezTo>
                    <a:pt x="609600" y="1159183"/>
                    <a:pt x="515598" y="1240546"/>
                    <a:pt x="400050" y="1240546"/>
                  </a:cubicBezTo>
                  <a:cubicBezTo>
                    <a:pt x="284502" y="1240546"/>
                    <a:pt x="190500" y="1159183"/>
                    <a:pt x="190500" y="1059171"/>
                  </a:cubicBezTo>
                  <a:cubicBezTo>
                    <a:pt x="190500" y="1006573"/>
                    <a:pt x="147847" y="963921"/>
                    <a:pt x="95250" y="963921"/>
                  </a:cubicBezTo>
                  <a:cubicBezTo>
                    <a:pt x="42653" y="963921"/>
                    <a:pt x="0" y="1006573"/>
                    <a:pt x="0" y="1059171"/>
                  </a:cubicBezTo>
                  <a:cubicBezTo>
                    <a:pt x="0" y="1233716"/>
                    <a:pt x="130054" y="1380477"/>
                    <a:pt x="304800" y="1420311"/>
                  </a:cubicBezTo>
                  <a:lnTo>
                    <a:pt x="304800" y="1461459"/>
                  </a:lnTo>
                  <a:cubicBezTo>
                    <a:pt x="304800" y="1514056"/>
                    <a:pt x="347453" y="1556709"/>
                    <a:pt x="400050" y="1556709"/>
                  </a:cubicBezTo>
                  <a:cubicBezTo>
                    <a:pt x="452647" y="1556709"/>
                    <a:pt x="495300" y="1514056"/>
                    <a:pt x="495300" y="1461459"/>
                  </a:cubicBezTo>
                  <a:lnTo>
                    <a:pt x="495300" y="1420311"/>
                  </a:lnTo>
                  <a:cubicBezTo>
                    <a:pt x="670045" y="1380477"/>
                    <a:pt x="800100" y="1233716"/>
                    <a:pt x="800100" y="1059171"/>
                  </a:cubicBezTo>
                  <a:cubicBezTo>
                    <a:pt x="800100" y="854117"/>
                    <a:pt x="620639" y="687296"/>
                    <a:pt x="400050" y="687296"/>
                  </a:cubicBezTo>
                  <a:close/>
                </a:path>
              </a:pathLst>
            </a:custGeom>
            <a:grpFill/>
            <a:ln w="9525" cap="flat">
              <a:noFill/>
              <a:prstDash val="solid"/>
              <a:miter/>
            </a:ln>
          </p:spPr>
          <p:txBody>
            <a:bodyPr rtlCol="0" anchor="ctr"/>
            <a:lstStyle/>
            <a:p>
              <a:endParaRPr lang="pt-BR"/>
            </a:p>
          </p:txBody>
        </p:sp>
        <p:sp>
          <p:nvSpPr>
            <p:cNvPr id="22" name="Forma Livre: Forma 21">
              <a:extLst>
                <a:ext uri="{FF2B5EF4-FFF2-40B4-BE49-F238E27FC236}">
                  <a16:creationId xmlns:a16="http://schemas.microsoft.com/office/drawing/2014/main" id="{13763783-9E8E-4833-B02E-3003248B478D}"/>
                </a:ext>
              </a:extLst>
            </p:cNvPr>
            <p:cNvSpPr/>
            <p:nvPr/>
          </p:nvSpPr>
          <p:spPr>
            <a:xfrm>
              <a:off x="7314478" y="3093575"/>
              <a:ext cx="838921" cy="1757421"/>
            </a:xfrm>
            <a:custGeom>
              <a:avLst/>
              <a:gdLst>
                <a:gd name="connsiteX0" fmla="*/ 643488 w 838921"/>
                <a:gd name="connsiteY0" fmla="*/ 458069 h 1757421"/>
                <a:gd name="connsiteX1" fmla="*/ 136548 w 838921"/>
                <a:gd name="connsiteY1" fmla="*/ 9432 h 1757421"/>
                <a:gd name="connsiteX2" fmla="*/ 9428 w 838921"/>
                <a:gd name="connsiteY2" fmla="*/ 54009 h 1757421"/>
                <a:gd name="connsiteX3" fmla="*/ 54005 w 838921"/>
                <a:gd name="connsiteY3" fmla="*/ 181120 h 1757421"/>
                <a:gd name="connsiteX4" fmla="*/ 648422 w 838921"/>
                <a:gd name="connsiteY4" fmla="*/ 1126010 h 1757421"/>
                <a:gd name="connsiteX5" fmla="*/ 526302 w 838921"/>
                <a:gd name="connsiteY5" fmla="*/ 1617414 h 1757421"/>
                <a:gd name="connsiteX6" fmla="*/ 565650 w 838921"/>
                <a:gd name="connsiteY6" fmla="*/ 1746239 h 1757421"/>
                <a:gd name="connsiteX7" fmla="*/ 610303 w 838921"/>
                <a:gd name="connsiteY7" fmla="*/ 1757422 h 1757421"/>
                <a:gd name="connsiteX8" fmla="*/ 694475 w 838921"/>
                <a:gd name="connsiteY8" fmla="*/ 1706892 h 1757421"/>
                <a:gd name="connsiteX9" fmla="*/ 838922 w 838921"/>
                <a:gd name="connsiteY9" fmla="*/ 1126010 h 1757421"/>
                <a:gd name="connsiteX10" fmla="*/ 643488 w 838921"/>
                <a:gd name="connsiteY10" fmla="*/ 458069 h 175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921" h="1757421">
                  <a:moveTo>
                    <a:pt x="643488" y="458069"/>
                  </a:moveTo>
                  <a:cubicBezTo>
                    <a:pt x="519063" y="264187"/>
                    <a:pt x="343765" y="109044"/>
                    <a:pt x="136548" y="9432"/>
                  </a:cubicBezTo>
                  <a:cubicBezTo>
                    <a:pt x="89123" y="-13371"/>
                    <a:pt x="32211" y="6593"/>
                    <a:pt x="9428" y="54009"/>
                  </a:cubicBezTo>
                  <a:cubicBezTo>
                    <a:pt x="-13366" y="101424"/>
                    <a:pt x="6589" y="158327"/>
                    <a:pt x="54005" y="181120"/>
                  </a:cubicBezTo>
                  <a:cubicBezTo>
                    <a:pt x="415107" y="354703"/>
                    <a:pt x="648422" y="725598"/>
                    <a:pt x="648422" y="1126010"/>
                  </a:cubicBezTo>
                  <a:cubicBezTo>
                    <a:pt x="648422" y="1297345"/>
                    <a:pt x="606188" y="1467262"/>
                    <a:pt x="526302" y="1617414"/>
                  </a:cubicBezTo>
                  <a:cubicBezTo>
                    <a:pt x="501594" y="1663848"/>
                    <a:pt x="519206" y="1721532"/>
                    <a:pt x="565650" y="1746239"/>
                  </a:cubicBezTo>
                  <a:cubicBezTo>
                    <a:pt x="579899" y="1753821"/>
                    <a:pt x="595215" y="1757422"/>
                    <a:pt x="610303" y="1757422"/>
                  </a:cubicBezTo>
                  <a:cubicBezTo>
                    <a:pt x="644383" y="1757422"/>
                    <a:pt x="677349" y="1739077"/>
                    <a:pt x="694475" y="1706892"/>
                  </a:cubicBezTo>
                  <a:cubicBezTo>
                    <a:pt x="788973" y="1529308"/>
                    <a:pt x="838922" y="1328435"/>
                    <a:pt x="838922" y="1126010"/>
                  </a:cubicBezTo>
                  <a:cubicBezTo>
                    <a:pt x="838922" y="888265"/>
                    <a:pt x="771342" y="657294"/>
                    <a:pt x="643488" y="458069"/>
                  </a:cubicBezTo>
                  <a:close/>
                </a:path>
              </a:pathLst>
            </a:custGeom>
            <a:grpFill/>
            <a:ln w="9525" cap="flat">
              <a:noFill/>
              <a:prstDash val="solid"/>
              <a:miter/>
            </a:ln>
          </p:spPr>
          <p:txBody>
            <a:bodyPr rtlCol="0" anchor="ctr"/>
            <a:lstStyle/>
            <a:p>
              <a:endParaRPr lang="pt-BR"/>
            </a:p>
          </p:txBody>
        </p:sp>
        <p:sp>
          <p:nvSpPr>
            <p:cNvPr id="23" name="Forma Livre: Forma 22">
              <a:extLst>
                <a:ext uri="{FF2B5EF4-FFF2-40B4-BE49-F238E27FC236}">
                  <a16:creationId xmlns:a16="http://schemas.microsoft.com/office/drawing/2014/main" id="{09AA3B72-0FA4-428D-8F99-82331F7C5660}"/>
                </a:ext>
              </a:extLst>
            </p:cNvPr>
            <p:cNvSpPr/>
            <p:nvPr/>
          </p:nvSpPr>
          <p:spPr>
            <a:xfrm>
              <a:off x="6962775" y="2981334"/>
              <a:ext cx="196463" cy="190509"/>
            </a:xfrm>
            <a:custGeom>
              <a:avLst/>
              <a:gdLst>
                <a:gd name="connsiteX0" fmla="*/ 101660 w 196463"/>
                <a:gd name="connsiteY0" fmla="*/ 9 h 190509"/>
                <a:gd name="connsiteX1" fmla="*/ 95250 w 196463"/>
                <a:gd name="connsiteY1" fmla="*/ 0 h 190509"/>
                <a:gd name="connsiteX2" fmla="*/ 0 w 196463"/>
                <a:gd name="connsiteY2" fmla="*/ 95250 h 190509"/>
                <a:gd name="connsiteX3" fmla="*/ 95250 w 196463"/>
                <a:gd name="connsiteY3" fmla="*/ 190500 h 190509"/>
                <a:gd name="connsiteX4" fmla="*/ 100765 w 196463"/>
                <a:gd name="connsiteY4" fmla="*/ 190509 h 190509"/>
                <a:gd name="connsiteX5" fmla="*/ 101222 w 196463"/>
                <a:gd name="connsiteY5" fmla="*/ 190509 h 190509"/>
                <a:gd name="connsiteX6" fmla="*/ 196463 w 196463"/>
                <a:gd name="connsiteY6" fmla="*/ 95707 h 190509"/>
                <a:gd name="connsiteX7" fmla="*/ 101660 w 196463"/>
                <a:gd name="connsiteY7" fmla="*/ 9 h 1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463" h="190509">
                  <a:moveTo>
                    <a:pt x="101660" y="9"/>
                  </a:moveTo>
                  <a:lnTo>
                    <a:pt x="95250" y="0"/>
                  </a:lnTo>
                  <a:cubicBezTo>
                    <a:pt x="42653" y="0"/>
                    <a:pt x="0" y="42643"/>
                    <a:pt x="0" y="95250"/>
                  </a:cubicBezTo>
                  <a:cubicBezTo>
                    <a:pt x="0" y="147857"/>
                    <a:pt x="42653" y="190500"/>
                    <a:pt x="95250" y="190500"/>
                  </a:cubicBezTo>
                  <a:lnTo>
                    <a:pt x="100765" y="190509"/>
                  </a:lnTo>
                  <a:cubicBezTo>
                    <a:pt x="100917" y="190509"/>
                    <a:pt x="101060" y="190509"/>
                    <a:pt x="101222" y="190509"/>
                  </a:cubicBezTo>
                  <a:cubicBezTo>
                    <a:pt x="153619" y="190509"/>
                    <a:pt x="196215" y="148161"/>
                    <a:pt x="196463" y="95707"/>
                  </a:cubicBezTo>
                  <a:cubicBezTo>
                    <a:pt x="196701" y="43101"/>
                    <a:pt x="154257" y="257"/>
                    <a:pt x="101660" y="9"/>
                  </a:cubicBezTo>
                  <a:close/>
                </a:path>
              </a:pathLst>
            </a:custGeom>
            <a:grpFill/>
            <a:ln w="9525" cap="flat">
              <a:noFill/>
              <a:prstDash val="solid"/>
              <a:miter/>
            </a:ln>
          </p:spPr>
          <p:txBody>
            <a:bodyPr rtlCol="0" anchor="ctr"/>
            <a:lstStyle/>
            <a:p>
              <a:endParaRPr lang="pt-BR"/>
            </a:p>
          </p:txBody>
        </p:sp>
        <p:sp>
          <p:nvSpPr>
            <p:cNvPr id="24" name="Forma Livre: Forma 23">
              <a:extLst>
                <a:ext uri="{FF2B5EF4-FFF2-40B4-BE49-F238E27FC236}">
                  <a16:creationId xmlns:a16="http://schemas.microsoft.com/office/drawing/2014/main" id="{AD7D22BB-BCAD-48B6-922E-D0B81498E6D6}"/>
                </a:ext>
              </a:extLst>
            </p:cNvPr>
            <p:cNvSpPr/>
            <p:nvPr/>
          </p:nvSpPr>
          <p:spPr>
            <a:xfrm>
              <a:off x="5676919" y="3588174"/>
              <a:ext cx="838911" cy="1757417"/>
            </a:xfrm>
            <a:custGeom>
              <a:avLst/>
              <a:gdLst>
                <a:gd name="connsiteX0" fmla="*/ 784908 w 838911"/>
                <a:gd name="connsiteY0" fmla="*/ 1576300 h 1757417"/>
                <a:gd name="connsiteX1" fmla="*/ 190500 w 838911"/>
                <a:gd name="connsiteY1" fmla="*/ 631410 h 1757417"/>
                <a:gd name="connsiteX2" fmla="*/ 312620 w 838911"/>
                <a:gd name="connsiteY2" fmla="*/ 140006 h 1757417"/>
                <a:gd name="connsiteX3" fmla="*/ 273272 w 838911"/>
                <a:gd name="connsiteY3" fmla="*/ 11181 h 1757417"/>
                <a:gd name="connsiteX4" fmla="*/ 144447 w 838911"/>
                <a:gd name="connsiteY4" fmla="*/ 50528 h 1757417"/>
                <a:gd name="connsiteX5" fmla="*/ 0 w 838911"/>
                <a:gd name="connsiteY5" fmla="*/ 631410 h 1757417"/>
                <a:gd name="connsiteX6" fmla="*/ 195434 w 838911"/>
                <a:gd name="connsiteY6" fmla="*/ 1299351 h 1757417"/>
                <a:gd name="connsiteX7" fmla="*/ 702374 w 838911"/>
                <a:gd name="connsiteY7" fmla="*/ 1747998 h 1757417"/>
                <a:gd name="connsiteX8" fmla="*/ 743579 w 838911"/>
                <a:gd name="connsiteY8" fmla="*/ 1757418 h 1757417"/>
                <a:gd name="connsiteX9" fmla="*/ 829494 w 838911"/>
                <a:gd name="connsiteY9" fmla="*/ 1703421 h 1757417"/>
                <a:gd name="connsiteX10" fmla="*/ 784908 w 838911"/>
                <a:gd name="connsiteY10" fmla="*/ 1576300 h 17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911" h="1757417">
                  <a:moveTo>
                    <a:pt x="784908" y="1576300"/>
                  </a:moveTo>
                  <a:cubicBezTo>
                    <a:pt x="423815" y="1402707"/>
                    <a:pt x="190500" y="1031813"/>
                    <a:pt x="190500" y="631410"/>
                  </a:cubicBezTo>
                  <a:cubicBezTo>
                    <a:pt x="190500" y="460075"/>
                    <a:pt x="232734" y="290158"/>
                    <a:pt x="312620" y="140006"/>
                  </a:cubicBezTo>
                  <a:cubicBezTo>
                    <a:pt x="337328" y="93572"/>
                    <a:pt x="319716" y="35888"/>
                    <a:pt x="273272" y="11181"/>
                  </a:cubicBezTo>
                  <a:cubicBezTo>
                    <a:pt x="226847" y="-13528"/>
                    <a:pt x="169145" y="4084"/>
                    <a:pt x="144447" y="50528"/>
                  </a:cubicBezTo>
                  <a:cubicBezTo>
                    <a:pt x="49949" y="228122"/>
                    <a:pt x="0" y="428985"/>
                    <a:pt x="0" y="631410"/>
                  </a:cubicBezTo>
                  <a:cubicBezTo>
                    <a:pt x="0" y="869154"/>
                    <a:pt x="67580" y="1100117"/>
                    <a:pt x="195434" y="1299351"/>
                  </a:cubicBezTo>
                  <a:cubicBezTo>
                    <a:pt x="319859" y="1493232"/>
                    <a:pt x="495157" y="1648376"/>
                    <a:pt x="702374" y="1747998"/>
                  </a:cubicBezTo>
                  <a:cubicBezTo>
                    <a:pt x="715680" y="1754398"/>
                    <a:pt x="729739" y="1757418"/>
                    <a:pt x="743579" y="1757418"/>
                  </a:cubicBezTo>
                  <a:cubicBezTo>
                    <a:pt x="779050" y="1757418"/>
                    <a:pt x="813092" y="1737520"/>
                    <a:pt x="829494" y="1703421"/>
                  </a:cubicBezTo>
                  <a:cubicBezTo>
                    <a:pt x="852269" y="1656005"/>
                    <a:pt x="832323" y="1599093"/>
                    <a:pt x="784908" y="1576300"/>
                  </a:cubicBezTo>
                  <a:close/>
                </a:path>
              </a:pathLst>
            </a:custGeom>
            <a:grpFill/>
            <a:ln w="9525" cap="flat">
              <a:noFill/>
              <a:prstDash val="solid"/>
              <a:miter/>
            </a:ln>
          </p:spPr>
          <p:txBody>
            <a:bodyPr rtlCol="0" anchor="ctr"/>
            <a:lstStyle/>
            <a:p>
              <a:endParaRPr lang="pt-BR"/>
            </a:p>
          </p:txBody>
        </p:sp>
        <p:sp>
          <p:nvSpPr>
            <p:cNvPr id="25" name="Forma Livre: Forma 24">
              <a:extLst>
                <a:ext uri="{FF2B5EF4-FFF2-40B4-BE49-F238E27FC236}">
                  <a16:creationId xmlns:a16="http://schemas.microsoft.com/office/drawing/2014/main" id="{73214F87-FCBD-476E-B64B-881AAAFAC865}"/>
                </a:ext>
              </a:extLst>
            </p:cNvPr>
            <p:cNvSpPr/>
            <p:nvPr/>
          </p:nvSpPr>
          <p:spPr>
            <a:xfrm>
              <a:off x="6671099" y="5267315"/>
              <a:ext cx="196444" cy="190519"/>
            </a:xfrm>
            <a:custGeom>
              <a:avLst/>
              <a:gdLst>
                <a:gd name="connsiteX0" fmla="*/ 101195 w 196444"/>
                <a:gd name="connsiteY0" fmla="*/ 19 h 190519"/>
                <a:gd name="connsiteX1" fmla="*/ 95680 w 196444"/>
                <a:gd name="connsiteY1" fmla="*/ 0 h 190519"/>
                <a:gd name="connsiteX2" fmla="*/ 1 w 196444"/>
                <a:gd name="connsiteY2" fmla="*/ 94803 h 190519"/>
                <a:gd name="connsiteX3" fmla="*/ 94813 w 196444"/>
                <a:gd name="connsiteY3" fmla="*/ 190500 h 190519"/>
                <a:gd name="connsiteX4" fmla="*/ 101195 w 196444"/>
                <a:gd name="connsiteY4" fmla="*/ 190519 h 190519"/>
                <a:gd name="connsiteX5" fmla="*/ 196445 w 196444"/>
                <a:gd name="connsiteY5" fmla="*/ 95269 h 190519"/>
                <a:gd name="connsiteX6" fmla="*/ 101195 w 196444"/>
                <a:gd name="connsiteY6" fmla="*/ 19 h 19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44" h="190519">
                  <a:moveTo>
                    <a:pt x="101195" y="19"/>
                  </a:moveTo>
                  <a:lnTo>
                    <a:pt x="95680" y="0"/>
                  </a:lnTo>
                  <a:cubicBezTo>
                    <a:pt x="42835" y="-95"/>
                    <a:pt x="239" y="42187"/>
                    <a:pt x="1" y="94803"/>
                  </a:cubicBezTo>
                  <a:cubicBezTo>
                    <a:pt x="-247" y="147409"/>
                    <a:pt x="42216" y="190253"/>
                    <a:pt x="94813" y="190500"/>
                  </a:cubicBezTo>
                  <a:lnTo>
                    <a:pt x="101195" y="190519"/>
                  </a:lnTo>
                  <a:cubicBezTo>
                    <a:pt x="153792" y="190519"/>
                    <a:pt x="196445" y="147866"/>
                    <a:pt x="196445" y="95269"/>
                  </a:cubicBezTo>
                  <a:cubicBezTo>
                    <a:pt x="196445" y="42672"/>
                    <a:pt x="153792" y="19"/>
                    <a:pt x="101195" y="19"/>
                  </a:cubicBezTo>
                  <a:close/>
                </a:path>
              </a:pathLst>
            </a:custGeom>
            <a:grpFill/>
            <a:ln w="9525" cap="flat">
              <a:noFill/>
              <a:prstDash val="solid"/>
              <a:miter/>
            </a:ln>
          </p:spPr>
          <p:txBody>
            <a:bodyPr rtlCol="0" anchor="ctr"/>
            <a:lstStyle/>
            <a:p>
              <a:endParaRPr lang="pt-BR"/>
            </a:p>
          </p:txBody>
        </p:sp>
        <p:sp>
          <p:nvSpPr>
            <p:cNvPr id="26" name="Forma Livre: Forma 25">
              <a:extLst>
                <a:ext uri="{FF2B5EF4-FFF2-40B4-BE49-F238E27FC236}">
                  <a16:creationId xmlns:a16="http://schemas.microsoft.com/office/drawing/2014/main" id="{4DC543E1-4101-4A37-97DA-5BCEC3A5E84C}"/>
                </a:ext>
              </a:extLst>
            </p:cNvPr>
            <p:cNvSpPr/>
            <p:nvPr/>
          </p:nvSpPr>
          <p:spPr>
            <a:xfrm>
              <a:off x="3657600" y="1019175"/>
              <a:ext cx="4876809" cy="4819659"/>
            </a:xfrm>
            <a:custGeom>
              <a:avLst/>
              <a:gdLst>
                <a:gd name="connsiteX0" fmla="*/ 3690071 w 4876809"/>
                <a:gd name="connsiteY0" fmla="*/ 1639900 h 4819659"/>
                <a:gd name="connsiteX1" fmla="*/ 3647751 w 4876809"/>
                <a:gd name="connsiteY1" fmla="*/ 1562100 h 4819659"/>
                <a:gd name="connsiteX2" fmla="*/ 3895725 w 4876809"/>
                <a:gd name="connsiteY2" fmla="*/ 1562100 h 4819659"/>
                <a:gd name="connsiteX3" fmla="*/ 4333875 w 4876809"/>
                <a:gd name="connsiteY3" fmla="*/ 1123950 h 4819659"/>
                <a:gd name="connsiteX4" fmla="*/ 3895725 w 4876809"/>
                <a:gd name="connsiteY4" fmla="*/ 685800 h 4819659"/>
                <a:gd name="connsiteX5" fmla="*/ 3132963 w 4876809"/>
                <a:gd name="connsiteY5" fmla="*/ 685800 h 4819659"/>
                <a:gd name="connsiteX6" fmla="*/ 3209925 w 4876809"/>
                <a:gd name="connsiteY6" fmla="*/ 438150 h 4819659"/>
                <a:gd name="connsiteX7" fmla="*/ 2771775 w 4876809"/>
                <a:gd name="connsiteY7" fmla="*/ 0 h 4819659"/>
                <a:gd name="connsiteX8" fmla="*/ 438150 w 4876809"/>
                <a:gd name="connsiteY8" fmla="*/ 0 h 4819659"/>
                <a:gd name="connsiteX9" fmla="*/ 0 w 4876809"/>
                <a:gd name="connsiteY9" fmla="*/ 438150 h 4819659"/>
                <a:gd name="connsiteX10" fmla="*/ 438150 w 4876809"/>
                <a:gd name="connsiteY10" fmla="*/ 876300 h 4819659"/>
                <a:gd name="connsiteX11" fmla="*/ 1200912 w 4876809"/>
                <a:gd name="connsiteY11" fmla="*/ 876300 h 4819659"/>
                <a:gd name="connsiteX12" fmla="*/ 1123950 w 4876809"/>
                <a:gd name="connsiteY12" fmla="*/ 1123950 h 4819659"/>
                <a:gd name="connsiteX13" fmla="*/ 1200912 w 4876809"/>
                <a:gd name="connsiteY13" fmla="*/ 1371600 h 4819659"/>
                <a:gd name="connsiteX14" fmla="*/ 952500 w 4876809"/>
                <a:gd name="connsiteY14" fmla="*/ 1371600 h 4819659"/>
                <a:gd name="connsiteX15" fmla="*/ 514350 w 4876809"/>
                <a:gd name="connsiteY15" fmla="*/ 1809750 h 4819659"/>
                <a:gd name="connsiteX16" fmla="*/ 680228 w 4876809"/>
                <a:gd name="connsiteY16" fmla="*/ 2152650 h 4819659"/>
                <a:gd name="connsiteX17" fmla="*/ 514350 w 4876809"/>
                <a:gd name="connsiteY17" fmla="*/ 2495550 h 4819659"/>
                <a:gd name="connsiteX18" fmla="*/ 680228 w 4876809"/>
                <a:gd name="connsiteY18" fmla="*/ 2838450 h 4819659"/>
                <a:gd name="connsiteX19" fmla="*/ 514350 w 4876809"/>
                <a:gd name="connsiteY19" fmla="*/ 3181350 h 4819659"/>
                <a:gd name="connsiteX20" fmla="*/ 680228 w 4876809"/>
                <a:gd name="connsiteY20" fmla="*/ 3524250 h 4819659"/>
                <a:gd name="connsiteX21" fmla="*/ 514350 w 4876809"/>
                <a:gd name="connsiteY21" fmla="*/ 3867150 h 4819659"/>
                <a:gd name="connsiteX22" fmla="*/ 952500 w 4876809"/>
                <a:gd name="connsiteY22" fmla="*/ 4305300 h 4819659"/>
                <a:gd name="connsiteX23" fmla="*/ 2075021 w 4876809"/>
                <a:gd name="connsiteY23" fmla="*/ 4305300 h 4819659"/>
                <a:gd name="connsiteX24" fmla="*/ 3257560 w 4876809"/>
                <a:gd name="connsiteY24" fmla="*/ 4819660 h 4819659"/>
                <a:gd name="connsiteX25" fmla="*/ 4876810 w 4876809"/>
                <a:gd name="connsiteY25" fmla="*/ 3200410 h 4819659"/>
                <a:gd name="connsiteX26" fmla="*/ 3690071 w 4876809"/>
                <a:gd name="connsiteY26" fmla="*/ 1639900 h 4819659"/>
                <a:gd name="connsiteX27" fmla="*/ 3895725 w 4876809"/>
                <a:gd name="connsiteY27" fmla="*/ 876300 h 4819659"/>
                <a:gd name="connsiteX28" fmla="*/ 4143375 w 4876809"/>
                <a:gd name="connsiteY28" fmla="*/ 1123950 h 4819659"/>
                <a:gd name="connsiteX29" fmla="*/ 3895725 w 4876809"/>
                <a:gd name="connsiteY29" fmla="*/ 1371600 h 4819659"/>
                <a:gd name="connsiteX30" fmla="*/ 3286125 w 4876809"/>
                <a:gd name="connsiteY30" fmla="*/ 1371600 h 4819659"/>
                <a:gd name="connsiteX31" fmla="*/ 1562100 w 4876809"/>
                <a:gd name="connsiteY31" fmla="*/ 1371600 h 4819659"/>
                <a:gd name="connsiteX32" fmla="*/ 1314450 w 4876809"/>
                <a:gd name="connsiteY32" fmla="*/ 1123950 h 4819659"/>
                <a:gd name="connsiteX33" fmla="*/ 1562100 w 4876809"/>
                <a:gd name="connsiteY33" fmla="*/ 876300 h 4819659"/>
                <a:gd name="connsiteX34" fmla="*/ 3895725 w 4876809"/>
                <a:gd name="connsiteY34" fmla="*/ 876300 h 4819659"/>
                <a:gd name="connsiteX35" fmla="*/ 438150 w 4876809"/>
                <a:gd name="connsiteY35" fmla="*/ 685800 h 4819659"/>
                <a:gd name="connsiteX36" fmla="*/ 190500 w 4876809"/>
                <a:gd name="connsiteY36" fmla="*/ 438150 h 4819659"/>
                <a:gd name="connsiteX37" fmla="*/ 438150 w 4876809"/>
                <a:gd name="connsiteY37" fmla="*/ 190500 h 4819659"/>
                <a:gd name="connsiteX38" fmla="*/ 2771775 w 4876809"/>
                <a:gd name="connsiteY38" fmla="*/ 190500 h 4819659"/>
                <a:gd name="connsiteX39" fmla="*/ 3019425 w 4876809"/>
                <a:gd name="connsiteY39" fmla="*/ 438150 h 4819659"/>
                <a:gd name="connsiteX40" fmla="*/ 2771775 w 4876809"/>
                <a:gd name="connsiteY40" fmla="*/ 685800 h 4819659"/>
                <a:gd name="connsiteX41" fmla="*/ 438150 w 4876809"/>
                <a:gd name="connsiteY41" fmla="*/ 685800 h 4819659"/>
                <a:gd name="connsiteX42" fmla="*/ 952500 w 4876809"/>
                <a:gd name="connsiteY42" fmla="*/ 1562100 h 4819659"/>
                <a:gd name="connsiteX43" fmla="*/ 3286125 w 4876809"/>
                <a:gd name="connsiteY43" fmla="*/ 1562100 h 4819659"/>
                <a:gd name="connsiteX44" fmla="*/ 3394186 w 4876809"/>
                <a:gd name="connsiteY44" fmla="*/ 1586979 h 4819659"/>
                <a:gd name="connsiteX45" fmla="*/ 3257560 w 4876809"/>
                <a:gd name="connsiteY45" fmla="*/ 1581160 h 4819659"/>
                <a:gd name="connsiteX46" fmla="*/ 2111712 w 4876809"/>
                <a:gd name="connsiteY46" fmla="*/ 2057400 h 4819659"/>
                <a:gd name="connsiteX47" fmla="*/ 952500 w 4876809"/>
                <a:gd name="connsiteY47" fmla="*/ 2057400 h 4819659"/>
                <a:gd name="connsiteX48" fmla="*/ 704850 w 4876809"/>
                <a:gd name="connsiteY48" fmla="*/ 1809750 h 4819659"/>
                <a:gd name="connsiteX49" fmla="*/ 952500 w 4876809"/>
                <a:gd name="connsiteY49" fmla="*/ 1562100 h 4819659"/>
                <a:gd name="connsiteX50" fmla="*/ 952500 w 4876809"/>
                <a:gd name="connsiteY50" fmla="*/ 2247900 h 4819659"/>
                <a:gd name="connsiteX51" fmla="*/ 1948958 w 4876809"/>
                <a:gd name="connsiteY51" fmla="*/ 2247900 h 4819659"/>
                <a:gd name="connsiteX52" fmla="*/ 1704137 w 4876809"/>
                <a:gd name="connsiteY52" fmla="*/ 2743200 h 4819659"/>
                <a:gd name="connsiteX53" fmla="*/ 952500 w 4876809"/>
                <a:gd name="connsiteY53" fmla="*/ 2743200 h 4819659"/>
                <a:gd name="connsiteX54" fmla="*/ 704850 w 4876809"/>
                <a:gd name="connsiteY54" fmla="*/ 2495550 h 4819659"/>
                <a:gd name="connsiteX55" fmla="*/ 952500 w 4876809"/>
                <a:gd name="connsiteY55" fmla="*/ 2247900 h 4819659"/>
                <a:gd name="connsiteX56" fmla="*/ 952500 w 4876809"/>
                <a:gd name="connsiteY56" fmla="*/ 2933700 h 4819659"/>
                <a:gd name="connsiteX57" fmla="*/ 1660398 w 4876809"/>
                <a:gd name="connsiteY57" fmla="*/ 2933700 h 4819659"/>
                <a:gd name="connsiteX58" fmla="*/ 1638310 w 4876809"/>
                <a:gd name="connsiteY58" fmla="*/ 3200410 h 4819659"/>
                <a:gd name="connsiteX59" fmla="*/ 1654521 w 4876809"/>
                <a:gd name="connsiteY59" fmla="*/ 3429000 h 4819659"/>
                <a:gd name="connsiteX60" fmla="*/ 952500 w 4876809"/>
                <a:gd name="connsiteY60" fmla="*/ 3429000 h 4819659"/>
                <a:gd name="connsiteX61" fmla="*/ 704850 w 4876809"/>
                <a:gd name="connsiteY61" fmla="*/ 3181350 h 4819659"/>
                <a:gd name="connsiteX62" fmla="*/ 952500 w 4876809"/>
                <a:gd name="connsiteY62" fmla="*/ 2933700 h 4819659"/>
                <a:gd name="connsiteX63" fmla="*/ 952500 w 4876809"/>
                <a:gd name="connsiteY63" fmla="*/ 4114800 h 4819659"/>
                <a:gd name="connsiteX64" fmla="*/ 704850 w 4876809"/>
                <a:gd name="connsiteY64" fmla="*/ 3867150 h 4819659"/>
                <a:gd name="connsiteX65" fmla="*/ 952500 w 4876809"/>
                <a:gd name="connsiteY65" fmla="*/ 3619500 h 4819659"/>
                <a:gd name="connsiteX66" fmla="*/ 1693412 w 4876809"/>
                <a:gd name="connsiteY66" fmla="*/ 3619500 h 4819659"/>
                <a:gd name="connsiteX67" fmla="*/ 1921945 w 4876809"/>
                <a:gd name="connsiteY67" fmla="*/ 4114800 h 4819659"/>
                <a:gd name="connsiteX68" fmla="*/ 952500 w 4876809"/>
                <a:gd name="connsiteY68" fmla="*/ 4114800 h 4819659"/>
                <a:gd name="connsiteX69" fmla="*/ 3257560 w 4876809"/>
                <a:gd name="connsiteY69" fmla="*/ 4629160 h 4819659"/>
                <a:gd name="connsiteX70" fmla="*/ 1828810 w 4876809"/>
                <a:gd name="connsiteY70" fmla="*/ 3200410 h 4819659"/>
                <a:gd name="connsiteX71" fmla="*/ 3257560 w 4876809"/>
                <a:gd name="connsiteY71" fmla="*/ 1771660 h 4819659"/>
                <a:gd name="connsiteX72" fmla="*/ 4686310 w 4876809"/>
                <a:gd name="connsiteY72" fmla="*/ 3200410 h 4819659"/>
                <a:gd name="connsiteX73" fmla="*/ 3257560 w 4876809"/>
                <a:gd name="connsiteY73" fmla="*/ 4629160 h 48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876809" h="4819659">
                  <a:moveTo>
                    <a:pt x="3690071" y="1639900"/>
                  </a:moveTo>
                  <a:cubicBezTo>
                    <a:pt x="3678479" y="1612278"/>
                    <a:pt x="3664277" y="1586246"/>
                    <a:pt x="3647751" y="1562100"/>
                  </a:cubicBezTo>
                  <a:lnTo>
                    <a:pt x="3895725" y="1562100"/>
                  </a:lnTo>
                  <a:cubicBezTo>
                    <a:pt x="4137317" y="1562100"/>
                    <a:pt x="4333875" y="1365542"/>
                    <a:pt x="4333875" y="1123950"/>
                  </a:cubicBezTo>
                  <a:cubicBezTo>
                    <a:pt x="4333875" y="882358"/>
                    <a:pt x="4137317" y="685800"/>
                    <a:pt x="3895725" y="685800"/>
                  </a:cubicBezTo>
                  <a:lnTo>
                    <a:pt x="3132963" y="685800"/>
                  </a:lnTo>
                  <a:cubicBezTo>
                    <a:pt x="3181455" y="615296"/>
                    <a:pt x="3209925" y="530000"/>
                    <a:pt x="3209925" y="438150"/>
                  </a:cubicBezTo>
                  <a:cubicBezTo>
                    <a:pt x="3209925" y="196558"/>
                    <a:pt x="3013367" y="0"/>
                    <a:pt x="2771775" y="0"/>
                  </a:cubicBezTo>
                  <a:lnTo>
                    <a:pt x="438150" y="0"/>
                  </a:lnTo>
                  <a:cubicBezTo>
                    <a:pt x="196558" y="0"/>
                    <a:pt x="0" y="196558"/>
                    <a:pt x="0" y="438150"/>
                  </a:cubicBezTo>
                  <a:cubicBezTo>
                    <a:pt x="0" y="679742"/>
                    <a:pt x="196558" y="876300"/>
                    <a:pt x="438150" y="876300"/>
                  </a:cubicBezTo>
                  <a:lnTo>
                    <a:pt x="1200912" y="876300"/>
                  </a:lnTo>
                  <a:cubicBezTo>
                    <a:pt x="1152420" y="946804"/>
                    <a:pt x="1123950" y="1032100"/>
                    <a:pt x="1123950" y="1123950"/>
                  </a:cubicBezTo>
                  <a:cubicBezTo>
                    <a:pt x="1123950" y="1215800"/>
                    <a:pt x="1152411" y="1301096"/>
                    <a:pt x="1200912" y="1371600"/>
                  </a:cubicBezTo>
                  <a:lnTo>
                    <a:pt x="952500" y="1371600"/>
                  </a:lnTo>
                  <a:cubicBezTo>
                    <a:pt x="710908" y="1371600"/>
                    <a:pt x="514350" y="1568158"/>
                    <a:pt x="514350" y="1809750"/>
                  </a:cubicBezTo>
                  <a:cubicBezTo>
                    <a:pt x="514350" y="1948501"/>
                    <a:pt x="579253" y="2072316"/>
                    <a:pt x="680228" y="2152650"/>
                  </a:cubicBezTo>
                  <a:cubicBezTo>
                    <a:pt x="579253" y="2232984"/>
                    <a:pt x="514350" y="2356799"/>
                    <a:pt x="514350" y="2495550"/>
                  </a:cubicBezTo>
                  <a:cubicBezTo>
                    <a:pt x="514350" y="2634301"/>
                    <a:pt x="579253" y="2758116"/>
                    <a:pt x="680228" y="2838450"/>
                  </a:cubicBezTo>
                  <a:cubicBezTo>
                    <a:pt x="579253" y="2918784"/>
                    <a:pt x="514350" y="3042600"/>
                    <a:pt x="514350" y="3181350"/>
                  </a:cubicBezTo>
                  <a:cubicBezTo>
                    <a:pt x="514350" y="3320101"/>
                    <a:pt x="579253" y="3443916"/>
                    <a:pt x="680228" y="3524250"/>
                  </a:cubicBezTo>
                  <a:cubicBezTo>
                    <a:pt x="579253" y="3604584"/>
                    <a:pt x="514350" y="3728400"/>
                    <a:pt x="514350" y="3867150"/>
                  </a:cubicBezTo>
                  <a:cubicBezTo>
                    <a:pt x="514350" y="4108742"/>
                    <a:pt x="710908" y="4305300"/>
                    <a:pt x="952500" y="4305300"/>
                  </a:cubicBezTo>
                  <a:lnTo>
                    <a:pt x="2075021" y="4305300"/>
                  </a:lnTo>
                  <a:cubicBezTo>
                    <a:pt x="2370734" y="4621597"/>
                    <a:pt x="2791416" y="4819660"/>
                    <a:pt x="3257560" y="4819660"/>
                  </a:cubicBezTo>
                  <a:cubicBezTo>
                    <a:pt x="4150414" y="4819660"/>
                    <a:pt x="4876810" y="4093264"/>
                    <a:pt x="4876810" y="3200410"/>
                  </a:cubicBezTo>
                  <a:cubicBezTo>
                    <a:pt x="4876810" y="2457298"/>
                    <a:pt x="4373604" y="1829591"/>
                    <a:pt x="3690071" y="1639900"/>
                  </a:cubicBezTo>
                  <a:close/>
                  <a:moveTo>
                    <a:pt x="3895725" y="876300"/>
                  </a:moveTo>
                  <a:cubicBezTo>
                    <a:pt x="4032285" y="876300"/>
                    <a:pt x="4143375" y="987400"/>
                    <a:pt x="4143375" y="1123950"/>
                  </a:cubicBezTo>
                  <a:cubicBezTo>
                    <a:pt x="4143375" y="1260500"/>
                    <a:pt x="4032285" y="1371600"/>
                    <a:pt x="3895725" y="1371600"/>
                  </a:cubicBezTo>
                  <a:lnTo>
                    <a:pt x="3286125" y="1371600"/>
                  </a:lnTo>
                  <a:lnTo>
                    <a:pt x="1562100" y="1371600"/>
                  </a:lnTo>
                  <a:cubicBezTo>
                    <a:pt x="1425540" y="1371600"/>
                    <a:pt x="1314450" y="1260500"/>
                    <a:pt x="1314450" y="1123950"/>
                  </a:cubicBezTo>
                  <a:cubicBezTo>
                    <a:pt x="1314450" y="987400"/>
                    <a:pt x="1425540" y="876300"/>
                    <a:pt x="1562100" y="876300"/>
                  </a:cubicBezTo>
                  <a:lnTo>
                    <a:pt x="3895725" y="876300"/>
                  </a:lnTo>
                  <a:close/>
                  <a:moveTo>
                    <a:pt x="438150" y="685800"/>
                  </a:moveTo>
                  <a:cubicBezTo>
                    <a:pt x="301590" y="685800"/>
                    <a:pt x="190500" y="574700"/>
                    <a:pt x="190500" y="438150"/>
                  </a:cubicBezTo>
                  <a:cubicBezTo>
                    <a:pt x="190500" y="301600"/>
                    <a:pt x="301590" y="190500"/>
                    <a:pt x="438150" y="190500"/>
                  </a:cubicBezTo>
                  <a:lnTo>
                    <a:pt x="2771775" y="190500"/>
                  </a:lnTo>
                  <a:cubicBezTo>
                    <a:pt x="2908335" y="190500"/>
                    <a:pt x="3019425" y="301600"/>
                    <a:pt x="3019425" y="438150"/>
                  </a:cubicBezTo>
                  <a:cubicBezTo>
                    <a:pt x="3019425" y="574700"/>
                    <a:pt x="2908335" y="685800"/>
                    <a:pt x="2771775" y="685800"/>
                  </a:cubicBezTo>
                  <a:lnTo>
                    <a:pt x="438150" y="685800"/>
                  </a:lnTo>
                  <a:close/>
                  <a:moveTo>
                    <a:pt x="952500" y="1562100"/>
                  </a:moveTo>
                  <a:lnTo>
                    <a:pt x="3286125" y="1562100"/>
                  </a:lnTo>
                  <a:cubicBezTo>
                    <a:pt x="3324492" y="1562100"/>
                    <a:pt x="3361230" y="1571016"/>
                    <a:pt x="3394186" y="1586979"/>
                  </a:cubicBezTo>
                  <a:cubicBezTo>
                    <a:pt x="3349133" y="1583198"/>
                    <a:pt x="3303585" y="1581160"/>
                    <a:pt x="3257560" y="1581160"/>
                  </a:cubicBezTo>
                  <a:cubicBezTo>
                    <a:pt x="2810409" y="1581160"/>
                    <a:pt x="2405025" y="1763363"/>
                    <a:pt x="2111712" y="2057400"/>
                  </a:cubicBezTo>
                  <a:lnTo>
                    <a:pt x="952500" y="2057400"/>
                  </a:lnTo>
                  <a:cubicBezTo>
                    <a:pt x="815950" y="2057400"/>
                    <a:pt x="704850" y="1946300"/>
                    <a:pt x="704850" y="1809750"/>
                  </a:cubicBezTo>
                  <a:cubicBezTo>
                    <a:pt x="704850" y="1673200"/>
                    <a:pt x="815950" y="1562100"/>
                    <a:pt x="952500" y="1562100"/>
                  </a:cubicBezTo>
                  <a:close/>
                  <a:moveTo>
                    <a:pt x="952500" y="2247900"/>
                  </a:moveTo>
                  <a:lnTo>
                    <a:pt x="1948958" y="2247900"/>
                  </a:lnTo>
                  <a:cubicBezTo>
                    <a:pt x="1840830" y="2396042"/>
                    <a:pt x="1757229" y="2563130"/>
                    <a:pt x="1704137" y="2743200"/>
                  </a:cubicBezTo>
                  <a:lnTo>
                    <a:pt x="952500" y="2743200"/>
                  </a:lnTo>
                  <a:cubicBezTo>
                    <a:pt x="815940" y="2743200"/>
                    <a:pt x="704850" y="2632110"/>
                    <a:pt x="704850" y="2495550"/>
                  </a:cubicBezTo>
                  <a:cubicBezTo>
                    <a:pt x="704850" y="2359000"/>
                    <a:pt x="815940" y="2247900"/>
                    <a:pt x="952500" y="2247900"/>
                  </a:cubicBezTo>
                  <a:close/>
                  <a:moveTo>
                    <a:pt x="952500" y="2933700"/>
                  </a:moveTo>
                  <a:lnTo>
                    <a:pt x="1660398" y="2933700"/>
                  </a:lnTo>
                  <a:cubicBezTo>
                    <a:pt x="1645949" y="3020502"/>
                    <a:pt x="1638310" y="3109570"/>
                    <a:pt x="1638310" y="3200410"/>
                  </a:cubicBezTo>
                  <a:cubicBezTo>
                    <a:pt x="1638310" y="3278000"/>
                    <a:pt x="1643920" y="3354296"/>
                    <a:pt x="1654521" y="3429000"/>
                  </a:cubicBezTo>
                  <a:lnTo>
                    <a:pt x="952500" y="3429000"/>
                  </a:lnTo>
                  <a:cubicBezTo>
                    <a:pt x="815940" y="3429000"/>
                    <a:pt x="704850" y="3317910"/>
                    <a:pt x="704850" y="3181350"/>
                  </a:cubicBezTo>
                  <a:cubicBezTo>
                    <a:pt x="704850" y="3044790"/>
                    <a:pt x="815940" y="2933700"/>
                    <a:pt x="952500" y="2933700"/>
                  </a:cubicBezTo>
                  <a:close/>
                  <a:moveTo>
                    <a:pt x="952500" y="4114800"/>
                  </a:moveTo>
                  <a:cubicBezTo>
                    <a:pt x="815940" y="4114800"/>
                    <a:pt x="704850" y="4003710"/>
                    <a:pt x="704850" y="3867150"/>
                  </a:cubicBezTo>
                  <a:cubicBezTo>
                    <a:pt x="704850" y="3730590"/>
                    <a:pt x="815940" y="3619500"/>
                    <a:pt x="952500" y="3619500"/>
                  </a:cubicBezTo>
                  <a:lnTo>
                    <a:pt x="1693412" y="3619500"/>
                  </a:lnTo>
                  <a:cubicBezTo>
                    <a:pt x="1741475" y="3798694"/>
                    <a:pt x="1819551" y="3965696"/>
                    <a:pt x="1921945" y="4114800"/>
                  </a:cubicBezTo>
                  <a:lnTo>
                    <a:pt x="952500" y="4114800"/>
                  </a:lnTo>
                  <a:close/>
                  <a:moveTo>
                    <a:pt x="3257560" y="4629160"/>
                  </a:moveTo>
                  <a:cubicBezTo>
                    <a:pt x="2469747" y="4629160"/>
                    <a:pt x="1828810" y="3988222"/>
                    <a:pt x="1828810" y="3200410"/>
                  </a:cubicBezTo>
                  <a:cubicBezTo>
                    <a:pt x="1828810" y="2412597"/>
                    <a:pt x="2469747" y="1771660"/>
                    <a:pt x="3257560" y="1771660"/>
                  </a:cubicBezTo>
                  <a:cubicBezTo>
                    <a:pt x="4045372" y="1771660"/>
                    <a:pt x="4686310" y="2412597"/>
                    <a:pt x="4686310" y="3200410"/>
                  </a:cubicBezTo>
                  <a:cubicBezTo>
                    <a:pt x="4686310" y="3988222"/>
                    <a:pt x="4045372" y="4629160"/>
                    <a:pt x="3257560" y="4629160"/>
                  </a:cubicBezTo>
                  <a:close/>
                </a:path>
              </a:pathLst>
            </a:custGeom>
            <a:grpFill/>
            <a:ln w="9525" cap="flat">
              <a:noFill/>
              <a:prstDash val="solid"/>
              <a:miter/>
            </a:ln>
          </p:spPr>
          <p:txBody>
            <a:bodyPr rtlCol="0" anchor="ctr"/>
            <a:lstStyle/>
            <a:p>
              <a:endParaRPr lang="pt-BR"/>
            </a:p>
          </p:txBody>
        </p:sp>
      </p:grpSp>
      <p:sp>
        <p:nvSpPr>
          <p:cNvPr id="27" name="Título 1">
            <a:extLst>
              <a:ext uri="{FF2B5EF4-FFF2-40B4-BE49-F238E27FC236}">
                <a16:creationId xmlns:a16="http://schemas.microsoft.com/office/drawing/2014/main" id="{71300AD4-47D4-4801-9453-3285F234ED9F}"/>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econômicos e produtivos da </a:t>
            </a:r>
            <a:r>
              <a:rPr lang="pt-BR" sz="2400" b="1" dirty="0" err="1">
                <a:latin typeface="Arial" panose="020B0604020202020204" pitchFamily="34" charset="0"/>
                <a:ea typeface="Calibri" panose="020F0502020204030204" pitchFamily="34" charset="0"/>
                <a:cs typeface="Arial" panose="020B0604020202020204" pitchFamily="34" charset="0"/>
              </a:rPr>
              <a:t>UnDF</a:t>
            </a:r>
            <a:endParaRPr lang="pt-BR" sz="24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401348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descr="Padrão do plano de fundo&#10;&#10;Descrição gerada automaticamente">
            <a:extLst>
              <a:ext uri="{FF2B5EF4-FFF2-40B4-BE49-F238E27FC236}">
                <a16:creationId xmlns:a16="http://schemas.microsoft.com/office/drawing/2014/main" id="{5BE2D00E-7639-4D9E-BAAD-CBE3EA299859}"/>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7" name="Retângulo 16">
            <a:extLst>
              <a:ext uri="{FF2B5EF4-FFF2-40B4-BE49-F238E27FC236}">
                <a16:creationId xmlns:a16="http://schemas.microsoft.com/office/drawing/2014/main" id="{3B13E695-4EF7-4B41-98DE-2D4928E6C1FF}"/>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lipse 3">
            <a:extLst>
              <a:ext uri="{FF2B5EF4-FFF2-40B4-BE49-F238E27FC236}">
                <a16:creationId xmlns:a16="http://schemas.microsoft.com/office/drawing/2014/main" id="{3BA841C6-1594-46FB-9CC1-DFFB5E21D09C}"/>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5" name="Gráfico 3">
            <a:extLst>
              <a:ext uri="{FF2B5EF4-FFF2-40B4-BE49-F238E27FC236}">
                <a16:creationId xmlns:a16="http://schemas.microsoft.com/office/drawing/2014/main" id="{39FBA6FD-C2EC-4F7E-90C0-E32DC508A9DA}"/>
              </a:ext>
            </a:extLst>
          </p:cNvPr>
          <p:cNvGrpSpPr/>
          <p:nvPr/>
        </p:nvGrpSpPr>
        <p:grpSpPr>
          <a:xfrm>
            <a:off x="303931" y="689474"/>
            <a:ext cx="835200" cy="835200"/>
            <a:chOff x="3657600" y="990600"/>
            <a:chExt cx="4876800" cy="4876800"/>
          </a:xfrm>
          <a:solidFill>
            <a:schemeClr val="tx1"/>
          </a:solidFill>
        </p:grpSpPr>
        <p:sp>
          <p:nvSpPr>
            <p:cNvPr id="7" name="Forma Livre: Forma 6">
              <a:extLst>
                <a:ext uri="{FF2B5EF4-FFF2-40B4-BE49-F238E27FC236}">
                  <a16:creationId xmlns:a16="http://schemas.microsoft.com/office/drawing/2014/main" id="{14FEF44D-233B-453D-A24B-10B5A1CC9EC2}"/>
                </a:ext>
              </a:extLst>
            </p:cNvPr>
            <p:cNvSpPr/>
            <p:nvPr/>
          </p:nvSpPr>
          <p:spPr>
            <a:xfrm>
              <a:off x="6514661" y="3430914"/>
              <a:ext cx="800100" cy="1556709"/>
            </a:xfrm>
            <a:custGeom>
              <a:avLst/>
              <a:gdLst>
                <a:gd name="connsiteX0" fmla="*/ 400050 w 800100"/>
                <a:gd name="connsiteY0" fmla="*/ 687296 h 1556709"/>
                <a:gd name="connsiteX1" fmla="*/ 190500 w 800100"/>
                <a:gd name="connsiteY1" fmla="*/ 505930 h 1556709"/>
                <a:gd name="connsiteX2" fmla="*/ 400050 w 800100"/>
                <a:gd name="connsiteY2" fmla="*/ 324555 h 1556709"/>
                <a:gd name="connsiteX3" fmla="*/ 609600 w 800100"/>
                <a:gd name="connsiteY3" fmla="*/ 505930 h 1556709"/>
                <a:gd name="connsiteX4" fmla="*/ 704850 w 800100"/>
                <a:gd name="connsiteY4" fmla="*/ 601180 h 1556709"/>
                <a:gd name="connsiteX5" fmla="*/ 800100 w 800100"/>
                <a:gd name="connsiteY5" fmla="*/ 505930 h 1556709"/>
                <a:gd name="connsiteX6" fmla="*/ 495300 w 800100"/>
                <a:gd name="connsiteY6" fmla="*/ 144790 h 1556709"/>
                <a:gd name="connsiteX7" fmla="*/ 495300 w 800100"/>
                <a:gd name="connsiteY7" fmla="*/ 95250 h 1556709"/>
                <a:gd name="connsiteX8" fmla="*/ 400050 w 800100"/>
                <a:gd name="connsiteY8" fmla="*/ 0 h 1556709"/>
                <a:gd name="connsiteX9" fmla="*/ 304800 w 800100"/>
                <a:gd name="connsiteY9" fmla="*/ 95250 h 1556709"/>
                <a:gd name="connsiteX10" fmla="*/ 304800 w 800100"/>
                <a:gd name="connsiteY10" fmla="*/ 144790 h 1556709"/>
                <a:gd name="connsiteX11" fmla="*/ 0 w 800100"/>
                <a:gd name="connsiteY11" fmla="*/ 505930 h 1556709"/>
                <a:gd name="connsiteX12" fmla="*/ 400050 w 800100"/>
                <a:gd name="connsiteY12" fmla="*/ 877796 h 1556709"/>
                <a:gd name="connsiteX13" fmla="*/ 609600 w 800100"/>
                <a:gd name="connsiteY13" fmla="*/ 1059171 h 1556709"/>
                <a:gd name="connsiteX14" fmla="*/ 400050 w 800100"/>
                <a:gd name="connsiteY14" fmla="*/ 1240546 h 1556709"/>
                <a:gd name="connsiteX15" fmla="*/ 190500 w 800100"/>
                <a:gd name="connsiteY15" fmla="*/ 1059171 h 1556709"/>
                <a:gd name="connsiteX16" fmla="*/ 95250 w 800100"/>
                <a:gd name="connsiteY16" fmla="*/ 963921 h 1556709"/>
                <a:gd name="connsiteX17" fmla="*/ 0 w 800100"/>
                <a:gd name="connsiteY17" fmla="*/ 1059171 h 1556709"/>
                <a:gd name="connsiteX18" fmla="*/ 304800 w 800100"/>
                <a:gd name="connsiteY18" fmla="*/ 1420311 h 1556709"/>
                <a:gd name="connsiteX19" fmla="*/ 304800 w 800100"/>
                <a:gd name="connsiteY19" fmla="*/ 1461459 h 1556709"/>
                <a:gd name="connsiteX20" fmla="*/ 400050 w 800100"/>
                <a:gd name="connsiteY20" fmla="*/ 1556709 h 1556709"/>
                <a:gd name="connsiteX21" fmla="*/ 495300 w 800100"/>
                <a:gd name="connsiteY21" fmla="*/ 1461459 h 1556709"/>
                <a:gd name="connsiteX22" fmla="*/ 495300 w 800100"/>
                <a:gd name="connsiteY22" fmla="*/ 1420311 h 1556709"/>
                <a:gd name="connsiteX23" fmla="*/ 800100 w 800100"/>
                <a:gd name="connsiteY23" fmla="*/ 1059171 h 1556709"/>
                <a:gd name="connsiteX24" fmla="*/ 400050 w 800100"/>
                <a:gd name="connsiteY24" fmla="*/ 687296 h 155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00100" h="1556709">
                  <a:moveTo>
                    <a:pt x="400050" y="687296"/>
                  </a:moveTo>
                  <a:cubicBezTo>
                    <a:pt x="284502" y="687296"/>
                    <a:pt x="190500" y="605933"/>
                    <a:pt x="190500" y="505930"/>
                  </a:cubicBezTo>
                  <a:cubicBezTo>
                    <a:pt x="190500" y="405917"/>
                    <a:pt x="284502" y="324555"/>
                    <a:pt x="400050" y="324555"/>
                  </a:cubicBezTo>
                  <a:cubicBezTo>
                    <a:pt x="515598" y="324555"/>
                    <a:pt x="609600" y="405917"/>
                    <a:pt x="609600" y="505930"/>
                  </a:cubicBezTo>
                  <a:cubicBezTo>
                    <a:pt x="609600" y="558527"/>
                    <a:pt x="652253" y="601180"/>
                    <a:pt x="704850" y="601180"/>
                  </a:cubicBezTo>
                  <a:cubicBezTo>
                    <a:pt x="757447" y="601180"/>
                    <a:pt x="800100" y="558527"/>
                    <a:pt x="800100" y="505930"/>
                  </a:cubicBezTo>
                  <a:cubicBezTo>
                    <a:pt x="800100" y="331384"/>
                    <a:pt x="670045" y="184623"/>
                    <a:pt x="495300" y="144790"/>
                  </a:cubicBezTo>
                  <a:lnTo>
                    <a:pt x="495300" y="95250"/>
                  </a:lnTo>
                  <a:cubicBezTo>
                    <a:pt x="495300" y="42653"/>
                    <a:pt x="452647" y="0"/>
                    <a:pt x="400050" y="0"/>
                  </a:cubicBezTo>
                  <a:cubicBezTo>
                    <a:pt x="347453" y="0"/>
                    <a:pt x="304800" y="42653"/>
                    <a:pt x="304800" y="95250"/>
                  </a:cubicBezTo>
                  <a:lnTo>
                    <a:pt x="304800" y="144790"/>
                  </a:lnTo>
                  <a:cubicBezTo>
                    <a:pt x="130054" y="184623"/>
                    <a:pt x="0" y="331384"/>
                    <a:pt x="0" y="505930"/>
                  </a:cubicBezTo>
                  <a:cubicBezTo>
                    <a:pt x="0" y="710975"/>
                    <a:pt x="179461" y="877796"/>
                    <a:pt x="400050" y="877796"/>
                  </a:cubicBezTo>
                  <a:cubicBezTo>
                    <a:pt x="515598" y="877796"/>
                    <a:pt x="609600" y="959158"/>
                    <a:pt x="609600" y="1059171"/>
                  </a:cubicBezTo>
                  <a:cubicBezTo>
                    <a:pt x="609600" y="1159183"/>
                    <a:pt x="515598" y="1240546"/>
                    <a:pt x="400050" y="1240546"/>
                  </a:cubicBezTo>
                  <a:cubicBezTo>
                    <a:pt x="284502" y="1240546"/>
                    <a:pt x="190500" y="1159183"/>
                    <a:pt x="190500" y="1059171"/>
                  </a:cubicBezTo>
                  <a:cubicBezTo>
                    <a:pt x="190500" y="1006573"/>
                    <a:pt x="147847" y="963921"/>
                    <a:pt x="95250" y="963921"/>
                  </a:cubicBezTo>
                  <a:cubicBezTo>
                    <a:pt x="42653" y="963921"/>
                    <a:pt x="0" y="1006573"/>
                    <a:pt x="0" y="1059171"/>
                  </a:cubicBezTo>
                  <a:cubicBezTo>
                    <a:pt x="0" y="1233716"/>
                    <a:pt x="130054" y="1380477"/>
                    <a:pt x="304800" y="1420311"/>
                  </a:cubicBezTo>
                  <a:lnTo>
                    <a:pt x="304800" y="1461459"/>
                  </a:lnTo>
                  <a:cubicBezTo>
                    <a:pt x="304800" y="1514056"/>
                    <a:pt x="347453" y="1556709"/>
                    <a:pt x="400050" y="1556709"/>
                  </a:cubicBezTo>
                  <a:cubicBezTo>
                    <a:pt x="452647" y="1556709"/>
                    <a:pt x="495300" y="1514056"/>
                    <a:pt x="495300" y="1461459"/>
                  </a:cubicBezTo>
                  <a:lnTo>
                    <a:pt x="495300" y="1420311"/>
                  </a:lnTo>
                  <a:cubicBezTo>
                    <a:pt x="670045" y="1380477"/>
                    <a:pt x="800100" y="1233716"/>
                    <a:pt x="800100" y="1059171"/>
                  </a:cubicBezTo>
                  <a:cubicBezTo>
                    <a:pt x="800100" y="854117"/>
                    <a:pt x="620639" y="687296"/>
                    <a:pt x="400050" y="687296"/>
                  </a:cubicBezTo>
                  <a:close/>
                </a:path>
              </a:pathLst>
            </a:custGeom>
            <a:grpFill/>
            <a:ln w="9525" cap="flat">
              <a:noFill/>
              <a:prstDash val="solid"/>
              <a:miter/>
            </a:ln>
          </p:spPr>
          <p:txBody>
            <a:bodyPr rtlCol="0" anchor="ctr"/>
            <a:lstStyle/>
            <a:p>
              <a:endParaRPr lang="pt-BR"/>
            </a:p>
          </p:txBody>
        </p:sp>
        <p:sp>
          <p:nvSpPr>
            <p:cNvPr id="8" name="Forma Livre: Forma 7">
              <a:extLst>
                <a:ext uri="{FF2B5EF4-FFF2-40B4-BE49-F238E27FC236}">
                  <a16:creationId xmlns:a16="http://schemas.microsoft.com/office/drawing/2014/main" id="{60B33CCD-BE9E-49F2-9D97-745B6C1923ED}"/>
                </a:ext>
              </a:extLst>
            </p:cNvPr>
            <p:cNvSpPr/>
            <p:nvPr/>
          </p:nvSpPr>
          <p:spPr>
            <a:xfrm>
              <a:off x="7314478" y="3093575"/>
              <a:ext cx="838921" cy="1757421"/>
            </a:xfrm>
            <a:custGeom>
              <a:avLst/>
              <a:gdLst>
                <a:gd name="connsiteX0" fmla="*/ 643488 w 838921"/>
                <a:gd name="connsiteY0" fmla="*/ 458069 h 1757421"/>
                <a:gd name="connsiteX1" fmla="*/ 136548 w 838921"/>
                <a:gd name="connsiteY1" fmla="*/ 9432 h 1757421"/>
                <a:gd name="connsiteX2" fmla="*/ 9428 w 838921"/>
                <a:gd name="connsiteY2" fmla="*/ 54009 h 1757421"/>
                <a:gd name="connsiteX3" fmla="*/ 54005 w 838921"/>
                <a:gd name="connsiteY3" fmla="*/ 181120 h 1757421"/>
                <a:gd name="connsiteX4" fmla="*/ 648422 w 838921"/>
                <a:gd name="connsiteY4" fmla="*/ 1126010 h 1757421"/>
                <a:gd name="connsiteX5" fmla="*/ 526302 w 838921"/>
                <a:gd name="connsiteY5" fmla="*/ 1617414 h 1757421"/>
                <a:gd name="connsiteX6" fmla="*/ 565650 w 838921"/>
                <a:gd name="connsiteY6" fmla="*/ 1746239 h 1757421"/>
                <a:gd name="connsiteX7" fmla="*/ 610303 w 838921"/>
                <a:gd name="connsiteY7" fmla="*/ 1757422 h 1757421"/>
                <a:gd name="connsiteX8" fmla="*/ 694475 w 838921"/>
                <a:gd name="connsiteY8" fmla="*/ 1706892 h 1757421"/>
                <a:gd name="connsiteX9" fmla="*/ 838922 w 838921"/>
                <a:gd name="connsiteY9" fmla="*/ 1126010 h 1757421"/>
                <a:gd name="connsiteX10" fmla="*/ 643488 w 838921"/>
                <a:gd name="connsiteY10" fmla="*/ 458069 h 175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921" h="1757421">
                  <a:moveTo>
                    <a:pt x="643488" y="458069"/>
                  </a:moveTo>
                  <a:cubicBezTo>
                    <a:pt x="519063" y="264187"/>
                    <a:pt x="343765" y="109044"/>
                    <a:pt x="136548" y="9432"/>
                  </a:cubicBezTo>
                  <a:cubicBezTo>
                    <a:pt x="89123" y="-13371"/>
                    <a:pt x="32211" y="6593"/>
                    <a:pt x="9428" y="54009"/>
                  </a:cubicBezTo>
                  <a:cubicBezTo>
                    <a:pt x="-13366" y="101424"/>
                    <a:pt x="6589" y="158327"/>
                    <a:pt x="54005" y="181120"/>
                  </a:cubicBezTo>
                  <a:cubicBezTo>
                    <a:pt x="415107" y="354703"/>
                    <a:pt x="648422" y="725598"/>
                    <a:pt x="648422" y="1126010"/>
                  </a:cubicBezTo>
                  <a:cubicBezTo>
                    <a:pt x="648422" y="1297345"/>
                    <a:pt x="606188" y="1467262"/>
                    <a:pt x="526302" y="1617414"/>
                  </a:cubicBezTo>
                  <a:cubicBezTo>
                    <a:pt x="501594" y="1663848"/>
                    <a:pt x="519206" y="1721532"/>
                    <a:pt x="565650" y="1746239"/>
                  </a:cubicBezTo>
                  <a:cubicBezTo>
                    <a:pt x="579899" y="1753821"/>
                    <a:pt x="595215" y="1757422"/>
                    <a:pt x="610303" y="1757422"/>
                  </a:cubicBezTo>
                  <a:cubicBezTo>
                    <a:pt x="644383" y="1757422"/>
                    <a:pt x="677349" y="1739077"/>
                    <a:pt x="694475" y="1706892"/>
                  </a:cubicBezTo>
                  <a:cubicBezTo>
                    <a:pt x="788973" y="1529308"/>
                    <a:pt x="838922" y="1328435"/>
                    <a:pt x="838922" y="1126010"/>
                  </a:cubicBezTo>
                  <a:cubicBezTo>
                    <a:pt x="838922" y="888265"/>
                    <a:pt x="771342" y="657294"/>
                    <a:pt x="643488" y="458069"/>
                  </a:cubicBezTo>
                  <a:close/>
                </a:path>
              </a:pathLst>
            </a:custGeom>
            <a:grpFill/>
            <a:ln w="9525" cap="flat">
              <a:noFill/>
              <a:prstDash val="solid"/>
              <a:miter/>
            </a:ln>
          </p:spPr>
          <p:txBody>
            <a:bodyPr rtlCol="0" anchor="ctr"/>
            <a:lstStyle/>
            <a:p>
              <a:endParaRPr lang="pt-BR"/>
            </a:p>
          </p:txBody>
        </p:sp>
        <p:sp>
          <p:nvSpPr>
            <p:cNvPr id="9" name="Forma Livre: Forma 8">
              <a:extLst>
                <a:ext uri="{FF2B5EF4-FFF2-40B4-BE49-F238E27FC236}">
                  <a16:creationId xmlns:a16="http://schemas.microsoft.com/office/drawing/2014/main" id="{D9DA1DF0-E3E4-4934-9C52-25914CE4AE30}"/>
                </a:ext>
              </a:extLst>
            </p:cNvPr>
            <p:cNvSpPr/>
            <p:nvPr/>
          </p:nvSpPr>
          <p:spPr>
            <a:xfrm>
              <a:off x="6962775" y="2981334"/>
              <a:ext cx="196463" cy="190509"/>
            </a:xfrm>
            <a:custGeom>
              <a:avLst/>
              <a:gdLst>
                <a:gd name="connsiteX0" fmla="*/ 101660 w 196463"/>
                <a:gd name="connsiteY0" fmla="*/ 9 h 190509"/>
                <a:gd name="connsiteX1" fmla="*/ 95250 w 196463"/>
                <a:gd name="connsiteY1" fmla="*/ 0 h 190509"/>
                <a:gd name="connsiteX2" fmla="*/ 0 w 196463"/>
                <a:gd name="connsiteY2" fmla="*/ 95250 h 190509"/>
                <a:gd name="connsiteX3" fmla="*/ 95250 w 196463"/>
                <a:gd name="connsiteY3" fmla="*/ 190500 h 190509"/>
                <a:gd name="connsiteX4" fmla="*/ 100765 w 196463"/>
                <a:gd name="connsiteY4" fmla="*/ 190509 h 190509"/>
                <a:gd name="connsiteX5" fmla="*/ 101222 w 196463"/>
                <a:gd name="connsiteY5" fmla="*/ 190509 h 190509"/>
                <a:gd name="connsiteX6" fmla="*/ 196463 w 196463"/>
                <a:gd name="connsiteY6" fmla="*/ 95707 h 190509"/>
                <a:gd name="connsiteX7" fmla="*/ 101660 w 196463"/>
                <a:gd name="connsiteY7" fmla="*/ 9 h 1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463" h="190509">
                  <a:moveTo>
                    <a:pt x="101660" y="9"/>
                  </a:moveTo>
                  <a:lnTo>
                    <a:pt x="95250" y="0"/>
                  </a:lnTo>
                  <a:cubicBezTo>
                    <a:pt x="42653" y="0"/>
                    <a:pt x="0" y="42643"/>
                    <a:pt x="0" y="95250"/>
                  </a:cubicBezTo>
                  <a:cubicBezTo>
                    <a:pt x="0" y="147857"/>
                    <a:pt x="42653" y="190500"/>
                    <a:pt x="95250" y="190500"/>
                  </a:cubicBezTo>
                  <a:lnTo>
                    <a:pt x="100765" y="190509"/>
                  </a:lnTo>
                  <a:cubicBezTo>
                    <a:pt x="100917" y="190509"/>
                    <a:pt x="101060" y="190509"/>
                    <a:pt x="101222" y="190509"/>
                  </a:cubicBezTo>
                  <a:cubicBezTo>
                    <a:pt x="153619" y="190509"/>
                    <a:pt x="196215" y="148161"/>
                    <a:pt x="196463" y="95707"/>
                  </a:cubicBezTo>
                  <a:cubicBezTo>
                    <a:pt x="196701" y="43101"/>
                    <a:pt x="154257" y="257"/>
                    <a:pt x="101660" y="9"/>
                  </a:cubicBezTo>
                  <a:close/>
                </a:path>
              </a:pathLst>
            </a:custGeom>
            <a:grpFill/>
            <a:ln w="9525" cap="flat">
              <a:noFill/>
              <a:prstDash val="solid"/>
              <a:miter/>
            </a:ln>
          </p:spPr>
          <p:txBody>
            <a:bodyPr rtlCol="0" anchor="ctr"/>
            <a:lstStyle/>
            <a:p>
              <a:endParaRPr lang="pt-BR"/>
            </a:p>
          </p:txBody>
        </p:sp>
        <p:sp>
          <p:nvSpPr>
            <p:cNvPr id="10" name="Forma Livre: Forma 9">
              <a:extLst>
                <a:ext uri="{FF2B5EF4-FFF2-40B4-BE49-F238E27FC236}">
                  <a16:creationId xmlns:a16="http://schemas.microsoft.com/office/drawing/2014/main" id="{3BF4027F-50DF-48CE-92EC-3C312F160038}"/>
                </a:ext>
              </a:extLst>
            </p:cNvPr>
            <p:cNvSpPr/>
            <p:nvPr/>
          </p:nvSpPr>
          <p:spPr>
            <a:xfrm>
              <a:off x="5676919" y="3588174"/>
              <a:ext cx="838911" cy="1757417"/>
            </a:xfrm>
            <a:custGeom>
              <a:avLst/>
              <a:gdLst>
                <a:gd name="connsiteX0" fmla="*/ 784908 w 838911"/>
                <a:gd name="connsiteY0" fmla="*/ 1576300 h 1757417"/>
                <a:gd name="connsiteX1" fmla="*/ 190500 w 838911"/>
                <a:gd name="connsiteY1" fmla="*/ 631410 h 1757417"/>
                <a:gd name="connsiteX2" fmla="*/ 312620 w 838911"/>
                <a:gd name="connsiteY2" fmla="*/ 140006 h 1757417"/>
                <a:gd name="connsiteX3" fmla="*/ 273272 w 838911"/>
                <a:gd name="connsiteY3" fmla="*/ 11181 h 1757417"/>
                <a:gd name="connsiteX4" fmla="*/ 144447 w 838911"/>
                <a:gd name="connsiteY4" fmla="*/ 50528 h 1757417"/>
                <a:gd name="connsiteX5" fmla="*/ 0 w 838911"/>
                <a:gd name="connsiteY5" fmla="*/ 631410 h 1757417"/>
                <a:gd name="connsiteX6" fmla="*/ 195434 w 838911"/>
                <a:gd name="connsiteY6" fmla="*/ 1299351 h 1757417"/>
                <a:gd name="connsiteX7" fmla="*/ 702374 w 838911"/>
                <a:gd name="connsiteY7" fmla="*/ 1747998 h 1757417"/>
                <a:gd name="connsiteX8" fmla="*/ 743579 w 838911"/>
                <a:gd name="connsiteY8" fmla="*/ 1757418 h 1757417"/>
                <a:gd name="connsiteX9" fmla="*/ 829494 w 838911"/>
                <a:gd name="connsiteY9" fmla="*/ 1703421 h 1757417"/>
                <a:gd name="connsiteX10" fmla="*/ 784908 w 838911"/>
                <a:gd name="connsiteY10" fmla="*/ 1576300 h 17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911" h="1757417">
                  <a:moveTo>
                    <a:pt x="784908" y="1576300"/>
                  </a:moveTo>
                  <a:cubicBezTo>
                    <a:pt x="423815" y="1402707"/>
                    <a:pt x="190500" y="1031813"/>
                    <a:pt x="190500" y="631410"/>
                  </a:cubicBezTo>
                  <a:cubicBezTo>
                    <a:pt x="190500" y="460075"/>
                    <a:pt x="232734" y="290158"/>
                    <a:pt x="312620" y="140006"/>
                  </a:cubicBezTo>
                  <a:cubicBezTo>
                    <a:pt x="337328" y="93572"/>
                    <a:pt x="319716" y="35888"/>
                    <a:pt x="273272" y="11181"/>
                  </a:cubicBezTo>
                  <a:cubicBezTo>
                    <a:pt x="226847" y="-13528"/>
                    <a:pt x="169145" y="4084"/>
                    <a:pt x="144447" y="50528"/>
                  </a:cubicBezTo>
                  <a:cubicBezTo>
                    <a:pt x="49949" y="228122"/>
                    <a:pt x="0" y="428985"/>
                    <a:pt x="0" y="631410"/>
                  </a:cubicBezTo>
                  <a:cubicBezTo>
                    <a:pt x="0" y="869154"/>
                    <a:pt x="67580" y="1100117"/>
                    <a:pt x="195434" y="1299351"/>
                  </a:cubicBezTo>
                  <a:cubicBezTo>
                    <a:pt x="319859" y="1493232"/>
                    <a:pt x="495157" y="1648376"/>
                    <a:pt x="702374" y="1747998"/>
                  </a:cubicBezTo>
                  <a:cubicBezTo>
                    <a:pt x="715680" y="1754398"/>
                    <a:pt x="729739" y="1757418"/>
                    <a:pt x="743579" y="1757418"/>
                  </a:cubicBezTo>
                  <a:cubicBezTo>
                    <a:pt x="779050" y="1757418"/>
                    <a:pt x="813092" y="1737520"/>
                    <a:pt x="829494" y="1703421"/>
                  </a:cubicBezTo>
                  <a:cubicBezTo>
                    <a:pt x="852269" y="1656005"/>
                    <a:pt x="832323" y="1599093"/>
                    <a:pt x="784908" y="1576300"/>
                  </a:cubicBezTo>
                  <a:close/>
                </a:path>
              </a:pathLst>
            </a:custGeom>
            <a:grpFill/>
            <a:ln w="9525" cap="flat">
              <a:no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841C41FA-67C5-4A9F-ABBA-EACB49CCE577}"/>
                </a:ext>
              </a:extLst>
            </p:cNvPr>
            <p:cNvSpPr/>
            <p:nvPr/>
          </p:nvSpPr>
          <p:spPr>
            <a:xfrm>
              <a:off x="6671099" y="5267315"/>
              <a:ext cx="196444" cy="190519"/>
            </a:xfrm>
            <a:custGeom>
              <a:avLst/>
              <a:gdLst>
                <a:gd name="connsiteX0" fmla="*/ 101195 w 196444"/>
                <a:gd name="connsiteY0" fmla="*/ 19 h 190519"/>
                <a:gd name="connsiteX1" fmla="*/ 95680 w 196444"/>
                <a:gd name="connsiteY1" fmla="*/ 0 h 190519"/>
                <a:gd name="connsiteX2" fmla="*/ 1 w 196444"/>
                <a:gd name="connsiteY2" fmla="*/ 94803 h 190519"/>
                <a:gd name="connsiteX3" fmla="*/ 94813 w 196444"/>
                <a:gd name="connsiteY3" fmla="*/ 190500 h 190519"/>
                <a:gd name="connsiteX4" fmla="*/ 101195 w 196444"/>
                <a:gd name="connsiteY4" fmla="*/ 190519 h 190519"/>
                <a:gd name="connsiteX5" fmla="*/ 196445 w 196444"/>
                <a:gd name="connsiteY5" fmla="*/ 95269 h 190519"/>
                <a:gd name="connsiteX6" fmla="*/ 101195 w 196444"/>
                <a:gd name="connsiteY6" fmla="*/ 19 h 19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44" h="190519">
                  <a:moveTo>
                    <a:pt x="101195" y="19"/>
                  </a:moveTo>
                  <a:lnTo>
                    <a:pt x="95680" y="0"/>
                  </a:lnTo>
                  <a:cubicBezTo>
                    <a:pt x="42835" y="-95"/>
                    <a:pt x="239" y="42187"/>
                    <a:pt x="1" y="94803"/>
                  </a:cubicBezTo>
                  <a:cubicBezTo>
                    <a:pt x="-247" y="147409"/>
                    <a:pt x="42216" y="190253"/>
                    <a:pt x="94813" y="190500"/>
                  </a:cubicBezTo>
                  <a:lnTo>
                    <a:pt x="101195" y="190519"/>
                  </a:lnTo>
                  <a:cubicBezTo>
                    <a:pt x="153792" y="190519"/>
                    <a:pt x="196445" y="147866"/>
                    <a:pt x="196445" y="95269"/>
                  </a:cubicBezTo>
                  <a:cubicBezTo>
                    <a:pt x="196445" y="42672"/>
                    <a:pt x="153792" y="19"/>
                    <a:pt x="101195" y="19"/>
                  </a:cubicBezTo>
                  <a:close/>
                </a:path>
              </a:pathLst>
            </a:custGeom>
            <a:grpFill/>
            <a:ln w="9525" cap="flat">
              <a:noFill/>
              <a:prstDash val="solid"/>
              <a:miter/>
            </a:ln>
          </p:spPr>
          <p:txBody>
            <a:bodyPr rtlCol="0" anchor="ctr"/>
            <a:lstStyle/>
            <a:p>
              <a:endParaRPr lang="pt-BR"/>
            </a:p>
          </p:txBody>
        </p:sp>
        <p:sp>
          <p:nvSpPr>
            <p:cNvPr id="12" name="Forma Livre: Forma 11">
              <a:extLst>
                <a:ext uri="{FF2B5EF4-FFF2-40B4-BE49-F238E27FC236}">
                  <a16:creationId xmlns:a16="http://schemas.microsoft.com/office/drawing/2014/main" id="{0E8E1AF8-C8D7-4872-85C9-D3F054BB1702}"/>
                </a:ext>
              </a:extLst>
            </p:cNvPr>
            <p:cNvSpPr/>
            <p:nvPr/>
          </p:nvSpPr>
          <p:spPr>
            <a:xfrm>
              <a:off x="3657600" y="1019175"/>
              <a:ext cx="4876809" cy="4819659"/>
            </a:xfrm>
            <a:custGeom>
              <a:avLst/>
              <a:gdLst>
                <a:gd name="connsiteX0" fmla="*/ 3690071 w 4876809"/>
                <a:gd name="connsiteY0" fmla="*/ 1639900 h 4819659"/>
                <a:gd name="connsiteX1" fmla="*/ 3647751 w 4876809"/>
                <a:gd name="connsiteY1" fmla="*/ 1562100 h 4819659"/>
                <a:gd name="connsiteX2" fmla="*/ 3895725 w 4876809"/>
                <a:gd name="connsiteY2" fmla="*/ 1562100 h 4819659"/>
                <a:gd name="connsiteX3" fmla="*/ 4333875 w 4876809"/>
                <a:gd name="connsiteY3" fmla="*/ 1123950 h 4819659"/>
                <a:gd name="connsiteX4" fmla="*/ 3895725 w 4876809"/>
                <a:gd name="connsiteY4" fmla="*/ 685800 h 4819659"/>
                <a:gd name="connsiteX5" fmla="*/ 3132963 w 4876809"/>
                <a:gd name="connsiteY5" fmla="*/ 685800 h 4819659"/>
                <a:gd name="connsiteX6" fmla="*/ 3209925 w 4876809"/>
                <a:gd name="connsiteY6" fmla="*/ 438150 h 4819659"/>
                <a:gd name="connsiteX7" fmla="*/ 2771775 w 4876809"/>
                <a:gd name="connsiteY7" fmla="*/ 0 h 4819659"/>
                <a:gd name="connsiteX8" fmla="*/ 438150 w 4876809"/>
                <a:gd name="connsiteY8" fmla="*/ 0 h 4819659"/>
                <a:gd name="connsiteX9" fmla="*/ 0 w 4876809"/>
                <a:gd name="connsiteY9" fmla="*/ 438150 h 4819659"/>
                <a:gd name="connsiteX10" fmla="*/ 438150 w 4876809"/>
                <a:gd name="connsiteY10" fmla="*/ 876300 h 4819659"/>
                <a:gd name="connsiteX11" fmla="*/ 1200912 w 4876809"/>
                <a:gd name="connsiteY11" fmla="*/ 876300 h 4819659"/>
                <a:gd name="connsiteX12" fmla="*/ 1123950 w 4876809"/>
                <a:gd name="connsiteY12" fmla="*/ 1123950 h 4819659"/>
                <a:gd name="connsiteX13" fmla="*/ 1200912 w 4876809"/>
                <a:gd name="connsiteY13" fmla="*/ 1371600 h 4819659"/>
                <a:gd name="connsiteX14" fmla="*/ 952500 w 4876809"/>
                <a:gd name="connsiteY14" fmla="*/ 1371600 h 4819659"/>
                <a:gd name="connsiteX15" fmla="*/ 514350 w 4876809"/>
                <a:gd name="connsiteY15" fmla="*/ 1809750 h 4819659"/>
                <a:gd name="connsiteX16" fmla="*/ 680228 w 4876809"/>
                <a:gd name="connsiteY16" fmla="*/ 2152650 h 4819659"/>
                <a:gd name="connsiteX17" fmla="*/ 514350 w 4876809"/>
                <a:gd name="connsiteY17" fmla="*/ 2495550 h 4819659"/>
                <a:gd name="connsiteX18" fmla="*/ 680228 w 4876809"/>
                <a:gd name="connsiteY18" fmla="*/ 2838450 h 4819659"/>
                <a:gd name="connsiteX19" fmla="*/ 514350 w 4876809"/>
                <a:gd name="connsiteY19" fmla="*/ 3181350 h 4819659"/>
                <a:gd name="connsiteX20" fmla="*/ 680228 w 4876809"/>
                <a:gd name="connsiteY20" fmla="*/ 3524250 h 4819659"/>
                <a:gd name="connsiteX21" fmla="*/ 514350 w 4876809"/>
                <a:gd name="connsiteY21" fmla="*/ 3867150 h 4819659"/>
                <a:gd name="connsiteX22" fmla="*/ 952500 w 4876809"/>
                <a:gd name="connsiteY22" fmla="*/ 4305300 h 4819659"/>
                <a:gd name="connsiteX23" fmla="*/ 2075021 w 4876809"/>
                <a:gd name="connsiteY23" fmla="*/ 4305300 h 4819659"/>
                <a:gd name="connsiteX24" fmla="*/ 3257560 w 4876809"/>
                <a:gd name="connsiteY24" fmla="*/ 4819660 h 4819659"/>
                <a:gd name="connsiteX25" fmla="*/ 4876810 w 4876809"/>
                <a:gd name="connsiteY25" fmla="*/ 3200410 h 4819659"/>
                <a:gd name="connsiteX26" fmla="*/ 3690071 w 4876809"/>
                <a:gd name="connsiteY26" fmla="*/ 1639900 h 4819659"/>
                <a:gd name="connsiteX27" fmla="*/ 3895725 w 4876809"/>
                <a:gd name="connsiteY27" fmla="*/ 876300 h 4819659"/>
                <a:gd name="connsiteX28" fmla="*/ 4143375 w 4876809"/>
                <a:gd name="connsiteY28" fmla="*/ 1123950 h 4819659"/>
                <a:gd name="connsiteX29" fmla="*/ 3895725 w 4876809"/>
                <a:gd name="connsiteY29" fmla="*/ 1371600 h 4819659"/>
                <a:gd name="connsiteX30" fmla="*/ 3286125 w 4876809"/>
                <a:gd name="connsiteY30" fmla="*/ 1371600 h 4819659"/>
                <a:gd name="connsiteX31" fmla="*/ 1562100 w 4876809"/>
                <a:gd name="connsiteY31" fmla="*/ 1371600 h 4819659"/>
                <a:gd name="connsiteX32" fmla="*/ 1314450 w 4876809"/>
                <a:gd name="connsiteY32" fmla="*/ 1123950 h 4819659"/>
                <a:gd name="connsiteX33" fmla="*/ 1562100 w 4876809"/>
                <a:gd name="connsiteY33" fmla="*/ 876300 h 4819659"/>
                <a:gd name="connsiteX34" fmla="*/ 3895725 w 4876809"/>
                <a:gd name="connsiteY34" fmla="*/ 876300 h 4819659"/>
                <a:gd name="connsiteX35" fmla="*/ 438150 w 4876809"/>
                <a:gd name="connsiteY35" fmla="*/ 685800 h 4819659"/>
                <a:gd name="connsiteX36" fmla="*/ 190500 w 4876809"/>
                <a:gd name="connsiteY36" fmla="*/ 438150 h 4819659"/>
                <a:gd name="connsiteX37" fmla="*/ 438150 w 4876809"/>
                <a:gd name="connsiteY37" fmla="*/ 190500 h 4819659"/>
                <a:gd name="connsiteX38" fmla="*/ 2771775 w 4876809"/>
                <a:gd name="connsiteY38" fmla="*/ 190500 h 4819659"/>
                <a:gd name="connsiteX39" fmla="*/ 3019425 w 4876809"/>
                <a:gd name="connsiteY39" fmla="*/ 438150 h 4819659"/>
                <a:gd name="connsiteX40" fmla="*/ 2771775 w 4876809"/>
                <a:gd name="connsiteY40" fmla="*/ 685800 h 4819659"/>
                <a:gd name="connsiteX41" fmla="*/ 438150 w 4876809"/>
                <a:gd name="connsiteY41" fmla="*/ 685800 h 4819659"/>
                <a:gd name="connsiteX42" fmla="*/ 952500 w 4876809"/>
                <a:gd name="connsiteY42" fmla="*/ 1562100 h 4819659"/>
                <a:gd name="connsiteX43" fmla="*/ 3286125 w 4876809"/>
                <a:gd name="connsiteY43" fmla="*/ 1562100 h 4819659"/>
                <a:gd name="connsiteX44" fmla="*/ 3394186 w 4876809"/>
                <a:gd name="connsiteY44" fmla="*/ 1586979 h 4819659"/>
                <a:gd name="connsiteX45" fmla="*/ 3257560 w 4876809"/>
                <a:gd name="connsiteY45" fmla="*/ 1581160 h 4819659"/>
                <a:gd name="connsiteX46" fmla="*/ 2111712 w 4876809"/>
                <a:gd name="connsiteY46" fmla="*/ 2057400 h 4819659"/>
                <a:gd name="connsiteX47" fmla="*/ 952500 w 4876809"/>
                <a:gd name="connsiteY47" fmla="*/ 2057400 h 4819659"/>
                <a:gd name="connsiteX48" fmla="*/ 704850 w 4876809"/>
                <a:gd name="connsiteY48" fmla="*/ 1809750 h 4819659"/>
                <a:gd name="connsiteX49" fmla="*/ 952500 w 4876809"/>
                <a:gd name="connsiteY49" fmla="*/ 1562100 h 4819659"/>
                <a:gd name="connsiteX50" fmla="*/ 952500 w 4876809"/>
                <a:gd name="connsiteY50" fmla="*/ 2247900 h 4819659"/>
                <a:gd name="connsiteX51" fmla="*/ 1948958 w 4876809"/>
                <a:gd name="connsiteY51" fmla="*/ 2247900 h 4819659"/>
                <a:gd name="connsiteX52" fmla="*/ 1704137 w 4876809"/>
                <a:gd name="connsiteY52" fmla="*/ 2743200 h 4819659"/>
                <a:gd name="connsiteX53" fmla="*/ 952500 w 4876809"/>
                <a:gd name="connsiteY53" fmla="*/ 2743200 h 4819659"/>
                <a:gd name="connsiteX54" fmla="*/ 704850 w 4876809"/>
                <a:gd name="connsiteY54" fmla="*/ 2495550 h 4819659"/>
                <a:gd name="connsiteX55" fmla="*/ 952500 w 4876809"/>
                <a:gd name="connsiteY55" fmla="*/ 2247900 h 4819659"/>
                <a:gd name="connsiteX56" fmla="*/ 952500 w 4876809"/>
                <a:gd name="connsiteY56" fmla="*/ 2933700 h 4819659"/>
                <a:gd name="connsiteX57" fmla="*/ 1660398 w 4876809"/>
                <a:gd name="connsiteY57" fmla="*/ 2933700 h 4819659"/>
                <a:gd name="connsiteX58" fmla="*/ 1638310 w 4876809"/>
                <a:gd name="connsiteY58" fmla="*/ 3200410 h 4819659"/>
                <a:gd name="connsiteX59" fmla="*/ 1654521 w 4876809"/>
                <a:gd name="connsiteY59" fmla="*/ 3429000 h 4819659"/>
                <a:gd name="connsiteX60" fmla="*/ 952500 w 4876809"/>
                <a:gd name="connsiteY60" fmla="*/ 3429000 h 4819659"/>
                <a:gd name="connsiteX61" fmla="*/ 704850 w 4876809"/>
                <a:gd name="connsiteY61" fmla="*/ 3181350 h 4819659"/>
                <a:gd name="connsiteX62" fmla="*/ 952500 w 4876809"/>
                <a:gd name="connsiteY62" fmla="*/ 2933700 h 4819659"/>
                <a:gd name="connsiteX63" fmla="*/ 952500 w 4876809"/>
                <a:gd name="connsiteY63" fmla="*/ 4114800 h 4819659"/>
                <a:gd name="connsiteX64" fmla="*/ 704850 w 4876809"/>
                <a:gd name="connsiteY64" fmla="*/ 3867150 h 4819659"/>
                <a:gd name="connsiteX65" fmla="*/ 952500 w 4876809"/>
                <a:gd name="connsiteY65" fmla="*/ 3619500 h 4819659"/>
                <a:gd name="connsiteX66" fmla="*/ 1693412 w 4876809"/>
                <a:gd name="connsiteY66" fmla="*/ 3619500 h 4819659"/>
                <a:gd name="connsiteX67" fmla="*/ 1921945 w 4876809"/>
                <a:gd name="connsiteY67" fmla="*/ 4114800 h 4819659"/>
                <a:gd name="connsiteX68" fmla="*/ 952500 w 4876809"/>
                <a:gd name="connsiteY68" fmla="*/ 4114800 h 4819659"/>
                <a:gd name="connsiteX69" fmla="*/ 3257560 w 4876809"/>
                <a:gd name="connsiteY69" fmla="*/ 4629160 h 4819659"/>
                <a:gd name="connsiteX70" fmla="*/ 1828810 w 4876809"/>
                <a:gd name="connsiteY70" fmla="*/ 3200410 h 4819659"/>
                <a:gd name="connsiteX71" fmla="*/ 3257560 w 4876809"/>
                <a:gd name="connsiteY71" fmla="*/ 1771660 h 4819659"/>
                <a:gd name="connsiteX72" fmla="*/ 4686310 w 4876809"/>
                <a:gd name="connsiteY72" fmla="*/ 3200410 h 4819659"/>
                <a:gd name="connsiteX73" fmla="*/ 3257560 w 4876809"/>
                <a:gd name="connsiteY73" fmla="*/ 4629160 h 48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876809" h="4819659">
                  <a:moveTo>
                    <a:pt x="3690071" y="1639900"/>
                  </a:moveTo>
                  <a:cubicBezTo>
                    <a:pt x="3678479" y="1612278"/>
                    <a:pt x="3664277" y="1586246"/>
                    <a:pt x="3647751" y="1562100"/>
                  </a:cubicBezTo>
                  <a:lnTo>
                    <a:pt x="3895725" y="1562100"/>
                  </a:lnTo>
                  <a:cubicBezTo>
                    <a:pt x="4137317" y="1562100"/>
                    <a:pt x="4333875" y="1365542"/>
                    <a:pt x="4333875" y="1123950"/>
                  </a:cubicBezTo>
                  <a:cubicBezTo>
                    <a:pt x="4333875" y="882358"/>
                    <a:pt x="4137317" y="685800"/>
                    <a:pt x="3895725" y="685800"/>
                  </a:cubicBezTo>
                  <a:lnTo>
                    <a:pt x="3132963" y="685800"/>
                  </a:lnTo>
                  <a:cubicBezTo>
                    <a:pt x="3181455" y="615296"/>
                    <a:pt x="3209925" y="530000"/>
                    <a:pt x="3209925" y="438150"/>
                  </a:cubicBezTo>
                  <a:cubicBezTo>
                    <a:pt x="3209925" y="196558"/>
                    <a:pt x="3013367" y="0"/>
                    <a:pt x="2771775" y="0"/>
                  </a:cubicBezTo>
                  <a:lnTo>
                    <a:pt x="438150" y="0"/>
                  </a:lnTo>
                  <a:cubicBezTo>
                    <a:pt x="196558" y="0"/>
                    <a:pt x="0" y="196558"/>
                    <a:pt x="0" y="438150"/>
                  </a:cubicBezTo>
                  <a:cubicBezTo>
                    <a:pt x="0" y="679742"/>
                    <a:pt x="196558" y="876300"/>
                    <a:pt x="438150" y="876300"/>
                  </a:cubicBezTo>
                  <a:lnTo>
                    <a:pt x="1200912" y="876300"/>
                  </a:lnTo>
                  <a:cubicBezTo>
                    <a:pt x="1152420" y="946804"/>
                    <a:pt x="1123950" y="1032100"/>
                    <a:pt x="1123950" y="1123950"/>
                  </a:cubicBezTo>
                  <a:cubicBezTo>
                    <a:pt x="1123950" y="1215800"/>
                    <a:pt x="1152411" y="1301096"/>
                    <a:pt x="1200912" y="1371600"/>
                  </a:cubicBezTo>
                  <a:lnTo>
                    <a:pt x="952500" y="1371600"/>
                  </a:lnTo>
                  <a:cubicBezTo>
                    <a:pt x="710908" y="1371600"/>
                    <a:pt x="514350" y="1568158"/>
                    <a:pt x="514350" y="1809750"/>
                  </a:cubicBezTo>
                  <a:cubicBezTo>
                    <a:pt x="514350" y="1948501"/>
                    <a:pt x="579253" y="2072316"/>
                    <a:pt x="680228" y="2152650"/>
                  </a:cubicBezTo>
                  <a:cubicBezTo>
                    <a:pt x="579253" y="2232984"/>
                    <a:pt x="514350" y="2356799"/>
                    <a:pt x="514350" y="2495550"/>
                  </a:cubicBezTo>
                  <a:cubicBezTo>
                    <a:pt x="514350" y="2634301"/>
                    <a:pt x="579253" y="2758116"/>
                    <a:pt x="680228" y="2838450"/>
                  </a:cubicBezTo>
                  <a:cubicBezTo>
                    <a:pt x="579253" y="2918784"/>
                    <a:pt x="514350" y="3042600"/>
                    <a:pt x="514350" y="3181350"/>
                  </a:cubicBezTo>
                  <a:cubicBezTo>
                    <a:pt x="514350" y="3320101"/>
                    <a:pt x="579253" y="3443916"/>
                    <a:pt x="680228" y="3524250"/>
                  </a:cubicBezTo>
                  <a:cubicBezTo>
                    <a:pt x="579253" y="3604584"/>
                    <a:pt x="514350" y="3728400"/>
                    <a:pt x="514350" y="3867150"/>
                  </a:cubicBezTo>
                  <a:cubicBezTo>
                    <a:pt x="514350" y="4108742"/>
                    <a:pt x="710908" y="4305300"/>
                    <a:pt x="952500" y="4305300"/>
                  </a:cubicBezTo>
                  <a:lnTo>
                    <a:pt x="2075021" y="4305300"/>
                  </a:lnTo>
                  <a:cubicBezTo>
                    <a:pt x="2370734" y="4621597"/>
                    <a:pt x="2791416" y="4819660"/>
                    <a:pt x="3257560" y="4819660"/>
                  </a:cubicBezTo>
                  <a:cubicBezTo>
                    <a:pt x="4150414" y="4819660"/>
                    <a:pt x="4876810" y="4093264"/>
                    <a:pt x="4876810" y="3200410"/>
                  </a:cubicBezTo>
                  <a:cubicBezTo>
                    <a:pt x="4876810" y="2457298"/>
                    <a:pt x="4373604" y="1829591"/>
                    <a:pt x="3690071" y="1639900"/>
                  </a:cubicBezTo>
                  <a:close/>
                  <a:moveTo>
                    <a:pt x="3895725" y="876300"/>
                  </a:moveTo>
                  <a:cubicBezTo>
                    <a:pt x="4032285" y="876300"/>
                    <a:pt x="4143375" y="987400"/>
                    <a:pt x="4143375" y="1123950"/>
                  </a:cubicBezTo>
                  <a:cubicBezTo>
                    <a:pt x="4143375" y="1260500"/>
                    <a:pt x="4032285" y="1371600"/>
                    <a:pt x="3895725" y="1371600"/>
                  </a:cubicBezTo>
                  <a:lnTo>
                    <a:pt x="3286125" y="1371600"/>
                  </a:lnTo>
                  <a:lnTo>
                    <a:pt x="1562100" y="1371600"/>
                  </a:lnTo>
                  <a:cubicBezTo>
                    <a:pt x="1425540" y="1371600"/>
                    <a:pt x="1314450" y="1260500"/>
                    <a:pt x="1314450" y="1123950"/>
                  </a:cubicBezTo>
                  <a:cubicBezTo>
                    <a:pt x="1314450" y="987400"/>
                    <a:pt x="1425540" y="876300"/>
                    <a:pt x="1562100" y="876300"/>
                  </a:cubicBezTo>
                  <a:lnTo>
                    <a:pt x="3895725" y="876300"/>
                  </a:lnTo>
                  <a:close/>
                  <a:moveTo>
                    <a:pt x="438150" y="685800"/>
                  </a:moveTo>
                  <a:cubicBezTo>
                    <a:pt x="301590" y="685800"/>
                    <a:pt x="190500" y="574700"/>
                    <a:pt x="190500" y="438150"/>
                  </a:cubicBezTo>
                  <a:cubicBezTo>
                    <a:pt x="190500" y="301600"/>
                    <a:pt x="301590" y="190500"/>
                    <a:pt x="438150" y="190500"/>
                  </a:cubicBezTo>
                  <a:lnTo>
                    <a:pt x="2771775" y="190500"/>
                  </a:lnTo>
                  <a:cubicBezTo>
                    <a:pt x="2908335" y="190500"/>
                    <a:pt x="3019425" y="301600"/>
                    <a:pt x="3019425" y="438150"/>
                  </a:cubicBezTo>
                  <a:cubicBezTo>
                    <a:pt x="3019425" y="574700"/>
                    <a:pt x="2908335" y="685800"/>
                    <a:pt x="2771775" y="685800"/>
                  </a:cubicBezTo>
                  <a:lnTo>
                    <a:pt x="438150" y="685800"/>
                  </a:lnTo>
                  <a:close/>
                  <a:moveTo>
                    <a:pt x="952500" y="1562100"/>
                  </a:moveTo>
                  <a:lnTo>
                    <a:pt x="3286125" y="1562100"/>
                  </a:lnTo>
                  <a:cubicBezTo>
                    <a:pt x="3324492" y="1562100"/>
                    <a:pt x="3361230" y="1571016"/>
                    <a:pt x="3394186" y="1586979"/>
                  </a:cubicBezTo>
                  <a:cubicBezTo>
                    <a:pt x="3349133" y="1583198"/>
                    <a:pt x="3303585" y="1581160"/>
                    <a:pt x="3257560" y="1581160"/>
                  </a:cubicBezTo>
                  <a:cubicBezTo>
                    <a:pt x="2810409" y="1581160"/>
                    <a:pt x="2405025" y="1763363"/>
                    <a:pt x="2111712" y="2057400"/>
                  </a:cubicBezTo>
                  <a:lnTo>
                    <a:pt x="952500" y="2057400"/>
                  </a:lnTo>
                  <a:cubicBezTo>
                    <a:pt x="815950" y="2057400"/>
                    <a:pt x="704850" y="1946300"/>
                    <a:pt x="704850" y="1809750"/>
                  </a:cubicBezTo>
                  <a:cubicBezTo>
                    <a:pt x="704850" y="1673200"/>
                    <a:pt x="815950" y="1562100"/>
                    <a:pt x="952500" y="1562100"/>
                  </a:cubicBezTo>
                  <a:close/>
                  <a:moveTo>
                    <a:pt x="952500" y="2247900"/>
                  </a:moveTo>
                  <a:lnTo>
                    <a:pt x="1948958" y="2247900"/>
                  </a:lnTo>
                  <a:cubicBezTo>
                    <a:pt x="1840830" y="2396042"/>
                    <a:pt x="1757229" y="2563130"/>
                    <a:pt x="1704137" y="2743200"/>
                  </a:cubicBezTo>
                  <a:lnTo>
                    <a:pt x="952500" y="2743200"/>
                  </a:lnTo>
                  <a:cubicBezTo>
                    <a:pt x="815940" y="2743200"/>
                    <a:pt x="704850" y="2632110"/>
                    <a:pt x="704850" y="2495550"/>
                  </a:cubicBezTo>
                  <a:cubicBezTo>
                    <a:pt x="704850" y="2359000"/>
                    <a:pt x="815940" y="2247900"/>
                    <a:pt x="952500" y="2247900"/>
                  </a:cubicBezTo>
                  <a:close/>
                  <a:moveTo>
                    <a:pt x="952500" y="2933700"/>
                  </a:moveTo>
                  <a:lnTo>
                    <a:pt x="1660398" y="2933700"/>
                  </a:lnTo>
                  <a:cubicBezTo>
                    <a:pt x="1645949" y="3020502"/>
                    <a:pt x="1638310" y="3109570"/>
                    <a:pt x="1638310" y="3200410"/>
                  </a:cubicBezTo>
                  <a:cubicBezTo>
                    <a:pt x="1638310" y="3278000"/>
                    <a:pt x="1643920" y="3354296"/>
                    <a:pt x="1654521" y="3429000"/>
                  </a:cubicBezTo>
                  <a:lnTo>
                    <a:pt x="952500" y="3429000"/>
                  </a:lnTo>
                  <a:cubicBezTo>
                    <a:pt x="815940" y="3429000"/>
                    <a:pt x="704850" y="3317910"/>
                    <a:pt x="704850" y="3181350"/>
                  </a:cubicBezTo>
                  <a:cubicBezTo>
                    <a:pt x="704850" y="3044790"/>
                    <a:pt x="815940" y="2933700"/>
                    <a:pt x="952500" y="2933700"/>
                  </a:cubicBezTo>
                  <a:close/>
                  <a:moveTo>
                    <a:pt x="952500" y="4114800"/>
                  </a:moveTo>
                  <a:cubicBezTo>
                    <a:pt x="815940" y="4114800"/>
                    <a:pt x="704850" y="4003710"/>
                    <a:pt x="704850" y="3867150"/>
                  </a:cubicBezTo>
                  <a:cubicBezTo>
                    <a:pt x="704850" y="3730590"/>
                    <a:pt x="815940" y="3619500"/>
                    <a:pt x="952500" y="3619500"/>
                  </a:cubicBezTo>
                  <a:lnTo>
                    <a:pt x="1693412" y="3619500"/>
                  </a:lnTo>
                  <a:cubicBezTo>
                    <a:pt x="1741475" y="3798694"/>
                    <a:pt x="1819551" y="3965696"/>
                    <a:pt x="1921945" y="4114800"/>
                  </a:cubicBezTo>
                  <a:lnTo>
                    <a:pt x="952500" y="4114800"/>
                  </a:lnTo>
                  <a:close/>
                  <a:moveTo>
                    <a:pt x="3257560" y="4629160"/>
                  </a:moveTo>
                  <a:cubicBezTo>
                    <a:pt x="2469747" y="4629160"/>
                    <a:pt x="1828810" y="3988222"/>
                    <a:pt x="1828810" y="3200410"/>
                  </a:cubicBezTo>
                  <a:cubicBezTo>
                    <a:pt x="1828810" y="2412597"/>
                    <a:pt x="2469747" y="1771660"/>
                    <a:pt x="3257560" y="1771660"/>
                  </a:cubicBezTo>
                  <a:cubicBezTo>
                    <a:pt x="4045372" y="1771660"/>
                    <a:pt x="4686310" y="2412597"/>
                    <a:pt x="4686310" y="3200410"/>
                  </a:cubicBezTo>
                  <a:cubicBezTo>
                    <a:pt x="4686310" y="3988222"/>
                    <a:pt x="4045372" y="4629160"/>
                    <a:pt x="3257560" y="4629160"/>
                  </a:cubicBezTo>
                  <a:close/>
                </a:path>
              </a:pathLst>
            </a:custGeom>
            <a:grpFill/>
            <a:ln w="9525" cap="flat">
              <a:noFill/>
              <a:prstDash val="solid"/>
              <a:miter/>
            </a:ln>
          </p:spPr>
          <p:txBody>
            <a:bodyPr rtlCol="0" anchor="ctr"/>
            <a:lstStyle/>
            <a:p>
              <a:endParaRPr lang="pt-BR"/>
            </a:p>
          </p:txBody>
        </p:sp>
      </p:grpSp>
      <p:sp>
        <p:nvSpPr>
          <p:cNvPr id="13" name="Título 1">
            <a:extLst>
              <a:ext uri="{FF2B5EF4-FFF2-40B4-BE49-F238E27FC236}">
                <a16:creationId xmlns:a16="http://schemas.microsoft.com/office/drawing/2014/main" id="{AE7B6529-2AF0-49AC-A240-85B4770EF037}"/>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econômicos e produtivos da </a:t>
            </a:r>
            <a:r>
              <a:rPr lang="pt-BR" sz="2400" b="1" dirty="0" err="1">
                <a:latin typeface="Arial" panose="020B0604020202020204" pitchFamily="34" charset="0"/>
                <a:ea typeface="Calibri" panose="020F0502020204030204" pitchFamily="34" charset="0"/>
                <a:cs typeface="Arial" panose="020B0604020202020204" pitchFamily="34" charset="0"/>
              </a:rPr>
              <a:t>UnDF</a:t>
            </a:r>
            <a:endParaRPr lang="pt-BR" sz="2400" b="1" dirty="0">
              <a:latin typeface="Arial" panose="020B0604020202020204" pitchFamily="34" charset="0"/>
              <a:ea typeface="Calibri" panose="020F0502020204030204" pitchFamily="34" charset="0"/>
              <a:cs typeface="Arial" panose="020B0604020202020204" pitchFamily="34" charset="0"/>
            </a:endParaRPr>
          </a:p>
        </p:txBody>
      </p:sp>
      <p:sp>
        <p:nvSpPr>
          <p:cNvPr id="18" name="Retângulo: Cantos Arredondados 17">
            <a:extLst>
              <a:ext uri="{FF2B5EF4-FFF2-40B4-BE49-F238E27FC236}">
                <a16:creationId xmlns:a16="http://schemas.microsoft.com/office/drawing/2014/main" id="{D01DDB7C-C082-4AFC-A03C-DC505ABC6FA1}"/>
              </a:ext>
            </a:extLst>
          </p:cNvPr>
          <p:cNvSpPr/>
          <p:nvPr/>
        </p:nvSpPr>
        <p:spPr>
          <a:xfrm>
            <a:off x="2047876" y="1469652"/>
            <a:ext cx="8162924" cy="1735017"/>
          </a:xfrm>
          <a:prstGeom prst="roundRect">
            <a:avLst>
              <a:gd name="adj" fmla="val 144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16000" rIns="360000" bIns="216000" rtlCol="0" anchor="t"/>
          <a:lstStyle/>
          <a:p>
            <a:pPr>
              <a:spcAft>
                <a:spcPts val="800"/>
              </a:spcAft>
            </a:pPr>
            <a:r>
              <a:rPr lang="pt-BR" sz="2000" b="1" dirty="0">
                <a:solidFill>
                  <a:schemeClr val="tx1">
                    <a:lumMod val="60000"/>
                    <a:lumOff val="40000"/>
                  </a:schemeClr>
                </a:solidFill>
                <a:latin typeface="Arial" panose="020B0604020202020204" pitchFamily="34" charset="0"/>
                <a:cs typeface="Arial" panose="020B0604020202020204" pitchFamily="34" charset="0"/>
              </a:rPr>
              <a:t>Implantação de cursos das áreas de engenharias, de tecnologias e de inovação na </a:t>
            </a:r>
            <a:r>
              <a:rPr lang="pt-BR" sz="2000" b="1" dirty="0" err="1">
                <a:solidFill>
                  <a:schemeClr val="tx1">
                    <a:lumMod val="60000"/>
                    <a:lumOff val="40000"/>
                  </a:schemeClr>
                </a:solidFill>
                <a:latin typeface="Arial" panose="020B0604020202020204" pitchFamily="34" charset="0"/>
                <a:cs typeface="Arial" panose="020B0604020202020204" pitchFamily="34" charset="0"/>
              </a:rPr>
              <a:t>UnDF</a:t>
            </a:r>
            <a:endParaRPr lang="pt-BR" sz="2000" b="1" dirty="0">
              <a:solidFill>
                <a:schemeClr val="tx1">
                  <a:lumMod val="60000"/>
                  <a:lumOff val="40000"/>
                </a:schemeClr>
              </a:solidFill>
              <a:latin typeface="Arial" panose="020B0604020202020204" pitchFamily="34" charset="0"/>
              <a:cs typeface="Arial" panose="020B0604020202020204" pitchFamily="34" charset="0"/>
            </a:endParaRPr>
          </a:p>
          <a:p>
            <a:pPr marL="285750" indent="-285750">
              <a:spcAft>
                <a:spcPts val="800"/>
              </a:spcAft>
              <a:buFontTx/>
              <a:buChar char="-"/>
            </a:pPr>
            <a:r>
              <a:rPr lang="pt-BR" sz="1600" dirty="0">
                <a:solidFill>
                  <a:srgbClr val="FFFFFF"/>
                </a:solidFill>
                <a:latin typeface="Arial" panose="020B0604020202020204" pitchFamily="34" charset="0"/>
                <a:cs typeface="Arial" panose="020B0604020202020204" pitchFamily="34" charset="0"/>
              </a:rPr>
              <a:t>Oportunidades de vinculação com os setores econômicos menos destacados quanto à participação no PIB do DF (Indústria e Agropecuária)</a:t>
            </a:r>
          </a:p>
          <a:p>
            <a:pPr>
              <a:spcAft>
                <a:spcPts val="800"/>
              </a:spcAft>
            </a:pPr>
            <a:endParaRPr lang="pt-BR" sz="2000" b="1" i="1" dirty="0">
              <a:solidFill>
                <a:srgbClr val="FFFFFF"/>
              </a:solidFill>
              <a:latin typeface="Arial" panose="020B0604020202020204" pitchFamily="34" charset="0"/>
              <a:cs typeface="Arial" panose="020B0604020202020204" pitchFamily="34" charset="0"/>
            </a:endParaRPr>
          </a:p>
          <a:p>
            <a:pPr>
              <a:spcAft>
                <a:spcPts val="800"/>
              </a:spcAft>
            </a:pPr>
            <a:endParaRPr lang="pt-BR" sz="2000" b="1" i="1" dirty="0">
              <a:solidFill>
                <a:srgbClr val="FFFFFF"/>
              </a:solidFill>
              <a:latin typeface="Arial" panose="020B0604020202020204" pitchFamily="34" charset="0"/>
              <a:cs typeface="Arial" panose="020B0604020202020204" pitchFamily="34" charset="0"/>
            </a:endParaRPr>
          </a:p>
        </p:txBody>
      </p:sp>
      <p:sp>
        <p:nvSpPr>
          <p:cNvPr id="19" name="Retângulo: Cantos Arredondados 18">
            <a:extLst>
              <a:ext uri="{FF2B5EF4-FFF2-40B4-BE49-F238E27FC236}">
                <a16:creationId xmlns:a16="http://schemas.microsoft.com/office/drawing/2014/main" id="{AF0CE0BE-805D-464B-8D96-70E1BAF69677}"/>
              </a:ext>
            </a:extLst>
          </p:cNvPr>
          <p:cNvSpPr/>
          <p:nvPr/>
        </p:nvSpPr>
        <p:spPr>
          <a:xfrm>
            <a:off x="2047876" y="3473318"/>
            <a:ext cx="8162924" cy="2810043"/>
          </a:xfrm>
          <a:prstGeom prst="roundRect">
            <a:avLst>
              <a:gd name="adj" fmla="val 957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tIns="216000" rIns="360000" bIns="216000" rtlCol="0" anchor="t"/>
          <a:lstStyle/>
          <a:p>
            <a:pPr>
              <a:spcAft>
                <a:spcPts val="800"/>
              </a:spcAft>
            </a:pPr>
            <a:r>
              <a:rPr lang="pt-BR" sz="2000" b="1" dirty="0">
                <a:solidFill>
                  <a:schemeClr val="tx1">
                    <a:lumMod val="60000"/>
                    <a:lumOff val="40000"/>
                  </a:schemeClr>
                </a:solidFill>
                <a:latin typeface="Arial" panose="020B0604020202020204" pitchFamily="34" charset="0"/>
                <a:cs typeface="Arial" panose="020B0604020202020204" pitchFamily="34" charset="0"/>
              </a:rPr>
              <a:t>Indissociabilidade do ensino, da pesquisa e da extensão</a:t>
            </a:r>
          </a:p>
          <a:p>
            <a:pPr marL="285750" indent="-285750">
              <a:spcAft>
                <a:spcPts val="800"/>
              </a:spcAft>
              <a:buFontTx/>
              <a:buChar char="-"/>
            </a:pPr>
            <a:r>
              <a:rPr lang="pt-BR" sz="1600" b="1" dirty="0">
                <a:solidFill>
                  <a:srgbClr val="FFFFFF"/>
                </a:solidFill>
                <a:latin typeface="Arial" panose="020B0604020202020204" pitchFamily="34" charset="0"/>
                <a:cs typeface="Arial" panose="020B0604020202020204" pitchFamily="34" charset="0"/>
              </a:rPr>
              <a:t>Engajamento no desenvolvimento científico e tecnológico regional</a:t>
            </a:r>
          </a:p>
          <a:p>
            <a:pPr marL="285750" indent="-285750">
              <a:spcAft>
                <a:spcPts val="800"/>
              </a:spcAft>
              <a:buFontTx/>
              <a:buChar char="-"/>
            </a:pPr>
            <a:r>
              <a:rPr lang="pt-BR" sz="1600" b="1" dirty="0">
                <a:solidFill>
                  <a:srgbClr val="FFFFFF"/>
                </a:solidFill>
                <a:latin typeface="Arial" panose="020B0604020202020204" pitchFamily="34" charset="0"/>
                <a:cs typeface="Arial" panose="020B0604020202020204" pitchFamily="34" charset="0"/>
              </a:rPr>
              <a:t>Formação em nível de graduação e de pós-graduação</a:t>
            </a:r>
          </a:p>
          <a:p>
            <a:pPr marL="285750" indent="-285750">
              <a:spcAft>
                <a:spcPts val="800"/>
              </a:spcAft>
              <a:buFontTx/>
              <a:buChar char="-"/>
            </a:pPr>
            <a:r>
              <a:rPr lang="pt-BR" sz="1600" b="1" dirty="0">
                <a:solidFill>
                  <a:srgbClr val="FFFFFF"/>
                </a:solidFill>
                <a:latin typeface="Arial" panose="020B0604020202020204" pitchFamily="34" charset="0"/>
                <a:cs typeface="Arial" panose="020B0604020202020204" pitchFamily="34" charset="0"/>
              </a:rPr>
              <a:t>Projetos aplicáveis e geradores de desenvolvimento </a:t>
            </a:r>
          </a:p>
          <a:p>
            <a:pPr marL="285750" indent="-285750">
              <a:spcAft>
                <a:spcPts val="800"/>
              </a:spcAft>
              <a:buFontTx/>
              <a:buChar char="-"/>
            </a:pPr>
            <a:r>
              <a:rPr lang="pt-BR" sz="1600" b="1" dirty="0">
                <a:solidFill>
                  <a:srgbClr val="FFFFFF"/>
                </a:solidFill>
                <a:latin typeface="Arial" panose="020B0604020202020204" pitchFamily="34" charset="0"/>
                <a:cs typeface="Arial" panose="020B0604020202020204" pitchFamily="34" charset="0"/>
              </a:rPr>
              <a:t>A extensão de seus serviços à comunidade (interna e externa) </a:t>
            </a:r>
          </a:p>
          <a:p>
            <a:pPr lvl="1">
              <a:spcAft>
                <a:spcPts val="800"/>
              </a:spcAft>
            </a:pPr>
            <a:r>
              <a:rPr lang="pt-BR" sz="1600" dirty="0">
                <a:solidFill>
                  <a:srgbClr val="FFFFFF"/>
                </a:solidFill>
                <a:latin typeface="Arial" panose="020B0604020202020204" pitchFamily="34" charset="0"/>
                <a:cs typeface="Arial" panose="020B0604020202020204" pitchFamily="34" charset="0"/>
              </a:rPr>
              <a:t>Melhoria constante dos indicadores sociais e econômicos regionais, como o IDH e o PIB/per capita. </a:t>
            </a:r>
          </a:p>
          <a:p>
            <a:pPr marL="285750" indent="-285750">
              <a:spcAft>
                <a:spcPts val="800"/>
              </a:spcAft>
              <a:buFontTx/>
              <a:buChar char="-"/>
            </a:pPr>
            <a:endParaRPr lang="pt-BR" sz="1600" dirty="0">
              <a:solidFill>
                <a:srgbClr val="FFFFFF"/>
              </a:solidFill>
              <a:latin typeface="Arial" panose="020B0604020202020204" pitchFamily="34" charset="0"/>
              <a:cs typeface="Arial" panose="020B0604020202020204" pitchFamily="34" charset="0"/>
            </a:endParaRPr>
          </a:p>
          <a:p>
            <a:pPr>
              <a:spcAft>
                <a:spcPts val="800"/>
              </a:spcAft>
            </a:pPr>
            <a:endParaRPr lang="pt-BR" sz="2000" b="1" i="1" dirty="0">
              <a:solidFill>
                <a:srgbClr val="FFFFFF"/>
              </a:solidFill>
              <a:latin typeface="Arial" panose="020B0604020202020204" pitchFamily="34" charset="0"/>
              <a:cs typeface="Arial" panose="020B0604020202020204" pitchFamily="34" charset="0"/>
            </a:endParaRPr>
          </a:p>
          <a:p>
            <a:pPr>
              <a:spcAft>
                <a:spcPts val="800"/>
              </a:spcAft>
            </a:pPr>
            <a:endParaRPr lang="pt-BR" sz="2000" b="1" i="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058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 azul com letras brancas&#10;&#10;Descrição gerada automaticamente com confiança média">
            <a:extLst>
              <a:ext uri="{FF2B5EF4-FFF2-40B4-BE49-F238E27FC236}">
                <a16:creationId xmlns:a16="http://schemas.microsoft.com/office/drawing/2014/main" id="{5C407AA5-6197-41D8-A10C-3F10C473F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Imagem 9" descr="Cidade vista de cima de um edifício&#10;&#10;Descrição gerada automaticamente">
            <a:extLst>
              <a:ext uri="{FF2B5EF4-FFF2-40B4-BE49-F238E27FC236}">
                <a16:creationId xmlns:a16="http://schemas.microsoft.com/office/drawing/2014/main" id="{6857B87F-1002-40A6-83B1-EC62DA88DB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153" r="25917"/>
          <a:stretch/>
        </p:blipFill>
        <p:spPr>
          <a:xfrm>
            <a:off x="6711949" y="702656"/>
            <a:ext cx="4805142" cy="5452688"/>
          </a:xfrm>
          <a:prstGeom prst="rect">
            <a:avLst/>
          </a:prstGeom>
        </p:spPr>
      </p:pic>
      <p:sp>
        <p:nvSpPr>
          <p:cNvPr id="30" name="Elipse 29">
            <a:extLst>
              <a:ext uri="{FF2B5EF4-FFF2-40B4-BE49-F238E27FC236}">
                <a16:creationId xmlns:a16="http://schemas.microsoft.com/office/drawing/2014/main" id="{A8E28A1F-3C60-4FFC-9620-2CEA75B126F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1">
            <a:extLst>
              <a:ext uri="{FF2B5EF4-FFF2-40B4-BE49-F238E27FC236}">
                <a16:creationId xmlns:a16="http://schemas.microsoft.com/office/drawing/2014/main" id="{6459BC32-535D-48B4-9F02-613EDC7963C3}"/>
              </a:ext>
            </a:extLst>
          </p:cNvPr>
          <p:cNvSpPr txBox="1">
            <a:spLocks/>
          </p:cNvSpPr>
          <p:nvPr/>
        </p:nvSpPr>
        <p:spPr>
          <a:xfrm>
            <a:off x="1719721" y="861112"/>
            <a:ext cx="3652380" cy="23259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4400" b="1" dirty="0">
                <a:solidFill>
                  <a:srgbClr val="FFFFFF"/>
                </a:solidFill>
                <a:latin typeface="Arial" panose="020B0604020202020204" pitchFamily="34" charset="0"/>
                <a:ea typeface="Calibri" panose="020F0502020204030204" pitchFamily="34" charset="0"/>
                <a:cs typeface="Arial" panose="020B0604020202020204" pitchFamily="34" charset="0"/>
              </a:rPr>
              <a:t>Impactos sociais e urbanísticos da </a:t>
            </a:r>
            <a:r>
              <a:rPr lang="pt-BR" sz="4400" b="1" dirty="0" err="1">
                <a:solidFill>
                  <a:srgbClr val="FFFFFF"/>
                </a:solidFill>
                <a:latin typeface="Arial" panose="020B0604020202020204" pitchFamily="34" charset="0"/>
                <a:ea typeface="Calibri" panose="020F0502020204030204" pitchFamily="34" charset="0"/>
                <a:cs typeface="Arial" panose="020B0604020202020204" pitchFamily="34" charset="0"/>
              </a:rPr>
              <a:t>UnDF</a:t>
            </a:r>
            <a:endParaRPr lang="pt-BR" sz="4400" b="1" dirty="0">
              <a:solidFill>
                <a:srgbClr val="FFFFFF"/>
              </a:solidFill>
              <a:latin typeface="Arial" panose="020B0604020202020204" pitchFamily="34" charset="0"/>
              <a:ea typeface="Calibri" panose="020F0502020204030204" pitchFamily="34" charset="0"/>
              <a:cs typeface="Arial" panose="020B0604020202020204" pitchFamily="34" charset="0"/>
            </a:endParaRPr>
          </a:p>
        </p:txBody>
      </p:sp>
      <p:pic>
        <p:nvPicPr>
          <p:cNvPr id="17" name="Imagem 16">
            <a:extLst>
              <a:ext uri="{FF2B5EF4-FFF2-40B4-BE49-F238E27FC236}">
                <a16:creationId xmlns:a16="http://schemas.microsoft.com/office/drawing/2014/main" id="{3149CCB7-CEB1-4DE3-BCAC-BDE42206B3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7444" y="6233142"/>
            <a:ext cx="1242817" cy="369059"/>
          </a:xfrm>
          <a:prstGeom prst="rect">
            <a:avLst/>
          </a:prstGeom>
        </p:spPr>
      </p:pic>
      <p:sp>
        <p:nvSpPr>
          <p:cNvPr id="8" name="Retângulo 7">
            <a:extLst>
              <a:ext uri="{FF2B5EF4-FFF2-40B4-BE49-F238E27FC236}">
                <a16:creationId xmlns:a16="http://schemas.microsoft.com/office/drawing/2014/main" id="{63C2DC1F-F5BC-4B07-B2AC-4499AC223298}"/>
              </a:ext>
            </a:extLst>
          </p:cNvPr>
          <p:cNvSpPr/>
          <p:nvPr/>
        </p:nvSpPr>
        <p:spPr>
          <a:xfrm>
            <a:off x="475974" y="4057650"/>
            <a:ext cx="6667775" cy="910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Gráfico 3">
            <a:extLst>
              <a:ext uri="{FF2B5EF4-FFF2-40B4-BE49-F238E27FC236}">
                <a16:creationId xmlns:a16="http://schemas.microsoft.com/office/drawing/2014/main" id="{1F0D5D65-BC78-4B40-814D-A16E4C4895CD}"/>
              </a:ext>
            </a:extLst>
          </p:cNvPr>
          <p:cNvSpPr/>
          <p:nvPr/>
        </p:nvSpPr>
        <p:spPr>
          <a:xfrm>
            <a:off x="305606" y="666562"/>
            <a:ext cx="835200" cy="835200"/>
          </a:xfrm>
          <a:custGeom>
            <a:avLst/>
            <a:gdLst>
              <a:gd name="connsiteX0" fmla="*/ 4805363 w 4876800"/>
              <a:gd name="connsiteY0" fmla="*/ 4733925 h 4876800"/>
              <a:gd name="connsiteX1" fmla="*/ 4229100 w 4876800"/>
              <a:gd name="connsiteY1" fmla="*/ 4733925 h 4876800"/>
              <a:gd name="connsiteX2" fmla="*/ 4229100 w 4876800"/>
              <a:gd name="connsiteY2" fmla="*/ 3756479 h 4876800"/>
              <a:gd name="connsiteX3" fmla="*/ 4876800 w 4876800"/>
              <a:gd name="connsiteY3" fmla="*/ 2956560 h 4876800"/>
              <a:gd name="connsiteX4" fmla="*/ 4246922 w 4876800"/>
              <a:gd name="connsiteY4" fmla="*/ 2159060 h 4876800"/>
              <a:gd name="connsiteX5" fmla="*/ 4384605 w 4876800"/>
              <a:gd name="connsiteY5" fmla="*/ 1847612 h 4876800"/>
              <a:gd name="connsiteX6" fmla="*/ 4325331 w 4876800"/>
              <a:gd name="connsiteY6" fmla="*/ 1765792 h 4876800"/>
              <a:gd name="connsiteX7" fmla="*/ 4243512 w 4876800"/>
              <a:gd name="connsiteY7" fmla="*/ 1825066 h 4876800"/>
              <a:gd name="connsiteX8" fmla="*/ 3901888 w 4876800"/>
              <a:gd name="connsiteY8" fmla="*/ 2237565 h 4876800"/>
              <a:gd name="connsiteX9" fmla="*/ 3818896 w 4876800"/>
              <a:gd name="connsiteY9" fmla="*/ 2334511 h 4876800"/>
              <a:gd name="connsiteX10" fmla="*/ 3595326 w 4876800"/>
              <a:gd name="connsiteY10" fmla="*/ 2649141 h 4876800"/>
              <a:gd name="connsiteX11" fmla="*/ 3266189 w 4876800"/>
              <a:gd name="connsiteY11" fmla="*/ 2654322 h 4876800"/>
              <a:gd name="connsiteX12" fmla="*/ 3082442 w 4876800"/>
              <a:gd name="connsiteY12" fmla="*/ 2514972 h 4876800"/>
              <a:gd name="connsiteX13" fmla="*/ 3082442 w 4876800"/>
              <a:gd name="connsiteY13" fmla="*/ 2206257 h 4876800"/>
              <a:gd name="connsiteX14" fmla="*/ 3394529 w 4876800"/>
              <a:gd name="connsiteY14" fmla="*/ 1894189 h 4876800"/>
              <a:gd name="connsiteX15" fmla="*/ 3394529 w 4876800"/>
              <a:gd name="connsiteY15" fmla="*/ 1793157 h 4876800"/>
              <a:gd name="connsiteX16" fmla="*/ 3293507 w 4876800"/>
              <a:gd name="connsiteY16" fmla="*/ 1793157 h 4876800"/>
              <a:gd name="connsiteX17" fmla="*/ 3082452 w 4876800"/>
              <a:gd name="connsiteY17" fmla="*/ 2004203 h 4876800"/>
              <a:gd name="connsiteX18" fmla="*/ 3082452 w 4876800"/>
              <a:gd name="connsiteY18" fmla="*/ 1531220 h 4876800"/>
              <a:gd name="connsiteX19" fmla="*/ 3011015 w 4876800"/>
              <a:gd name="connsiteY19" fmla="*/ 1459782 h 4876800"/>
              <a:gd name="connsiteX20" fmla="*/ 2939577 w 4876800"/>
              <a:gd name="connsiteY20" fmla="*/ 1531220 h 4876800"/>
              <a:gd name="connsiteX21" fmla="*/ 2939577 w 4876800"/>
              <a:gd name="connsiteY21" fmla="*/ 1867100 h 4876800"/>
              <a:gd name="connsiteX22" fmla="*/ 2728532 w 4876800"/>
              <a:gd name="connsiteY22" fmla="*/ 1656055 h 4876800"/>
              <a:gd name="connsiteX23" fmla="*/ 2627500 w 4876800"/>
              <a:gd name="connsiteY23" fmla="*/ 1656055 h 4876800"/>
              <a:gd name="connsiteX24" fmla="*/ 2627500 w 4876800"/>
              <a:gd name="connsiteY24" fmla="*/ 1757086 h 4876800"/>
              <a:gd name="connsiteX25" fmla="*/ 2939587 w 4876800"/>
              <a:gd name="connsiteY25" fmla="*/ 2069173 h 4876800"/>
              <a:gd name="connsiteX26" fmla="*/ 2939587 w 4876800"/>
              <a:gd name="connsiteY26" fmla="*/ 2515019 h 4876800"/>
              <a:gd name="connsiteX27" fmla="*/ 2755916 w 4876800"/>
              <a:gd name="connsiteY27" fmla="*/ 2654303 h 4876800"/>
              <a:gd name="connsiteX28" fmla="*/ 2426713 w 4876800"/>
              <a:gd name="connsiteY28" fmla="*/ 2649169 h 4876800"/>
              <a:gd name="connsiteX29" fmla="*/ 2263921 w 4876800"/>
              <a:gd name="connsiteY29" fmla="*/ 2496103 h 4876800"/>
              <a:gd name="connsiteX30" fmla="*/ 2049323 w 4876800"/>
              <a:gd name="connsiteY30" fmla="*/ 1276683 h 4876800"/>
              <a:gd name="connsiteX31" fmla="*/ 2106511 w 4876800"/>
              <a:gd name="connsiteY31" fmla="*/ 1249890 h 4876800"/>
              <a:gd name="connsiteX32" fmla="*/ 2200647 w 4876800"/>
              <a:gd name="connsiteY32" fmla="*/ 1093318 h 4876800"/>
              <a:gd name="connsiteX33" fmla="*/ 2198389 w 4876800"/>
              <a:gd name="connsiteY33" fmla="*/ 1055580 h 4876800"/>
              <a:gd name="connsiteX34" fmla="*/ 2437105 w 4876800"/>
              <a:gd name="connsiteY34" fmla="*/ 750303 h 4876800"/>
              <a:gd name="connsiteX35" fmla="*/ 2551957 w 4876800"/>
              <a:gd name="connsiteY35" fmla="*/ 601904 h 4876800"/>
              <a:gd name="connsiteX36" fmla="*/ 3011062 w 4876800"/>
              <a:gd name="connsiteY36" fmla="*/ 142894 h 4876800"/>
              <a:gd name="connsiteX37" fmla="*/ 3470062 w 4876800"/>
              <a:gd name="connsiteY37" fmla="*/ 602666 h 4876800"/>
              <a:gd name="connsiteX38" fmla="*/ 3584924 w 4876800"/>
              <a:gd name="connsiteY38" fmla="*/ 750313 h 4876800"/>
              <a:gd name="connsiteX39" fmla="*/ 3821392 w 4876800"/>
              <a:gd name="connsiteY39" fmla="*/ 1093146 h 4876800"/>
              <a:gd name="connsiteX40" fmla="*/ 3915490 w 4876800"/>
              <a:gd name="connsiteY40" fmla="*/ 1249880 h 4876800"/>
              <a:gd name="connsiteX41" fmla="*/ 4211307 w 4876800"/>
              <a:gd name="connsiteY41" fmla="*/ 1542021 h 4876800"/>
              <a:gd name="connsiteX42" fmla="*/ 4304433 w 4876800"/>
              <a:gd name="connsiteY42" fmla="*/ 1581179 h 4876800"/>
              <a:gd name="connsiteX43" fmla="*/ 4343591 w 4876800"/>
              <a:gd name="connsiteY43" fmla="*/ 1488053 h 4876800"/>
              <a:gd name="connsiteX44" fmla="*/ 3967858 w 4876800"/>
              <a:gd name="connsiteY44" fmla="*/ 1116949 h 4876800"/>
              <a:gd name="connsiteX45" fmla="*/ 3963248 w 4876800"/>
              <a:gd name="connsiteY45" fmla="*/ 1110272 h 4876800"/>
              <a:gd name="connsiteX46" fmla="*/ 3619252 w 4876800"/>
              <a:gd name="connsiteY46" fmla="*/ 611619 h 4876800"/>
              <a:gd name="connsiteX47" fmla="*/ 3612947 w 4876800"/>
              <a:gd name="connsiteY47" fmla="*/ 601904 h 4876800"/>
              <a:gd name="connsiteX48" fmla="*/ 3011043 w 4876800"/>
              <a:gd name="connsiteY48" fmla="*/ 0 h 4876800"/>
              <a:gd name="connsiteX49" fmla="*/ 2409063 w 4876800"/>
              <a:gd name="connsiteY49" fmla="*/ 602647 h 4876800"/>
              <a:gd name="connsiteX50" fmla="*/ 2402777 w 4876800"/>
              <a:gd name="connsiteY50" fmla="*/ 611600 h 4876800"/>
              <a:gd name="connsiteX51" fmla="*/ 2055495 w 4876800"/>
              <a:gd name="connsiteY51" fmla="*/ 1055561 h 4876800"/>
              <a:gd name="connsiteX52" fmla="*/ 2058791 w 4876800"/>
              <a:gd name="connsiteY52" fmla="*/ 1110406 h 4876800"/>
              <a:gd name="connsiteX53" fmla="*/ 2004841 w 4876800"/>
              <a:gd name="connsiteY53" fmla="*/ 1139009 h 4876800"/>
              <a:gd name="connsiteX54" fmla="*/ 1949729 w 4876800"/>
              <a:gd name="connsiteY54" fmla="*/ 984304 h 4876800"/>
              <a:gd name="connsiteX55" fmla="*/ 1132551 w 4876800"/>
              <a:gd name="connsiteY55" fmla="*/ 0 h 4876800"/>
              <a:gd name="connsiteX56" fmla="*/ 339700 w 4876800"/>
              <a:gd name="connsiteY56" fmla="*/ 921125 h 4876800"/>
              <a:gd name="connsiteX57" fmla="*/ 379990 w 4876800"/>
              <a:gd name="connsiteY57" fmla="*/ 1013774 h 4876800"/>
              <a:gd name="connsiteX58" fmla="*/ 472640 w 4876800"/>
              <a:gd name="connsiteY58" fmla="*/ 973484 h 4876800"/>
              <a:gd name="connsiteX59" fmla="*/ 1132551 w 4876800"/>
              <a:gd name="connsiteY59" fmla="*/ 142875 h 4876800"/>
              <a:gd name="connsiteX60" fmla="*/ 1816018 w 4876800"/>
              <a:gd name="connsiteY60" fmla="*/ 1034653 h 4876800"/>
              <a:gd name="connsiteX61" fmla="*/ 2122227 w 4876800"/>
              <a:gd name="connsiteY61" fmla="*/ 2438857 h 4876800"/>
              <a:gd name="connsiteX62" fmla="*/ 1203989 w 4876800"/>
              <a:gd name="connsiteY62" fmla="*/ 3550663 h 4876800"/>
              <a:gd name="connsiteX63" fmla="*/ 1203989 w 4876800"/>
              <a:gd name="connsiteY63" fmla="*/ 2970924 h 4876800"/>
              <a:gd name="connsiteX64" fmla="*/ 1203989 w 4876800"/>
              <a:gd name="connsiteY64" fmla="*/ 2970829 h 4876800"/>
              <a:gd name="connsiteX65" fmla="*/ 1203989 w 4876800"/>
              <a:gd name="connsiteY65" fmla="*/ 2697680 h 4876800"/>
              <a:gd name="connsiteX66" fmla="*/ 1502131 w 4876800"/>
              <a:gd name="connsiteY66" fmla="*/ 2399538 h 4876800"/>
              <a:gd name="connsiteX67" fmla="*/ 1502131 w 4876800"/>
              <a:gd name="connsiteY67" fmla="*/ 2298506 h 4876800"/>
              <a:gd name="connsiteX68" fmla="*/ 1401099 w 4876800"/>
              <a:gd name="connsiteY68" fmla="*/ 2298506 h 4876800"/>
              <a:gd name="connsiteX69" fmla="*/ 1203998 w 4876800"/>
              <a:gd name="connsiteY69" fmla="*/ 2495607 h 4876800"/>
              <a:gd name="connsiteX70" fmla="*/ 1203998 w 4876800"/>
              <a:gd name="connsiteY70" fmla="*/ 2196894 h 4876800"/>
              <a:gd name="connsiteX71" fmla="*/ 1132561 w 4876800"/>
              <a:gd name="connsiteY71" fmla="*/ 2125456 h 4876800"/>
              <a:gd name="connsiteX72" fmla="*/ 1061123 w 4876800"/>
              <a:gd name="connsiteY72" fmla="*/ 2196894 h 4876800"/>
              <a:gd name="connsiteX73" fmla="*/ 1061123 w 4876800"/>
              <a:gd name="connsiteY73" fmla="*/ 2668038 h 4876800"/>
              <a:gd name="connsiteX74" fmla="*/ 1061123 w 4876800"/>
              <a:gd name="connsiteY74" fmla="*/ 2668133 h 4876800"/>
              <a:gd name="connsiteX75" fmla="*/ 1061123 w 4876800"/>
              <a:gd name="connsiteY75" fmla="*/ 2798407 h 4876800"/>
              <a:gd name="connsiteX76" fmla="*/ 864013 w 4876800"/>
              <a:gd name="connsiteY76" fmla="*/ 2601297 h 4876800"/>
              <a:gd name="connsiteX77" fmla="*/ 762981 w 4876800"/>
              <a:gd name="connsiteY77" fmla="*/ 2601297 h 4876800"/>
              <a:gd name="connsiteX78" fmla="*/ 762981 w 4876800"/>
              <a:gd name="connsiteY78" fmla="*/ 2702328 h 4876800"/>
              <a:gd name="connsiteX79" fmla="*/ 1061123 w 4876800"/>
              <a:gd name="connsiteY79" fmla="*/ 3000470 h 4876800"/>
              <a:gd name="connsiteX80" fmla="*/ 1061123 w 4876800"/>
              <a:gd name="connsiteY80" fmla="*/ 3550663 h 4876800"/>
              <a:gd name="connsiteX81" fmla="*/ 142875 w 4876800"/>
              <a:gd name="connsiteY81" fmla="*/ 2438857 h 4876800"/>
              <a:gd name="connsiteX82" fmla="*/ 363807 w 4876800"/>
              <a:gd name="connsiteY82" fmla="*/ 1281217 h 4876800"/>
              <a:gd name="connsiteX83" fmla="*/ 317325 w 4876800"/>
              <a:gd name="connsiteY83" fmla="*/ 1191520 h 4876800"/>
              <a:gd name="connsiteX84" fmla="*/ 227628 w 4876800"/>
              <a:gd name="connsiteY84" fmla="*/ 1238002 h 4876800"/>
              <a:gd name="connsiteX85" fmla="*/ 0 w 4876800"/>
              <a:gd name="connsiteY85" fmla="*/ 2438857 h 4876800"/>
              <a:gd name="connsiteX86" fmla="*/ 1061114 w 4876800"/>
              <a:gd name="connsiteY86" fmla="*/ 3693890 h 4876800"/>
              <a:gd name="connsiteX87" fmla="*/ 1061114 w 4876800"/>
              <a:gd name="connsiteY87" fmla="*/ 4733925 h 4876800"/>
              <a:gd name="connsiteX88" fmla="*/ 71438 w 4876800"/>
              <a:gd name="connsiteY88" fmla="*/ 4733925 h 4876800"/>
              <a:gd name="connsiteX89" fmla="*/ 0 w 4876800"/>
              <a:gd name="connsiteY89" fmla="*/ 4805363 h 4876800"/>
              <a:gd name="connsiteX90" fmla="*/ 71438 w 4876800"/>
              <a:gd name="connsiteY90" fmla="*/ 4876800 h 4876800"/>
              <a:gd name="connsiteX91" fmla="*/ 4805363 w 4876800"/>
              <a:gd name="connsiteY91" fmla="*/ 4876800 h 4876800"/>
              <a:gd name="connsiteX92" fmla="*/ 4876800 w 4876800"/>
              <a:gd name="connsiteY92" fmla="*/ 4805363 h 4876800"/>
              <a:gd name="connsiteX93" fmla="*/ 4805363 w 4876800"/>
              <a:gd name="connsiteY93" fmla="*/ 4733925 h 4876800"/>
              <a:gd name="connsiteX94" fmla="*/ 2939567 w 4876800"/>
              <a:gd name="connsiteY94" fmla="*/ 4733925 h 4876800"/>
              <a:gd name="connsiteX95" fmla="*/ 1203989 w 4876800"/>
              <a:gd name="connsiteY95" fmla="*/ 4733925 h 4876800"/>
              <a:gd name="connsiteX96" fmla="*/ 1203989 w 4876800"/>
              <a:gd name="connsiteY96" fmla="*/ 3693890 h 4876800"/>
              <a:gd name="connsiteX97" fmla="*/ 2241480 w 4876800"/>
              <a:gd name="connsiteY97" fmla="*/ 2694632 h 4876800"/>
              <a:gd name="connsiteX98" fmla="*/ 2364981 w 4876800"/>
              <a:gd name="connsiteY98" fmla="*/ 2778004 h 4876800"/>
              <a:gd name="connsiteX99" fmla="*/ 2808513 w 4876800"/>
              <a:gd name="connsiteY99" fmla="*/ 2787110 h 4876800"/>
              <a:gd name="connsiteX100" fmla="*/ 2939567 w 4876800"/>
              <a:gd name="connsiteY100" fmla="*/ 2713530 h 4876800"/>
              <a:gd name="connsiteX101" fmla="*/ 4086225 w 4876800"/>
              <a:gd name="connsiteY101" fmla="*/ 4733925 h 4876800"/>
              <a:gd name="connsiteX102" fmla="*/ 3082442 w 4876800"/>
              <a:gd name="connsiteY102" fmla="*/ 4733925 h 4876800"/>
              <a:gd name="connsiteX103" fmla="*/ 3082442 w 4876800"/>
              <a:gd name="connsiteY103" fmla="*/ 2713578 h 4876800"/>
              <a:gd name="connsiteX104" fmla="*/ 3213573 w 4876800"/>
              <a:gd name="connsiteY104" fmla="*/ 2787149 h 4876800"/>
              <a:gd name="connsiteX105" fmla="*/ 3431172 w 4876800"/>
              <a:gd name="connsiteY105" fmla="*/ 2828620 h 4876800"/>
              <a:gd name="connsiteX106" fmla="*/ 3438525 w 4876800"/>
              <a:gd name="connsiteY106" fmla="*/ 2956570 h 4876800"/>
              <a:gd name="connsiteX107" fmla="*/ 4086225 w 4876800"/>
              <a:gd name="connsiteY107" fmla="*/ 3756489 h 4876800"/>
              <a:gd name="connsiteX108" fmla="*/ 4157663 w 4876800"/>
              <a:gd name="connsiteY108" fmla="*/ 2907249 h 4876800"/>
              <a:gd name="connsiteX109" fmla="*/ 4086225 w 4876800"/>
              <a:gd name="connsiteY109" fmla="*/ 2978687 h 4876800"/>
              <a:gd name="connsiteX110" fmla="*/ 4086225 w 4876800"/>
              <a:gd name="connsiteY110" fmla="*/ 3371374 h 4876800"/>
              <a:gd name="connsiteX111" fmla="*/ 4086225 w 4876800"/>
              <a:gd name="connsiteY111" fmla="*/ 3371469 h 4876800"/>
              <a:gd name="connsiteX112" fmla="*/ 4086225 w 4876800"/>
              <a:gd name="connsiteY112" fmla="*/ 3612328 h 4876800"/>
              <a:gd name="connsiteX113" fmla="*/ 3581400 w 4876800"/>
              <a:gd name="connsiteY113" fmla="*/ 2956560 h 4876800"/>
              <a:gd name="connsiteX114" fmla="*/ 3597364 w 4876800"/>
              <a:gd name="connsiteY114" fmla="*/ 2802112 h 4876800"/>
              <a:gd name="connsiteX115" fmla="*/ 3957638 w 4876800"/>
              <a:gd name="connsiteY115" fmla="*/ 2369287 h 4876800"/>
              <a:gd name="connsiteX116" fmla="*/ 4093721 w 4876800"/>
              <a:gd name="connsiteY116" fmla="*/ 2299668 h 4876800"/>
              <a:gd name="connsiteX117" fmla="*/ 4733925 w 4876800"/>
              <a:gd name="connsiteY117" fmla="*/ 2956560 h 4876800"/>
              <a:gd name="connsiteX118" fmla="*/ 4229100 w 4876800"/>
              <a:gd name="connsiteY118" fmla="*/ 3612328 h 4876800"/>
              <a:gd name="connsiteX119" fmla="*/ 4229100 w 4876800"/>
              <a:gd name="connsiteY119" fmla="*/ 3401016 h 4876800"/>
              <a:gd name="connsiteX120" fmla="*/ 4454976 w 4876800"/>
              <a:gd name="connsiteY120" fmla="*/ 3175140 h 4876800"/>
              <a:gd name="connsiteX121" fmla="*/ 4454976 w 4876800"/>
              <a:gd name="connsiteY121" fmla="*/ 3074108 h 4876800"/>
              <a:gd name="connsiteX122" fmla="*/ 4353944 w 4876800"/>
              <a:gd name="connsiteY122" fmla="*/ 3074108 h 4876800"/>
              <a:gd name="connsiteX123" fmla="*/ 4229100 w 4876800"/>
              <a:gd name="connsiteY123" fmla="*/ 3198952 h 4876800"/>
              <a:gd name="connsiteX124" fmla="*/ 4229100 w 4876800"/>
              <a:gd name="connsiteY124" fmla="*/ 2978687 h 4876800"/>
              <a:gd name="connsiteX125" fmla="*/ 4157663 w 4876800"/>
              <a:gd name="connsiteY125" fmla="*/ 2907249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876800" h="4876800">
                <a:moveTo>
                  <a:pt x="4805363" y="4733925"/>
                </a:moveTo>
                <a:lnTo>
                  <a:pt x="4229100" y="4733925"/>
                </a:lnTo>
                <a:lnTo>
                  <a:pt x="4229100" y="3756479"/>
                </a:lnTo>
                <a:cubicBezTo>
                  <a:pt x="4592222" y="3716255"/>
                  <a:pt x="4876800" y="3372888"/>
                  <a:pt x="4876800" y="2956560"/>
                </a:cubicBezTo>
                <a:cubicBezTo>
                  <a:pt x="4876800" y="2547090"/>
                  <a:pt x="4601461" y="2208381"/>
                  <a:pt x="4246922" y="2159060"/>
                </a:cubicBezTo>
                <a:cubicBezTo>
                  <a:pt x="4317702" y="2070278"/>
                  <a:pt x="4366070" y="1963560"/>
                  <a:pt x="4384605" y="1847612"/>
                </a:cubicBezTo>
                <a:cubicBezTo>
                  <a:pt x="4390825" y="1808655"/>
                  <a:pt x="4364289" y="1772022"/>
                  <a:pt x="4325331" y="1765792"/>
                </a:cubicBezTo>
                <a:cubicBezTo>
                  <a:pt x="4286241" y="1759639"/>
                  <a:pt x="4249731" y="1786109"/>
                  <a:pt x="4243512" y="1825066"/>
                </a:cubicBezTo>
                <a:cubicBezTo>
                  <a:pt x="4213174" y="2014976"/>
                  <a:pt x="4080482" y="2172862"/>
                  <a:pt x="3901888" y="2237565"/>
                </a:cubicBezTo>
                <a:cubicBezTo>
                  <a:pt x="3859235" y="2253015"/>
                  <a:pt x="3827450" y="2290172"/>
                  <a:pt x="3818896" y="2334511"/>
                </a:cubicBezTo>
                <a:cubicBezTo>
                  <a:pt x="3805619" y="2403301"/>
                  <a:pt x="3757251" y="2571645"/>
                  <a:pt x="3595326" y="2649141"/>
                </a:cubicBezTo>
                <a:cubicBezTo>
                  <a:pt x="3455613" y="2716006"/>
                  <a:pt x="3318548" y="2675020"/>
                  <a:pt x="3266189" y="2654322"/>
                </a:cubicBezTo>
                <a:cubicBezTo>
                  <a:pt x="3178036" y="2619327"/>
                  <a:pt x="3119009" y="2562177"/>
                  <a:pt x="3082442" y="2514972"/>
                </a:cubicBezTo>
                <a:lnTo>
                  <a:pt x="3082442" y="2206257"/>
                </a:lnTo>
                <a:lnTo>
                  <a:pt x="3394529" y="1894189"/>
                </a:lnTo>
                <a:cubicBezTo>
                  <a:pt x="3422428" y="1866281"/>
                  <a:pt x="3422428" y="1821056"/>
                  <a:pt x="3394529" y="1793157"/>
                </a:cubicBezTo>
                <a:cubicBezTo>
                  <a:pt x="3366621" y="1765278"/>
                  <a:pt x="3321387" y="1765259"/>
                  <a:pt x="3293507" y="1793157"/>
                </a:cubicBezTo>
                <a:lnTo>
                  <a:pt x="3082452" y="2004203"/>
                </a:lnTo>
                <a:lnTo>
                  <a:pt x="3082452" y="1531220"/>
                </a:lnTo>
                <a:cubicBezTo>
                  <a:pt x="3082452" y="1491758"/>
                  <a:pt x="3050477" y="1459782"/>
                  <a:pt x="3011015" y="1459782"/>
                </a:cubicBezTo>
                <a:cubicBezTo>
                  <a:pt x="2971552" y="1459782"/>
                  <a:pt x="2939577" y="1491758"/>
                  <a:pt x="2939577" y="1531220"/>
                </a:cubicBezTo>
                <a:lnTo>
                  <a:pt x="2939577" y="1867100"/>
                </a:lnTo>
                <a:lnTo>
                  <a:pt x="2728532" y="1656055"/>
                </a:lnTo>
                <a:cubicBezTo>
                  <a:pt x="2700623" y="1628166"/>
                  <a:pt x="2655399" y="1628166"/>
                  <a:pt x="2627500" y="1656055"/>
                </a:cubicBezTo>
                <a:cubicBezTo>
                  <a:pt x="2599601" y="1683963"/>
                  <a:pt x="2599601" y="1729188"/>
                  <a:pt x="2627500" y="1757086"/>
                </a:cubicBezTo>
                <a:lnTo>
                  <a:pt x="2939587" y="2069173"/>
                </a:lnTo>
                <a:lnTo>
                  <a:pt x="2939587" y="2515019"/>
                </a:lnTo>
                <a:cubicBezTo>
                  <a:pt x="2902877" y="2562282"/>
                  <a:pt x="2843756" y="2619432"/>
                  <a:pt x="2755916" y="2654303"/>
                </a:cubicBezTo>
                <a:cubicBezTo>
                  <a:pt x="2703462" y="2675030"/>
                  <a:pt x="2566407" y="2716025"/>
                  <a:pt x="2426713" y="2649169"/>
                </a:cubicBezTo>
                <a:cubicBezTo>
                  <a:pt x="2359057" y="2616746"/>
                  <a:pt x="2304488" y="2565149"/>
                  <a:pt x="2263921" y="2496103"/>
                </a:cubicBezTo>
                <a:cubicBezTo>
                  <a:pt x="2276351" y="2180349"/>
                  <a:pt x="2185054" y="1718891"/>
                  <a:pt x="2049323" y="1276683"/>
                </a:cubicBezTo>
                <a:cubicBezTo>
                  <a:pt x="2067830" y="1266673"/>
                  <a:pt x="2086918" y="1257643"/>
                  <a:pt x="2106511" y="1249890"/>
                </a:cubicBezTo>
                <a:cubicBezTo>
                  <a:pt x="2170138" y="1224877"/>
                  <a:pt x="2208829" y="1160412"/>
                  <a:pt x="2200647" y="1093318"/>
                </a:cubicBezTo>
                <a:cubicBezTo>
                  <a:pt x="2199132" y="1080554"/>
                  <a:pt x="2198389" y="1068210"/>
                  <a:pt x="2198389" y="1055580"/>
                </a:cubicBezTo>
                <a:cubicBezTo>
                  <a:pt x="2198389" y="910609"/>
                  <a:pt x="2296554" y="785089"/>
                  <a:pt x="2437105" y="750303"/>
                </a:cubicBezTo>
                <a:cubicBezTo>
                  <a:pt x="2504732" y="733568"/>
                  <a:pt x="2551957" y="672846"/>
                  <a:pt x="2551957" y="601904"/>
                </a:cubicBezTo>
                <a:cubicBezTo>
                  <a:pt x="2551957" y="348806"/>
                  <a:pt x="2757907" y="142894"/>
                  <a:pt x="3011062" y="142894"/>
                </a:cubicBezTo>
                <a:cubicBezTo>
                  <a:pt x="3264151" y="142894"/>
                  <a:pt x="3470062" y="348806"/>
                  <a:pt x="3470062" y="602666"/>
                </a:cubicBezTo>
                <a:cubicBezTo>
                  <a:pt x="3470062" y="672856"/>
                  <a:pt x="3517287" y="733568"/>
                  <a:pt x="3584924" y="750313"/>
                </a:cubicBezTo>
                <a:cubicBezTo>
                  <a:pt x="3739029" y="788460"/>
                  <a:pt x="3840518" y="935955"/>
                  <a:pt x="3821392" y="1093146"/>
                </a:cubicBezTo>
                <a:cubicBezTo>
                  <a:pt x="3813220" y="1160364"/>
                  <a:pt x="3851891" y="1224801"/>
                  <a:pt x="3915490" y="1249880"/>
                </a:cubicBezTo>
                <a:cubicBezTo>
                  <a:pt x="4049202" y="1302506"/>
                  <a:pt x="4157025" y="1408995"/>
                  <a:pt x="4211307" y="1542021"/>
                </a:cubicBezTo>
                <a:cubicBezTo>
                  <a:pt x="4226395" y="1578988"/>
                  <a:pt x="4268658" y="1595780"/>
                  <a:pt x="4304433" y="1581179"/>
                </a:cubicBezTo>
                <a:cubicBezTo>
                  <a:pt x="4340971" y="1566272"/>
                  <a:pt x="4358497" y="1524581"/>
                  <a:pt x="4343591" y="1488053"/>
                </a:cubicBezTo>
                <a:cubicBezTo>
                  <a:pt x="4274639" y="1319060"/>
                  <a:pt x="4137670" y="1183796"/>
                  <a:pt x="3967858" y="1116949"/>
                </a:cubicBezTo>
                <a:cubicBezTo>
                  <a:pt x="3965001" y="1115825"/>
                  <a:pt x="3962914" y="1112892"/>
                  <a:pt x="3963248" y="1110272"/>
                </a:cubicBezTo>
                <a:cubicBezTo>
                  <a:pt x="3991890" y="879491"/>
                  <a:pt x="3841099" y="666655"/>
                  <a:pt x="3619252" y="611619"/>
                </a:cubicBezTo>
                <a:cubicBezTo>
                  <a:pt x="3615652" y="610724"/>
                  <a:pt x="3612947" y="606876"/>
                  <a:pt x="3612947" y="601904"/>
                </a:cubicBezTo>
                <a:cubicBezTo>
                  <a:pt x="3612928" y="270005"/>
                  <a:pt x="3342923" y="0"/>
                  <a:pt x="3011043" y="0"/>
                </a:cubicBezTo>
                <a:cubicBezTo>
                  <a:pt x="2679106" y="0"/>
                  <a:pt x="2409063" y="270005"/>
                  <a:pt x="2409063" y="602647"/>
                </a:cubicBezTo>
                <a:cubicBezTo>
                  <a:pt x="2409063" y="606857"/>
                  <a:pt x="2406358" y="610714"/>
                  <a:pt x="2402777" y="611600"/>
                </a:cubicBezTo>
                <a:cubicBezTo>
                  <a:pt x="2198303" y="662188"/>
                  <a:pt x="2055495" y="844753"/>
                  <a:pt x="2055495" y="1055561"/>
                </a:cubicBezTo>
                <a:cubicBezTo>
                  <a:pt x="2055495" y="1073639"/>
                  <a:pt x="2056590" y="1092022"/>
                  <a:pt x="2058791" y="1110406"/>
                </a:cubicBezTo>
                <a:cubicBezTo>
                  <a:pt x="2060267" y="1122769"/>
                  <a:pt x="2014785" y="1133046"/>
                  <a:pt x="2004841" y="1139009"/>
                </a:cubicBezTo>
                <a:cubicBezTo>
                  <a:pt x="1987058" y="1086383"/>
                  <a:pt x="1968684" y="1034634"/>
                  <a:pt x="1949729" y="984304"/>
                </a:cubicBezTo>
                <a:cubicBezTo>
                  <a:pt x="1643396" y="170774"/>
                  <a:pt x="1336262" y="0"/>
                  <a:pt x="1132551" y="0"/>
                </a:cubicBezTo>
                <a:cubicBezTo>
                  <a:pt x="777050" y="0"/>
                  <a:pt x="505177" y="500910"/>
                  <a:pt x="339700" y="921125"/>
                </a:cubicBezTo>
                <a:cubicBezTo>
                  <a:pt x="325241" y="957834"/>
                  <a:pt x="343281" y="999315"/>
                  <a:pt x="379990" y="1013774"/>
                </a:cubicBezTo>
                <a:cubicBezTo>
                  <a:pt x="416681" y="1028243"/>
                  <a:pt x="458181" y="1010193"/>
                  <a:pt x="472640" y="973484"/>
                </a:cubicBezTo>
                <a:cubicBezTo>
                  <a:pt x="680504" y="445618"/>
                  <a:pt x="921029" y="142875"/>
                  <a:pt x="1132551" y="142875"/>
                </a:cubicBezTo>
                <a:cubicBezTo>
                  <a:pt x="1353503" y="142875"/>
                  <a:pt x="1602619" y="467916"/>
                  <a:pt x="1816018" y="1034653"/>
                </a:cubicBezTo>
                <a:cubicBezTo>
                  <a:pt x="2017043" y="1568539"/>
                  <a:pt x="2122227" y="2145173"/>
                  <a:pt x="2122227" y="2438857"/>
                </a:cubicBezTo>
                <a:cubicBezTo>
                  <a:pt x="2122227" y="3026464"/>
                  <a:pt x="1716472" y="3509286"/>
                  <a:pt x="1203989" y="3550663"/>
                </a:cubicBezTo>
                <a:lnTo>
                  <a:pt x="1203989" y="2970924"/>
                </a:lnTo>
                <a:cubicBezTo>
                  <a:pt x="1203989" y="2970895"/>
                  <a:pt x="1203989" y="2970857"/>
                  <a:pt x="1203989" y="2970829"/>
                </a:cubicBezTo>
                <a:lnTo>
                  <a:pt x="1203989" y="2697680"/>
                </a:lnTo>
                <a:lnTo>
                  <a:pt x="1502131" y="2399538"/>
                </a:lnTo>
                <a:cubicBezTo>
                  <a:pt x="1530029" y="2371630"/>
                  <a:pt x="1530029" y="2326405"/>
                  <a:pt x="1502131" y="2298506"/>
                </a:cubicBezTo>
                <a:cubicBezTo>
                  <a:pt x="1474222" y="2270617"/>
                  <a:pt x="1428998" y="2270617"/>
                  <a:pt x="1401099" y="2298506"/>
                </a:cubicBezTo>
                <a:lnTo>
                  <a:pt x="1203998" y="2495607"/>
                </a:lnTo>
                <a:lnTo>
                  <a:pt x="1203998" y="2196894"/>
                </a:lnTo>
                <a:cubicBezTo>
                  <a:pt x="1203998" y="2157432"/>
                  <a:pt x="1172023" y="2125456"/>
                  <a:pt x="1132561" y="2125456"/>
                </a:cubicBezTo>
                <a:cubicBezTo>
                  <a:pt x="1093099" y="2125456"/>
                  <a:pt x="1061123" y="2157432"/>
                  <a:pt x="1061123" y="2196894"/>
                </a:cubicBezTo>
                <a:lnTo>
                  <a:pt x="1061123" y="2668038"/>
                </a:lnTo>
                <a:lnTo>
                  <a:pt x="1061123" y="2668133"/>
                </a:lnTo>
                <a:lnTo>
                  <a:pt x="1061123" y="2798407"/>
                </a:lnTo>
                <a:lnTo>
                  <a:pt x="864013" y="2601297"/>
                </a:lnTo>
                <a:cubicBezTo>
                  <a:pt x="836105" y="2573408"/>
                  <a:pt x="790880" y="2573408"/>
                  <a:pt x="762981" y="2601297"/>
                </a:cubicBezTo>
                <a:cubicBezTo>
                  <a:pt x="735082" y="2629205"/>
                  <a:pt x="735082" y="2674430"/>
                  <a:pt x="762981" y="2702328"/>
                </a:cubicBezTo>
                <a:lnTo>
                  <a:pt x="1061123" y="3000470"/>
                </a:lnTo>
                <a:lnTo>
                  <a:pt x="1061123" y="3550663"/>
                </a:lnTo>
                <a:cubicBezTo>
                  <a:pt x="548630" y="3509286"/>
                  <a:pt x="142875" y="3026464"/>
                  <a:pt x="142875" y="2438857"/>
                </a:cubicBezTo>
                <a:cubicBezTo>
                  <a:pt x="142875" y="2162804"/>
                  <a:pt x="231658" y="1697584"/>
                  <a:pt x="363807" y="1281217"/>
                </a:cubicBezTo>
                <a:cubicBezTo>
                  <a:pt x="375742" y="1243622"/>
                  <a:pt x="354930" y="1203455"/>
                  <a:pt x="317325" y="1191520"/>
                </a:cubicBezTo>
                <a:cubicBezTo>
                  <a:pt x="279778" y="1179614"/>
                  <a:pt x="239573" y="1200407"/>
                  <a:pt x="227628" y="1238002"/>
                </a:cubicBezTo>
                <a:cubicBezTo>
                  <a:pt x="89354" y="1673676"/>
                  <a:pt x="0" y="2145040"/>
                  <a:pt x="0" y="2438857"/>
                </a:cubicBezTo>
                <a:cubicBezTo>
                  <a:pt x="0" y="3105655"/>
                  <a:pt x="469783" y="3652809"/>
                  <a:pt x="1061114" y="3693890"/>
                </a:cubicBezTo>
                <a:lnTo>
                  <a:pt x="1061114" y="4733925"/>
                </a:lnTo>
                <a:lnTo>
                  <a:pt x="71438" y="4733925"/>
                </a:lnTo>
                <a:cubicBezTo>
                  <a:pt x="31975" y="4733925"/>
                  <a:pt x="0" y="4765901"/>
                  <a:pt x="0" y="4805363"/>
                </a:cubicBezTo>
                <a:cubicBezTo>
                  <a:pt x="0" y="4844825"/>
                  <a:pt x="31975" y="4876800"/>
                  <a:pt x="71438" y="4876800"/>
                </a:cubicBezTo>
                <a:lnTo>
                  <a:pt x="4805363" y="4876800"/>
                </a:lnTo>
                <a:cubicBezTo>
                  <a:pt x="4844825" y="4876800"/>
                  <a:pt x="4876800" y="4844825"/>
                  <a:pt x="4876800" y="4805363"/>
                </a:cubicBezTo>
                <a:cubicBezTo>
                  <a:pt x="4876800" y="4765901"/>
                  <a:pt x="4844825" y="4733925"/>
                  <a:pt x="4805363" y="4733925"/>
                </a:cubicBezTo>
                <a:close/>
                <a:moveTo>
                  <a:pt x="2939567" y="4733925"/>
                </a:moveTo>
                <a:lnTo>
                  <a:pt x="1203989" y="4733925"/>
                </a:lnTo>
                <a:lnTo>
                  <a:pt x="1203989" y="3693890"/>
                </a:lnTo>
                <a:cubicBezTo>
                  <a:pt x="1717605" y="3658210"/>
                  <a:pt x="2139458" y="3240691"/>
                  <a:pt x="2241480" y="2694632"/>
                </a:cubicBezTo>
                <a:cubicBezTo>
                  <a:pt x="2278161" y="2728255"/>
                  <a:pt x="2319366" y="2756145"/>
                  <a:pt x="2364981" y="2778004"/>
                </a:cubicBezTo>
                <a:cubicBezTo>
                  <a:pt x="2555415" y="2869168"/>
                  <a:pt x="2738533" y="2814761"/>
                  <a:pt x="2808513" y="2787110"/>
                </a:cubicBezTo>
                <a:cubicBezTo>
                  <a:pt x="2859310" y="2766946"/>
                  <a:pt x="2902610" y="2741219"/>
                  <a:pt x="2939567" y="2713530"/>
                </a:cubicBezTo>
                <a:close/>
                <a:moveTo>
                  <a:pt x="4086225" y="4733925"/>
                </a:moveTo>
                <a:lnTo>
                  <a:pt x="3082442" y="4733925"/>
                </a:lnTo>
                <a:lnTo>
                  <a:pt x="3082442" y="2713578"/>
                </a:lnTo>
                <a:cubicBezTo>
                  <a:pt x="3119380" y="2741238"/>
                  <a:pt x="3162691" y="2766955"/>
                  <a:pt x="3213573" y="2787149"/>
                </a:cubicBezTo>
                <a:cubicBezTo>
                  <a:pt x="3254445" y="2803303"/>
                  <a:pt x="3334026" y="2828620"/>
                  <a:pt x="3431172" y="2828620"/>
                </a:cubicBezTo>
                <a:cubicBezTo>
                  <a:pt x="3436639" y="2828620"/>
                  <a:pt x="3438525" y="2913412"/>
                  <a:pt x="3438525" y="2956570"/>
                </a:cubicBezTo>
                <a:cubicBezTo>
                  <a:pt x="3438525" y="3372898"/>
                  <a:pt x="3723104" y="3716265"/>
                  <a:pt x="4086225" y="3756489"/>
                </a:cubicBezTo>
                <a:close/>
                <a:moveTo>
                  <a:pt x="4157663" y="2907249"/>
                </a:moveTo>
                <a:cubicBezTo>
                  <a:pt x="4118200" y="2907249"/>
                  <a:pt x="4086225" y="2939224"/>
                  <a:pt x="4086225" y="2978687"/>
                </a:cubicBezTo>
                <a:lnTo>
                  <a:pt x="4086225" y="3371374"/>
                </a:lnTo>
                <a:lnTo>
                  <a:pt x="4086225" y="3371469"/>
                </a:lnTo>
                <a:lnTo>
                  <a:pt x="4086225" y="3612328"/>
                </a:lnTo>
                <a:cubicBezTo>
                  <a:pt x="3802085" y="3571818"/>
                  <a:pt x="3581400" y="3293288"/>
                  <a:pt x="3581400" y="2956560"/>
                </a:cubicBezTo>
                <a:cubicBezTo>
                  <a:pt x="3581400" y="2904192"/>
                  <a:pt x="3586820" y="2852423"/>
                  <a:pt x="3597364" y="2802112"/>
                </a:cubicBezTo>
                <a:cubicBezTo>
                  <a:pt x="3816096" y="2728855"/>
                  <a:pt x="3941702" y="2472461"/>
                  <a:pt x="3957638" y="2369287"/>
                </a:cubicBezTo>
                <a:cubicBezTo>
                  <a:pt x="4006091" y="2351123"/>
                  <a:pt x="4051640" y="2327643"/>
                  <a:pt x="4093721" y="2299668"/>
                </a:cubicBezTo>
                <a:cubicBezTo>
                  <a:pt x="4440622" y="2254958"/>
                  <a:pt x="4733925" y="2569978"/>
                  <a:pt x="4733925" y="2956560"/>
                </a:cubicBezTo>
                <a:cubicBezTo>
                  <a:pt x="4733925" y="3293288"/>
                  <a:pt x="4513240" y="3571818"/>
                  <a:pt x="4229100" y="3612328"/>
                </a:cubicBezTo>
                <a:lnTo>
                  <a:pt x="4229100" y="3401016"/>
                </a:lnTo>
                <a:lnTo>
                  <a:pt x="4454976" y="3175140"/>
                </a:lnTo>
                <a:cubicBezTo>
                  <a:pt x="4482875" y="3147232"/>
                  <a:pt x="4482875" y="3102007"/>
                  <a:pt x="4454976" y="3074108"/>
                </a:cubicBezTo>
                <a:cubicBezTo>
                  <a:pt x="4427068" y="3046219"/>
                  <a:pt x="4381843" y="3046219"/>
                  <a:pt x="4353944" y="3074108"/>
                </a:cubicBezTo>
                <a:lnTo>
                  <a:pt x="4229100" y="3198952"/>
                </a:lnTo>
                <a:lnTo>
                  <a:pt x="4229100" y="2978687"/>
                </a:lnTo>
                <a:cubicBezTo>
                  <a:pt x="4229100" y="2939224"/>
                  <a:pt x="4197125" y="2907249"/>
                  <a:pt x="4157663" y="2907249"/>
                </a:cubicBezTo>
                <a:close/>
              </a:path>
            </a:pathLst>
          </a:custGeom>
          <a:solidFill>
            <a:schemeClr val="tx1"/>
          </a:solidFill>
          <a:ln w="9525" cap="flat">
            <a:noFill/>
            <a:prstDash val="solid"/>
            <a:miter/>
          </a:ln>
        </p:spPr>
        <p:txBody>
          <a:bodyPr rtlCol="0" anchor="ctr"/>
          <a:lstStyle/>
          <a:p>
            <a:endParaRPr lang="pt-BR"/>
          </a:p>
        </p:txBody>
      </p:sp>
    </p:spTree>
    <p:extLst>
      <p:ext uri="{BB962C8B-B14F-4D97-AF65-F5344CB8AC3E}">
        <p14:creationId xmlns:p14="http://schemas.microsoft.com/office/powerpoint/2010/main" val="4140399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Padrão do plano de fundo&#10;&#10;Descrição gerada automaticamente">
            <a:extLst>
              <a:ext uri="{FF2B5EF4-FFF2-40B4-BE49-F238E27FC236}">
                <a16:creationId xmlns:a16="http://schemas.microsoft.com/office/drawing/2014/main" id="{A626D313-DEBA-478C-B284-FDA6DD61646A}"/>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0" name="Retângulo 9">
            <a:extLst>
              <a:ext uri="{FF2B5EF4-FFF2-40B4-BE49-F238E27FC236}">
                <a16:creationId xmlns:a16="http://schemas.microsoft.com/office/drawing/2014/main" id="{D05CC33F-0A57-443D-B196-3D5FF26EC18A}"/>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Elipse 3">
            <a:extLst>
              <a:ext uri="{FF2B5EF4-FFF2-40B4-BE49-F238E27FC236}">
                <a16:creationId xmlns:a16="http://schemas.microsoft.com/office/drawing/2014/main" id="{CA5A8169-4AF9-483C-AE86-CD9DBC4E7A8B}"/>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Gráfico 3">
            <a:extLst>
              <a:ext uri="{FF2B5EF4-FFF2-40B4-BE49-F238E27FC236}">
                <a16:creationId xmlns:a16="http://schemas.microsoft.com/office/drawing/2014/main" id="{622D3833-6ADA-4A21-9A90-09FD6F455AC9}"/>
              </a:ext>
            </a:extLst>
          </p:cNvPr>
          <p:cNvSpPr/>
          <p:nvPr/>
        </p:nvSpPr>
        <p:spPr>
          <a:xfrm>
            <a:off x="305606" y="666562"/>
            <a:ext cx="835200" cy="835200"/>
          </a:xfrm>
          <a:custGeom>
            <a:avLst/>
            <a:gdLst>
              <a:gd name="connsiteX0" fmla="*/ 4805363 w 4876800"/>
              <a:gd name="connsiteY0" fmla="*/ 4733925 h 4876800"/>
              <a:gd name="connsiteX1" fmla="*/ 4229100 w 4876800"/>
              <a:gd name="connsiteY1" fmla="*/ 4733925 h 4876800"/>
              <a:gd name="connsiteX2" fmla="*/ 4229100 w 4876800"/>
              <a:gd name="connsiteY2" fmla="*/ 3756479 h 4876800"/>
              <a:gd name="connsiteX3" fmla="*/ 4876800 w 4876800"/>
              <a:gd name="connsiteY3" fmla="*/ 2956560 h 4876800"/>
              <a:gd name="connsiteX4" fmla="*/ 4246922 w 4876800"/>
              <a:gd name="connsiteY4" fmla="*/ 2159060 h 4876800"/>
              <a:gd name="connsiteX5" fmla="*/ 4384605 w 4876800"/>
              <a:gd name="connsiteY5" fmla="*/ 1847612 h 4876800"/>
              <a:gd name="connsiteX6" fmla="*/ 4325331 w 4876800"/>
              <a:gd name="connsiteY6" fmla="*/ 1765792 h 4876800"/>
              <a:gd name="connsiteX7" fmla="*/ 4243512 w 4876800"/>
              <a:gd name="connsiteY7" fmla="*/ 1825066 h 4876800"/>
              <a:gd name="connsiteX8" fmla="*/ 3901888 w 4876800"/>
              <a:gd name="connsiteY8" fmla="*/ 2237565 h 4876800"/>
              <a:gd name="connsiteX9" fmla="*/ 3818896 w 4876800"/>
              <a:gd name="connsiteY9" fmla="*/ 2334511 h 4876800"/>
              <a:gd name="connsiteX10" fmla="*/ 3595326 w 4876800"/>
              <a:gd name="connsiteY10" fmla="*/ 2649141 h 4876800"/>
              <a:gd name="connsiteX11" fmla="*/ 3266189 w 4876800"/>
              <a:gd name="connsiteY11" fmla="*/ 2654322 h 4876800"/>
              <a:gd name="connsiteX12" fmla="*/ 3082442 w 4876800"/>
              <a:gd name="connsiteY12" fmla="*/ 2514972 h 4876800"/>
              <a:gd name="connsiteX13" fmla="*/ 3082442 w 4876800"/>
              <a:gd name="connsiteY13" fmla="*/ 2206257 h 4876800"/>
              <a:gd name="connsiteX14" fmla="*/ 3394529 w 4876800"/>
              <a:gd name="connsiteY14" fmla="*/ 1894189 h 4876800"/>
              <a:gd name="connsiteX15" fmla="*/ 3394529 w 4876800"/>
              <a:gd name="connsiteY15" fmla="*/ 1793157 h 4876800"/>
              <a:gd name="connsiteX16" fmla="*/ 3293507 w 4876800"/>
              <a:gd name="connsiteY16" fmla="*/ 1793157 h 4876800"/>
              <a:gd name="connsiteX17" fmla="*/ 3082452 w 4876800"/>
              <a:gd name="connsiteY17" fmla="*/ 2004203 h 4876800"/>
              <a:gd name="connsiteX18" fmla="*/ 3082452 w 4876800"/>
              <a:gd name="connsiteY18" fmla="*/ 1531220 h 4876800"/>
              <a:gd name="connsiteX19" fmla="*/ 3011015 w 4876800"/>
              <a:gd name="connsiteY19" fmla="*/ 1459782 h 4876800"/>
              <a:gd name="connsiteX20" fmla="*/ 2939577 w 4876800"/>
              <a:gd name="connsiteY20" fmla="*/ 1531220 h 4876800"/>
              <a:gd name="connsiteX21" fmla="*/ 2939577 w 4876800"/>
              <a:gd name="connsiteY21" fmla="*/ 1867100 h 4876800"/>
              <a:gd name="connsiteX22" fmla="*/ 2728532 w 4876800"/>
              <a:gd name="connsiteY22" fmla="*/ 1656055 h 4876800"/>
              <a:gd name="connsiteX23" fmla="*/ 2627500 w 4876800"/>
              <a:gd name="connsiteY23" fmla="*/ 1656055 h 4876800"/>
              <a:gd name="connsiteX24" fmla="*/ 2627500 w 4876800"/>
              <a:gd name="connsiteY24" fmla="*/ 1757086 h 4876800"/>
              <a:gd name="connsiteX25" fmla="*/ 2939587 w 4876800"/>
              <a:gd name="connsiteY25" fmla="*/ 2069173 h 4876800"/>
              <a:gd name="connsiteX26" fmla="*/ 2939587 w 4876800"/>
              <a:gd name="connsiteY26" fmla="*/ 2515019 h 4876800"/>
              <a:gd name="connsiteX27" fmla="*/ 2755916 w 4876800"/>
              <a:gd name="connsiteY27" fmla="*/ 2654303 h 4876800"/>
              <a:gd name="connsiteX28" fmla="*/ 2426713 w 4876800"/>
              <a:gd name="connsiteY28" fmla="*/ 2649169 h 4876800"/>
              <a:gd name="connsiteX29" fmla="*/ 2263921 w 4876800"/>
              <a:gd name="connsiteY29" fmla="*/ 2496103 h 4876800"/>
              <a:gd name="connsiteX30" fmla="*/ 2049323 w 4876800"/>
              <a:gd name="connsiteY30" fmla="*/ 1276683 h 4876800"/>
              <a:gd name="connsiteX31" fmla="*/ 2106511 w 4876800"/>
              <a:gd name="connsiteY31" fmla="*/ 1249890 h 4876800"/>
              <a:gd name="connsiteX32" fmla="*/ 2200647 w 4876800"/>
              <a:gd name="connsiteY32" fmla="*/ 1093318 h 4876800"/>
              <a:gd name="connsiteX33" fmla="*/ 2198389 w 4876800"/>
              <a:gd name="connsiteY33" fmla="*/ 1055580 h 4876800"/>
              <a:gd name="connsiteX34" fmla="*/ 2437105 w 4876800"/>
              <a:gd name="connsiteY34" fmla="*/ 750303 h 4876800"/>
              <a:gd name="connsiteX35" fmla="*/ 2551957 w 4876800"/>
              <a:gd name="connsiteY35" fmla="*/ 601904 h 4876800"/>
              <a:gd name="connsiteX36" fmla="*/ 3011062 w 4876800"/>
              <a:gd name="connsiteY36" fmla="*/ 142894 h 4876800"/>
              <a:gd name="connsiteX37" fmla="*/ 3470062 w 4876800"/>
              <a:gd name="connsiteY37" fmla="*/ 602666 h 4876800"/>
              <a:gd name="connsiteX38" fmla="*/ 3584924 w 4876800"/>
              <a:gd name="connsiteY38" fmla="*/ 750313 h 4876800"/>
              <a:gd name="connsiteX39" fmla="*/ 3821392 w 4876800"/>
              <a:gd name="connsiteY39" fmla="*/ 1093146 h 4876800"/>
              <a:gd name="connsiteX40" fmla="*/ 3915490 w 4876800"/>
              <a:gd name="connsiteY40" fmla="*/ 1249880 h 4876800"/>
              <a:gd name="connsiteX41" fmla="*/ 4211307 w 4876800"/>
              <a:gd name="connsiteY41" fmla="*/ 1542021 h 4876800"/>
              <a:gd name="connsiteX42" fmla="*/ 4304433 w 4876800"/>
              <a:gd name="connsiteY42" fmla="*/ 1581179 h 4876800"/>
              <a:gd name="connsiteX43" fmla="*/ 4343591 w 4876800"/>
              <a:gd name="connsiteY43" fmla="*/ 1488053 h 4876800"/>
              <a:gd name="connsiteX44" fmla="*/ 3967858 w 4876800"/>
              <a:gd name="connsiteY44" fmla="*/ 1116949 h 4876800"/>
              <a:gd name="connsiteX45" fmla="*/ 3963248 w 4876800"/>
              <a:gd name="connsiteY45" fmla="*/ 1110272 h 4876800"/>
              <a:gd name="connsiteX46" fmla="*/ 3619252 w 4876800"/>
              <a:gd name="connsiteY46" fmla="*/ 611619 h 4876800"/>
              <a:gd name="connsiteX47" fmla="*/ 3612947 w 4876800"/>
              <a:gd name="connsiteY47" fmla="*/ 601904 h 4876800"/>
              <a:gd name="connsiteX48" fmla="*/ 3011043 w 4876800"/>
              <a:gd name="connsiteY48" fmla="*/ 0 h 4876800"/>
              <a:gd name="connsiteX49" fmla="*/ 2409063 w 4876800"/>
              <a:gd name="connsiteY49" fmla="*/ 602647 h 4876800"/>
              <a:gd name="connsiteX50" fmla="*/ 2402777 w 4876800"/>
              <a:gd name="connsiteY50" fmla="*/ 611600 h 4876800"/>
              <a:gd name="connsiteX51" fmla="*/ 2055495 w 4876800"/>
              <a:gd name="connsiteY51" fmla="*/ 1055561 h 4876800"/>
              <a:gd name="connsiteX52" fmla="*/ 2058791 w 4876800"/>
              <a:gd name="connsiteY52" fmla="*/ 1110406 h 4876800"/>
              <a:gd name="connsiteX53" fmla="*/ 2004841 w 4876800"/>
              <a:gd name="connsiteY53" fmla="*/ 1139009 h 4876800"/>
              <a:gd name="connsiteX54" fmla="*/ 1949729 w 4876800"/>
              <a:gd name="connsiteY54" fmla="*/ 984304 h 4876800"/>
              <a:gd name="connsiteX55" fmla="*/ 1132551 w 4876800"/>
              <a:gd name="connsiteY55" fmla="*/ 0 h 4876800"/>
              <a:gd name="connsiteX56" fmla="*/ 339700 w 4876800"/>
              <a:gd name="connsiteY56" fmla="*/ 921125 h 4876800"/>
              <a:gd name="connsiteX57" fmla="*/ 379990 w 4876800"/>
              <a:gd name="connsiteY57" fmla="*/ 1013774 h 4876800"/>
              <a:gd name="connsiteX58" fmla="*/ 472640 w 4876800"/>
              <a:gd name="connsiteY58" fmla="*/ 973484 h 4876800"/>
              <a:gd name="connsiteX59" fmla="*/ 1132551 w 4876800"/>
              <a:gd name="connsiteY59" fmla="*/ 142875 h 4876800"/>
              <a:gd name="connsiteX60" fmla="*/ 1816018 w 4876800"/>
              <a:gd name="connsiteY60" fmla="*/ 1034653 h 4876800"/>
              <a:gd name="connsiteX61" fmla="*/ 2122227 w 4876800"/>
              <a:gd name="connsiteY61" fmla="*/ 2438857 h 4876800"/>
              <a:gd name="connsiteX62" fmla="*/ 1203989 w 4876800"/>
              <a:gd name="connsiteY62" fmla="*/ 3550663 h 4876800"/>
              <a:gd name="connsiteX63" fmla="*/ 1203989 w 4876800"/>
              <a:gd name="connsiteY63" fmla="*/ 2970924 h 4876800"/>
              <a:gd name="connsiteX64" fmla="*/ 1203989 w 4876800"/>
              <a:gd name="connsiteY64" fmla="*/ 2970829 h 4876800"/>
              <a:gd name="connsiteX65" fmla="*/ 1203989 w 4876800"/>
              <a:gd name="connsiteY65" fmla="*/ 2697680 h 4876800"/>
              <a:gd name="connsiteX66" fmla="*/ 1502131 w 4876800"/>
              <a:gd name="connsiteY66" fmla="*/ 2399538 h 4876800"/>
              <a:gd name="connsiteX67" fmla="*/ 1502131 w 4876800"/>
              <a:gd name="connsiteY67" fmla="*/ 2298506 h 4876800"/>
              <a:gd name="connsiteX68" fmla="*/ 1401099 w 4876800"/>
              <a:gd name="connsiteY68" fmla="*/ 2298506 h 4876800"/>
              <a:gd name="connsiteX69" fmla="*/ 1203998 w 4876800"/>
              <a:gd name="connsiteY69" fmla="*/ 2495607 h 4876800"/>
              <a:gd name="connsiteX70" fmla="*/ 1203998 w 4876800"/>
              <a:gd name="connsiteY70" fmla="*/ 2196894 h 4876800"/>
              <a:gd name="connsiteX71" fmla="*/ 1132561 w 4876800"/>
              <a:gd name="connsiteY71" fmla="*/ 2125456 h 4876800"/>
              <a:gd name="connsiteX72" fmla="*/ 1061123 w 4876800"/>
              <a:gd name="connsiteY72" fmla="*/ 2196894 h 4876800"/>
              <a:gd name="connsiteX73" fmla="*/ 1061123 w 4876800"/>
              <a:gd name="connsiteY73" fmla="*/ 2668038 h 4876800"/>
              <a:gd name="connsiteX74" fmla="*/ 1061123 w 4876800"/>
              <a:gd name="connsiteY74" fmla="*/ 2668133 h 4876800"/>
              <a:gd name="connsiteX75" fmla="*/ 1061123 w 4876800"/>
              <a:gd name="connsiteY75" fmla="*/ 2798407 h 4876800"/>
              <a:gd name="connsiteX76" fmla="*/ 864013 w 4876800"/>
              <a:gd name="connsiteY76" fmla="*/ 2601297 h 4876800"/>
              <a:gd name="connsiteX77" fmla="*/ 762981 w 4876800"/>
              <a:gd name="connsiteY77" fmla="*/ 2601297 h 4876800"/>
              <a:gd name="connsiteX78" fmla="*/ 762981 w 4876800"/>
              <a:gd name="connsiteY78" fmla="*/ 2702328 h 4876800"/>
              <a:gd name="connsiteX79" fmla="*/ 1061123 w 4876800"/>
              <a:gd name="connsiteY79" fmla="*/ 3000470 h 4876800"/>
              <a:gd name="connsiteX80" fmla="*/ 1061123 w 4876800"/>
              <a:gd name="connsiteY80" fmla="*/ 3550663 h 4876800"/>
              <a:gd name="connsiteX81" fmla="*/ 142875 w 4876800"/>
              <a:gd name="connsiteY81" fmla="*/ 2438857 h 4876800"/>
              <a:gd name="connsiteX82" fmla="*/ 363807 w 4876800"/>
              <a:gd name="connsiteY82" fmla="*/ 1281217 h 4876800"/>
              <a:gd name="connsiteX83" fmla="*/ 317325 w 4876800"/>
              <a:gd name="connsiteY83" fmla="*/ 1191520 h 4876800"/>
              <a:gd name="connsiteX84" fmla="*/ 227628 w 4876800"/>
              <a:gd name="connsiteY84" fmla="*/ 1238002 h 4876800"/>
              <a:gd name="connsiteX85" fmla="*/ 0 w 4876800"/>
              <a:gd name="connsiteY85" fmla="*/ 2438857 h 4876800"/>
              <a:gd name="connsiteX86" fmla="*/ 1061114 w 4876800"/>
              <a:gd name="connsiteY86" fmla="*/ 3693890 h 4876800"/>
              <a:gd name="connsiteX87" fmla="*/ 1061114 w 4876800"/>
              <a:gd name="connsiteY87" fmla="*/ 4733925 h 4876800"/>
              <a:gd name="connsiteX88" fmla="*/ 71438 w 4876800"/>
              <a:gd name="connsiteY88" fmla="*/ 4733925 h 4876800"/>
              <a:gd name="connsiteX89" fmla="*/ 0 w 4876800"/>
              <a:gd name="connsiteY89" fmla="*/ 4805363 h 4876800"/>
              <a:gd name="connsiteX90" fmla="*/ 71438 w 4876800"/>
              <a:gd name="connsiteY90" fmla="*/ 4876800 h 4876800"/>
              <a:gd name="connsiteX91" fmla="*/ 4805363 w 4876800"/>
              <a:gd name="connsiteY91" fmla="*/ 4876800 h 4876800"/>
              <a:gd name="connsiteX92" fmla="*/ 4876800 w 4876800"/>
              <a:gd name="connsiteY92" fmla="*/ 4805363 h 4876800"/>
              <a:gd name="connsiteX93" fmla="*/ 4805363 w 4876800"/>
              <a:gd name="connsiteY93" fmla="*/ 4733925 h 4876800"/>
              <a:gd name="connsiteX94" fmla="*/ 2939567 w 4876800"/>
              <a:gd name="connsiteY94" fmla="*/ 4733925 h 4876800"/>
              <a:gd name="connsiteX95" fmla="*/ 1203989 w 4876800"/>
              <a:gd name="connsiteY95" fmla="*/ 4733925 h 4876800"/>
              <a:gd name="connsiteX96" fmla="*/ 1203989 w 4876800"/>
              <a:gd name="connsiteY96" fmla="*/ 3693890 h 4876800"/>
              <a:gd name="connsiteX97" fmla="*/ 2241480 w 4876800"/>
              <a:gd name="connsiteY97" fmla="*/ 2694632 h 4876800"/>
              <a:gd name="connsiteX98" fmla="*/ 2364981 w 4876800"/>
              <a:gd name="connsiteY98" fmla="*/ 2778004 h 4876800"/>
              <a:gd name="connsiteX99" fmla="*/ 2808513 w 4876800"/>
              <a:gd name="connsiteY99" fmla="*/ 2787110 h 4876800"/>
              <a:gd name="connsiteX100" fmla="*/ 2939567 w 4876800"/>
              <a:gd name="connsiteY100" fmla="*/ 2713530 h 4876800"/>
              <a:gd name="connsiteX101" fmla="*/ 4086225 w 4876800"/>
              <a:gd name="connsiteY101" fmla="*/ 4733925 h 4876800"/>
              <a:gd name="connsiteX102" fmla="*/ 3082442 w 4876800"/>
              <a:gd name="connsiteY102" fmla="*/ 4733925 h 4876800"/>
              <a:gd name="connsiteX103" fmla="*/ 3082442 w 4876800"/>
              <a:gd name="connsiteY103" fmla="*/ 2713578 h 4876800"/>
              <a:gd name="connsiteX104" fmla="*/ 3213573 w 4876800"/>
              <a:gd name="connsiteY104" fmla="*/ 2787149 h 4876800"/>
              <a:gd name="connsiteX105" fmla="*/ 3431172 w 4876800"/>
              <a:gd name="connsiteY105" fmla="*/ 2828620 h 4876800"/>
              <a:gd name="connsiteX106" fmla="*/ 3438525 w 4876800"/>
              <a:gd name="connsiteY106" fmla="*/ 2956570 h 4876800"/>
              <a:gd name="connsiteX107" fmla="*/ 4086225 w 4876800"/>
              <a:gd name="connsiteY107" fmla="*/ 3756489 h 4876800"/>
              <a:gd name="connsiteX108" fmla="*/ 4157663 w 4876800"/>
              <a:gd name="connsiteY108" fmla="*/ 2907249 h 4876800"/>
              <a:gd name="connsiteX109" fmla="*/ 4086225 w 4876800"/>
              <a:gd name="connsiteY109" fmla="*/ 2978687 h 4876800"/>
              <a:gd name="connsiteX110" fmla="*/ 4086225 w 4876800"/>
              <a:gd name="connsiteY110" fmla="*/ 3371374 h 4876800"/>
              <a:gd name="connsiteX111" fmla="*/ 4086225 w 4876800"/>
              <a:gd name="connsiteY111" fmla="*/ 3371469 h 4876800"/>
              <a:gd name="connsiteX112" fmla="*/ 4086225 w 4876800"/>
              <a:gd name="connsiteY112" fmla="*/ 3612328 h 4876800"/>
              <a:gd name="connsiteX113" fmla="*/ 3581400 w 4876800"/>
              <a:gd name="connsiteY113" fmla="*/ 2956560 h 4876800"/>
              <a:gd name="connsiteX114" fmla="*/ 3597364 w 4876800"/>
              <a:gd name="connsiteY114" fmla="*/ 2802112 h 4876800"/>
              <a:gd name="connsiteX115" fmla="*/ 3957638 w 4876800"/>
              <a:gd name="connsiteY115" fmla="*/ 2369287 h 4876800"/>
              <a:gd name="connsiteX116" fmla="*/ 4093721 w 4876800"/>
              <a:gd name="connsiteY116" fmla="*/ 2299668 h 4876800"/>
              <a:gd name="connsiteX117" fmla="*/ 4733925 w 4876800"/>
              <a:gd name="connsiteY117" fmla="*/ 2956560 h 4876800"/>
              <a:gd name="connsiteX118" fmla="*/ 4229100 w 4876800"/>
              <a:gd name="connsiteY118" fmla="*/ 3612328 h 4876800"/>
              <a:gd name="connsiteX119" fmla="*/ 4229100 w 4876800"/>
              <a:gd name="connsiteY119" fmla="*/ 3401016 h 4876800"/>
              <a:gd name="connsiteX120" fmla="*/ 4454976 w 4876800"/>
              <a:gd name="connsiteY120" fmla="*/ 3175140 h 4876800"/>
              <a:gd name="connsiteX121" fmla="*/ 4454976 w 4876800"/>
              <a:gd name="connsiteY121" fmla="*/ 3074108 h 4876800"/>
              <a:gd name="connsiteX122" fmla="*/ 4353944 w 4876800"/>
              <a:gd name="connsiteY122" fmla="*/ 3074108 h 4876800"/>
              <a:gd name="connsiteX123" fmla="*/ 4229100 w 4876800"/>
              <a:gd name="connsiteY123" fmla="*/ 3198952 h 4876800"/>
              <a:gd name="connsiteX124" fmla="*/ 4229100 w 4876800"/>
              <a:gd name="connsiteY124" fmla="*/ 2978687 h 4876800"/>
              <a:gd name="connsiteX125" fmla="*/ 4157663 w 4876800"/>
              <a:gd name="connsiteY125" fmla="*/ 2907249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876800" h="4876800">
                <a:moveTo>
                  <a:pt x="4805363" y="4733925"/>
                </a:moveTo>
                <a:lnTo>
                  <a:pt x="4229100" y="4733925"/>
                </a:lnTo>
                <a:lnTo>
                  <a:pt x="4229100" y="3756479"/>
                </a:lnTo>
                <a:cubicBezTo>
                  <a:pt x="4592222" y="3716255"/>
                  <a:pt x="4876800" y="3372888"/>
                  <a:pt x="4876800" y="2956560"/>
                </a:cubicBezTo>
                <a:cubicBezTo>
                  <a:pt x="4876800" y="2547090"/>
                  <a:pt x="4601461" y="2208381"/>
                  <a:pt x="4246922" y="2159060"/>
                </a:cubicBezTo>
                <a:cubicBezTo>
                  <a:pt x="4317702" y="2070278"/>
                  <a:pt x="4366070" y="1963560"/>
                  <a:pt x="4384605" y="1847612"/>
                </a:cubicBezTo>
                <a:cubicBezTo>
                  <a:pt x="4390825" y="1808655"/>
                  <a:pt x="4364289" y="1772022"/>
                  <a:pt x="4325331" y="1765792"/>
                </a:cubicBezTo>
                <a:cubicBezTo>
                  <a:pt x="4286241" y="1759639"/>
                  <a:pt x="4249731" y="1786109"/>
                  <a:pt x="4243512" y="1825066"/>
                </a:cubicBezTo>
                <a:cubicBezTo>
                  <a:pt x="4213174" y="2014976"/>
                  <a:pt x="4080482" y="2172862"/>
                  <a:pt x="3901888" y="2237565"/>
                </a:cubicBezTo>
                <a:cubicBezTo>
                  <a:pt x="3859235" y="2253015"/>
                  <a:pt x="3827450" y="2290172"/>
                  <a:pt x="3818896" y="2334511"/>
                </a:cubicBezTo>
                <a:cubicBezTo>
                  <a:pt x="3805619" y="2403301"/>
                  <a:pt x="3757251" y="2571645"/>
                  <a:pt x="3595326" y="2649141"/>
                </a:cubicBezTo>
                <a:cubicBezTo>
                  <a:pt x="3455613" y="2716006"/>
                  <a:pt x="3318548" y="2675020"/>
                  <a:pt x="3266189" y="2654322"/>
                </a:cubicBezTo>
                <a:cubicBezTo>
                  <a:pt x="3178036" y="2619327"/>
                  <a:pt x="3119009" y="2562177"/>
                  <a:pt x="3082442" y="2514972"/>
                </a:cubicBezTo>
                <a:lnTo>
                  <a:pt x="3082442" y="2206257"/>
                </a:lnTo>
                <a:lnTo>
                  <a:pt x="3394529" y="1894189"/>
                </a:lnTo>
                <a:cubicBezTo>
                  <a:pt x="3422428" y="1866281"/>
                  <a:pt x="3422428" y="1821056"/>
                  <a:pt x="3394529" y="1793157"/>
                </a:cubicBezTo>
                <a:cubicBezTo>
                  <a:pt x="3366621" y="1765278"/>
                  <a:pt x="3321387" y="1765259"/>
                  <a:pt x="3293507" y="1793157"/>
                </a:cubicBezTo>
                <a:lnTo>
                  <a:pt x="3082452" y="2004203"/>
                </a:lnTo>
                <a:lnTo>
                  <a:pt x="3082452" y="1531220"/>
                </a:lnTo>
                <a:cubicBezTo>
                  <a:pt x="3082452" y="1491758"/>
                  <a:pt x="3050477" y="1459782"/>
                  <a:pt x="3011015" y="1459782"/>
                </a:cubicBezTo>
                <a:cubicBezTo>
                  <a:pt x="2971552" y="1459782"/>
                  <a:pt x="2939577" y="1491758"/>
                  <a:pt x="2939577" y="1531220"/>
                </a:cubicBezTo>
                <a:lnTo>
                  <a:pt x="2939577" y="1867100"/>
                </a:lnTo>
                <a:lnTo>
                  <a:pt x="2728532" y="1656055"/>
                </a:lnTo>
                <a:cubicBezTo>
                  <a:pt x="2700623" y="1628166"/>
                  <a:pt x="2655399" y="1628166"/>
                  <a:pt x="2627500" y="1656055"/>
                </a:cubicBezTo>
                <a:cubicBezTo>
                  <a:pt x="2599601" y="1683963"/>
                  <a:pt x="2599601" y="1729188"/>
                  <a:pt x="2627500" y="1757086"/>
                </a:cubicBezTo>
                <a:lnTo>
                  <a:pt x="2939587" y="2069173"/>
                </a:lnTo>
                <a:lnTo>
                  <a:pt x="2939587" y="2515019"/>
                </a:lnTo>
                <a:cubicBezTo>
                  <a:pt x="2902877" y="2562282"/>
                  <a:pt x="2843756" y="2619432"/>
                  <a:pt x="2755916" y="2654303"/>
                </a:cubicBezTo>
                <a:cubicBezTo>
                  <a:pt x="2703462" y="2675030"/>
                  <a:pt x="2566407" y="2716025"/>
                  <a:pt x="2426713" y="2649169"/>
                </a:cubicBezTo>
                <a:cubicBezTo>
                  <a:pt x="2359057" y="2616746"/>
                  <a:pt x="2304488" y="2565149"/>
                  <a:pt x="2263921" y="2496103"/>
                </a:cubicBezTo>
                <a:cubicBezTo>
                  <a:pt x="2276351" y="2180349"/>
                  <a:pt x="2185054" y="1718891"/>
                  <a:pt x="2049323" y="1276683"/>
                </a:cubicBezTo>
                <a:cubicBezTo>
                  <a:pt x="2067830" y="1266673"/>
                  <a:pt x="2086918" y="1257643"/>
                  <a:pt x="2106511" y="1249890"/>
                </a:cubicBezTo>
                <a:cubicBezTo>
                  <a:pt x="2170138" y="1224877"/>
                  <a:pt x="2208829" y="1160412"/>
                  <a:pt x="2200647" y="1093318"/>
                </a:cubicBezTo>
                <a:cubicBezTo>
                  <a:pt x="2199132" y="1080554"/>
                  <a:pt x="2198389" y="1068210"/>
                  <a:pt x="2198389" y="1055580"/>
                </a:cubicBezTo>
                <a:cubicBezTo>
                  <a:pt x="2198389" y="910609"/>
                  <a:pt x="2296554" y="785089"/>
                  <a:pt x="2437105" y="750303"/>
                </a:cubicBezTo>
                <a:cubicBezTo>
                  <a:pt x="2504732" y="733568"/>
                  <a:pt x="2551957" y="672846"/>
                  <a:pt x="2551957" y="601904"/>
                </a:cubicBezTo>
                <a:cubicBezTo>
                  <a:pt x="2551957" y="348806"/>
                  <a:pt x="2757907" y="142894"/>
                  <a:pt x="3011062" y="142894"/>
                </a:cubicBezTo>
                <a:cubicBezTo>
                  <a:pt x="3264151" y="142894"/>
                  <a:pt x="3470062" y="348806"/>
                  <a:pt x="3470062" y="602666"/>
                </a:cubicBezTo>
                <a:cubicBezTo>
                  <a:pt x="3470062" y="672856"/>
                  <a:pt x="3517287" y="733568"/>
                  <a:pt x="3584924" y="750313"/>
                </a:cubicBezTo>
                <a:cubicBezTo>
                  <a:pt x="3739029" y="788460"/>
                  <a:pt x="3840518" y="935955"/>
                  <a:pt x="3821392" y="1093146"/>
                </a:cubicBezTo>
                <a:cubicBezTo>
                  <a:pt x="3813220" y="1160364"/>
                  <a:pt x="3851891" y="1224801"/>
                  <a:pt x="3915490" y="1249880"/>
                </a:cubicBezTo>
                <a:cubicBezTo>
                  <a:pt x="4049202" y="1302506"/>
                  <a:pt x="4157025" y="1408995"/>
                  <a:pt x="4211307" y="1542021"/>
                </a:cubicBezTo>
                <a:cubicBezTo>
                  <a:pt x="4226395" y="1578988"/>
                  <a:pt x="4268658" y="1595780"/>
                  <a:pt x="4304433" y="1581179"/>
                </a:cubicBezTo>
                <a:cubicBezTo>
                  <a:pt x="4340971" y="1566272"/>
                  <a:pt x="4358497" y="1524581"/>
                  <a:pt x="4343591" y="1488053"/>
                </a:cubicBezTo>
                <a:cubicBezTo>
                  <a:pt x="4274639" y="1319060"/>
                  <a:pt x="4137670" y="1183796"/>
                  <a:pt x="3967858" y="1116949"/>
                </a:cubicBezTo>
                <a:cubicBezTo>
                  <a:pt x="3965001" y="1115825"/>
                  <a:pt x="3962914" y="1112892"/>
                  <a:pt x="3963248" y="1110272"/>
                </a:cubicBezTo>
                <a:cubicBezTo>
                  <a:pt x="3991890" y="879491"/>
                  <a:pt x="3841099" y="666655"/>
                  <a:pt x="3619252" y="611619"/>
                </a:cubicBezTo>
                <a:cubicBezTo>
                  <a:pt x="3615652" y="610724"/>
                  <a:pt x="3612947" y="606876"/>
                  <a:pt x="3612947" y="601904"/>
                </a:cubicBezTo>
                <a:cubicBezTo>
                  <a:pt x="3612928" y="270005"/>
                  <a:pt x="3342923" y="0"/>
                  <a:pt x="3011043" y="0"/>
                </a:cubicBezTo>
                <a:cubicBezTo>
                  <a:pt x="2679106" y="0"/>
                  <a:pt x="2409063" y="270005"/>
                  <a:pt x="2409063" y="602647"/>
                </a:cubicBezTo>
                <a:cubicBezTo>
                  <a:pt x="2409063" y="606857"/>
                  <a:pt x="2406358" y="610714"/>
                  <a:pt x="2402777" y="611600"/>
                </a:cubicBezTo>
                <a:cubicBezTo>
                  <a:pt x="2198303" y="662188"/>
                  <a:pt x="2055495" y="844753"/>
                  <a:pt x="2055495" y="1055561"/>
                </a:cubicBezTo>
                <a:cubicBezTo>
                  <a:pt x="2055495" y="1073639"/>
                  <a:pt x="2056590" y="1092022"/>
                  <a:pt x="2058791" y="1110406"/>
                </a:cubicBezTo>
                <a:cubicBezTo>
                  <a:pt x="2060267" y="1122769"/>
                  <a:pt x="2014785" y="1133046"/>
                  <a:pt x="2004841" y="1139009"/>
                </a:cubicBezTo>
                <a:cubicBezTo>
                  <a:pt x="1987058" y="1086383"/>
                  <a:pt x="1968684" y="1034634"/>
                  <a:pt x="1949729" y="984304"/>
                </a:cubicBezTo>
                <a:cubicBezTo>
                  <a:pt x="1643396" y="170774"/>
                  <a:pt x="1336262" y="0"/>
                  <a:pt x="1132551" y="0"/>
                </a:cubicBezTo>
                <a:cubicBezTo>
                  <a:pt x="777050" y="0"/>
                  <a:pt x="505177" y="500910"/>
                  <a:pt x="339700" y="921125"/>
                </a:cubicBezTo>
                <a:cubicBezTo>
                  <a:pt x="325241" y="957834"/>
                  <a:pt x="343281" y="999315"/>
                  <a:pt x="379990" y="1013774"/>
                </a:cubicBezTo>
                <a:cubicBezTo>
                  <a:pt x="416681" y="1028243"/>
                  <a:pt x="458181" y="1010193"/>
                  <a:pt x="472640" y="973484"/>
                </a:cubicBezTo>
                <a:cubicBezTo>
                  <a:pt x="680504" y="445618"/>
                  <a:pt x="921029" y="142875"/>
                  <a:pt x="1132551" y="142875"/>
                </a:cubicBezTo>
                <a:cubicBezTo>
                  <a:pt x="1353503" y="142875"/>
                  <a:pt x="1602619" y="467916"/>
                  <a:pt x="1816018" y="1034653"/>
                </a:cubicBezTo>
                <a:cubicBezTo>
                  <a:pt x="2017043" y="1568539"/>
                  <a:pt x="2122227" y="2145173"/>
                  <a:pt x="2122227" y="2438857"/>
                </a:cubicBezTo>
                <a:cubicBezTo>
                  <a:pt x="2122227" y="3026464"/>
                  <a:pt x="1716472" y="3509286"/>
                  <a:pt x="1203989" y="3550663"/>
                </a:cubicBezTo>
                <a:lnTo>
                  <a:pt x="1203989" y="2970924"/>
                </a:lnTo>
                <a:cubicBezTo>
                  <a:pt x="1203989" y="2970895"/>
                  <a:pt x="1203989" y="2970857"/>
                  <a:pt x="1203989" y="2970829"/>
                </a:cubicBezTo>
                <a:lnTo>
                  <a:pt x="1203989" y="2697680"/>
                </a:lnTo>
                <a:lnTo>
                  <a:pt x="1502131" y="2399538"/>
                </a:lnTo>
                <a:cubicBezTo>
                  <a:pt x="1530029" y="2371630"/>
                  <a:pt x="1530029" y="2326405"/>
                  <a:pt x="1502131" y="2298506"/>
                </a:cubicBezTo>
                <a:cubicBezTo>
                  <a:pt x="1474222" y="2270617"/>
                  <a:pt x="1428998" y="2270617"/>
                  <a:pt x="1401099" y="2298506"/>
                </a:cubicBezTo>
                <a:lnTo>
                  <a:pt x="1203998" y="2495607"/>
                </a:lnTo>
                <a:lnTo>
                  <a:pt x="1203998" y="2196894"/>
                </a:lnTo>
                <a:cubicBezTo>
                  <a:pt x="1203998" y="2157432"/>
                  <a:pt x="1172023" y="2125456"/>
                  <a:pt x="1132561" y="2125456"/>
                </a:cubicBezTo>
                <a:cubicBezTo>
                  <a:pt x="1093099" y="2125456"/>
                  <a:pt x="1061123" y="2157432"/>
                  <a:pt x="1061123" y="2196894"/>
                </a:cubicBezTo>
                <a:lnTo>
                  <a:pt x="1061123" y="2668038"/>
                </a:lnTo>
                <a:lnTo>
                  <a:pt x="1061123" y="2668133"/>
                </a:lnTo>
                <a:lnTo>
                  <a:pt x="1061123" y="2798407"/>
                </a:lnTo>
                <a:lnTo>
                  <a:pt x="864013" y="2601297"/>
                </a:lnTo>
                <a:cubicBezTo>
                  <a:pt x="836105" y="2573408"/>
                  <a:pt x="790880" y="2573408"/>
                  <a:pt x="762981" y="2601297"/>
                </a:cubicBezTo>
                <a:cubicBezTo>
                  <a:pt x="735082" y="2629205"/>
                  <a:pt x="735082" y="2674430"/>
                  <a:pt x="762981" y="2702328"/>
                </a:cubicBezTo>
                <a:lnTo>
                  <a:pt x="1061123" y="3000470"/>
                </a:lnTo>
                <a:lnTo>
                  <a:pt x="1061123" y="3550663"/>
                </a:lnTo>
                <a:cubicBezTo>
                  <a:pt x="548630" y="3509286"/>
                  <a:pt x="142875" y="3026464"/>
                  <a:pt x="142875" y="2438857"/>
                </a:cubicBezTo>
                <a:cubicBezTo>
                  <a:pt x="142875" y="2162804"/>
                  <a:pt x="231658" y="1697584"/>
                  <a:pt x="363807" y="1281217"/>
                </a:cubicBezTo>
                <a:cubicBezTo>
                  <a:pt x="375742" y="1243622"/>
                  <a:pt x="354930" y="1203455"/>
                  <a:pt x="317325" y="1191520"/>
                </a:cubicBezTo>
                <a:cubicBezTo>
                  <a:pt x="279778" y="1179614"/>
                  <a:pt x="239573" y="1200407"/>
                  <a:pt x="227628" y="1238002"/>
                </a:cubicBezTo>
                <a:cubicBezTo>
                  <a:pt x="89354" y="1673676"/>
                  <a:pt x="0" y="2145040"/>
                  <a:pt x="0" y="2438857"/>
                </a:cubicBezTo>
                <a:cubicBezTo>
                  <a:pt x="0" y="3105655"/>
                  <a:pt x="469783" y="3652809"/>
                  <a:pt x="1061114" y="3693890"/>
                </a:cubicBezTo>
                <a:lnTo>
                  <a:pt x="1061114" y="4733925"/>
                </a:lnTo>
                <a:lnTo>
                  <a:pt x="71438" y="4733925"/>
                </a:lnTo>
                <a:cubicBezTo>
                  <a:pt x="31975" y="4733925"/>
                  <a:pt x="0" y="4765901"/>
                  <a:pt x="0" y="4805363"/>
                </a:cubicBezTo>
                <a:cubicBezTo>
                  <a:pt x="0" y="4844825"/>
                  <a:pt x="31975" y="4876800"/>
                  <a:pt x="71438" y="4876800"/>
                </a:cubicBezTo>
                <a:lnTo>
                  <a:pt x="4805363" y="4876800"/>
                </a:lnTo>
                <a:cubicBezTo>
                  <a:pt x="4844825" y="4876800"/>
                  <a:pt x="4876800" y="4844825"/>
                  <a:pt x="4876800" y="4805363"/>
                </a:cubicBezTo>
                <a:cubicBezTo>
                  <a:pt x="4876800" y="4765901"/>
                  <a:pt x="4844825" y="4733925"/>
                  <a:pt x="4805363" y="4733925"/>
                </a:cubicBezTo>
                <a:close/>
                <a:moveTo>
                  <a:pt x="2939567" y="4733925"/>
                </a:moveTo>
                <a:lnTo>
                  <a:pt x="1203989" y="4733925"/>
                </a:lnTo>
                <a:lnTo>
                  <a:pt x="1203989" y="3693890"/>
                </a:lnTo>
                <a:cubicBezTo>
                  <a:pt x="1717605" y="3658210"/>
                  <a:pt x="2139458" y="3240691"/>
                  <a:pt x="2241480" y="2694632"/>
                </a:cubicBezTo>
                <a:cubicBezTo>
                  <a:pt x="2278161" y="2728255"/>
                  <a:pt x="2319366" y="2756145"/>
                  <a:pt x="2364981" y="2778004"/>
                </a:cubicBezTo>
                <a:cubicBezTo>
                  <a:pt x="2555415" y="2869168"/>
                  <a:pt x="2738533" y="2814761"/>
                  <a:pt x="2808513" y="2787110"/>
                </a:cubicBezTo>
                <a:cubicBezTo>
                  <a:pt x="2859310" y="2766946"/>
                  <a:pt x="2902610" y="2741219"/>
                  <a:pt x="2939567" y="2713530"/>
                </a:cubicBezTo>
                <a:close/>
                <a:moveTo>
                  <a:pt x="4086225" y="4733925"/>
                </a:moveTo>
                <a:lnTo>
                  <a:pt x="3082442" y="4733925"/>
                </a:lnTo>
                <a:lnTo>
                  <a:pt x="3082442" y="2713578"/>
                </a:lnTo>
                <a:cubicBezTo>
                  <a:pt x="3119380" y="2741238"/>
                  <a:pt x="3162691" y="2766955"/>
                  <a:pt x="3213573" y="2787149"/>
                </a:cubicBezTo>
                <a:cubicBezTo>
                  <a:pt x="3254445" y="2803303"/>
                  <a:pt x="3334026" y="2828620"/>
                  <a:pt x="3431172" y="2828620"/>
                </a:cubicBezTo>
                <a:cubicBezTo>
                  <a:pt x="3436639" y="2828620"/>
                  <a:pt x="3438525" y="2913412"/>
                  <a:pt x="3438525" y="2956570"/>
                </a:cubicBezTo>
                <a:cubicBezTo>
                  <a:pt x="3438525" y="3372898"/>
                  <a:pt x="3723104" y="3716265"/>
                  <a:pt x="4086225" y="3756489"/>
                </a:cubicBezTo>
                <a:close/>
                <a:moveTo>
                  <a:pt x="4157663" y="2907249"/>
                </a:moveTo>
                <a:cubicBezTo>
                  <a:pt x="4118200" y="2907249"/>
                  <a:pt x="4086225" y="2939224"/>
                  <a:pt x="4086225" y="2978687"/>
                </a:cubicBezTo>
                <a:lnTo>
                  <a:pt x="4086225" y="3371374"/>
                </a:lnTo>
                <a:lnTo>
                  <a:pt x="4086225" y="3371469"/>
                </a:lnTo>
                <a:lnTo>
                  <a:pt x="4086225" y="3612328"/>
                </a:lnTo>
                <a:cubicBezTo>
                  <a:pt x="3802085" y="3571818"/>
                  <a:pt x="3581400" y="3293288"/>
                  <a:pt x="3581400" y="2956560"/>
                </a:cubicBezTo>
                <a:cubicBezTo>
                  <a:pt x="3581400" y="2904192"/>
                  <a:pt x="3586820" y="2852423"/>
                  <a:pt x="3597364" y="2802112"/>
                </a:cubicBezTo>
                <a:cubicBezTo>
                  <a:pt x="3816096" y="2728855"/>
                  <a:pt x="3941702" y="2472461"/>
                  <a:pt x="3957638" y="2369287"/>
                </a:cubicBezTo>
                <a:cubicBezTo>
                  <a:pt x="4006091" y="2351123"/>
                  <a:pt x="4051640" y="2327643"/>
                  <a:pt x="4093721" y="2299668"/>
                </a:cubicBezTo>
                <a:cubicBezTo>
                  <a:pt x="4440622" y="2254958"/>
                  <a:pt x="4733925" y="2569978"/>
                  <a:pt x="4733925" y="2956560"/>
                </a:cubicBezTo>
                <a:cubicBezTo>
                  <a:pt x="4733925" y="3293288"/>
                  <a:pt x="4513240" y="3571818"/>
                  <a:pt x="4229100" y="3612328"/>
                </a:cubicBezTo>
                <a:lnTo>
                  <a:pt x="4229100" y="3401016"/>
                </a:lnTo>
                <a:lnTo>
                  <a:pt x="4454976" y="3175140"/>
                </a:lnTo>
                <a:cubicBezTo>
                  <a:pt x="4482875" y="3147232"/>
                  <a:pt x="4482875" y="3102007"/>
                  <a:pt x="4454976" y="3074108"/>
                </a:cubicBezTo>
                <a:cubicBezTo>
                  <a:pt x="4427068" y="3046219"/>
                  <a:pt x="4381843" y="3046219"/>
                  <a:pt x="4353944" y="3074108"/>
                </a:cubicBezTo>
                <a:lnTo>
                  <a:pt x="4229100" y="3198952"/>
                </a:lnTo>
                <a:lnTo>
                  <a:pt x="4229100" y="2978687"/>
                </a:lnTo>
                <a:cubicBezTo>
                  <a:pt x="4229100" y="2939224"/>
                  <a:pt x="4197125" y="2907249"/>
                  <a:pt x="4157663" y="2907249"/>
                </a:cubicBezTo>
                <a:close/>
              </a:path>
            </a:pathLst>
          </a:custGeom>
          <a:solidFill>
            <a:schemeClr val="tx1"/>
          </a:solidFill>
          <a:ln w="9525" cap="flat">
            <a:noFill/>
            <a:prstDash val="solid"/>
            <a:miter/>
          </a:ln>
        </p:spPr>
        <p:txBody>
          <a:bodyPr rtlCol="0" anchor="ctr"/>
          <a:lstStyle/>
          <a:p>
            <a:endParaRPr lang="pt-BR"/>
          </a:p>
        </p:txBody>
      </p:sp>
      <p:sp>
        <p:nvSpPr>
          <p:cNvPr id="8" name="Título 1">
            <a:extLst>
              <a:ext uri="{FF2B5EF4-FFF2-40B4-BE49-F238E27FC236}">
                <a16:creationId xmlns:a16="http://schemas.microsoft.com/office/drawing/2014/main" id="{C00C67B6-029B-40DE-8958-71545BBA268A}"/>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sociais e urbanísticos da </a:t>
            </a:r>
            <a:r>
              <a:rPr lang="pt-BR" sz="2400" b="1" dirty="0" err="1">
                <a:latin typeface="Arial" panose="020B0604020202020204" pitchFamily="34" charset="0"/>
                <a:ea typeface="Calibri" panose="020F0502020204030204" pitchFamily="34" charset="0"/>
                <a:cs typeface="Arial" panose="020B0604020202020204" pitchFamily="34" charset="0"/>
              </a:rPr>
              <a:t>UnDF</a:t>
            </a:r>
            <a:endParaRPr lang="pt-BR" sz="2400" b="1" dirty="0">
              <a:latin typeface="Arial" panose="020B0604020202020204" pitchFamily="34" charset="0"/>
              <a:ea typeface="Calibri" panose="020F0502020204030204" pitchFamily="34" charset="0"/>
              <a:cs typeface="Arial" panose="020B0604020202020204" pitchFamily="34" charset="0"/>
            </a:endParaRPr>
          </a:p>
        </p:txBody>
      </p:sp>
      <p:sp>
        <p:nvSpPr>
          <p:cNvPr id="11" name="Retângulo: Cantos Arredondados 10">
            <a:extLst>
              <a:ext uri="{FF2B5EF4-FFF2-40B4-BE49-F238E27FC236}">
                <a16:creationId xmlns:a16="http://schemas.microsoft.com/office/drawing/2014/main" id="{063E28A8-A4E4-4B6A-A795-A4D396CE4F45}"/>
              </a:ext>
            </a:extLst>
          </p:cNvPr>
          <p:cNvSpPr/>
          <p:nvPr/>
        </p:nvSpPr>
        <p:spPr>
          <a:xfrm>
            <a:off x="1463676" y="2302343"/>
            <a:ext cx="8768896" cy="4060805"/>
          </a:xfrm>
          <a:prstGeom prst="roundRect">
            <a:avLst>
              <a:gd name="adj" fmla="val 817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t"/>
          <a:lstStyle/>
          <a:p>
            <a:pPr>
              <a:spcAft>
                <a:spcPts val="600"/>
              </a:spcAft>
            </a:pPr>
            <a:endParaRPr lang="pt-BR" b="1" dirty="0">
              <a:solidFill>
                <a:srgbClr val="FFFFFF"/>
              </a:solidFill>
              <a:latin typeface="Arial" panose="020B0604020202020204" pitchFamily="34" charset="0"/>
              <a:cs typeface="Arial" panose="020B0604020202020204" pitchFamily="34" charset="0"/>
            </a:endParaRPr>
          </a:p>
          <a:p>
            <a:pPr>
              <a:lnSpc>
                <a:spcPct val="150000"/>
              </a:lnSpc>
              <a:spcAft>
                <a:spcPts val="1200"/>
              </a:spcAft>
            </a:pPr>
            <a:r>
              <a:rPr lang="pt-BR" sz="1600" b="1" dirty="0">
                <a:latin typeface="+mj-lt"/>
                <a:ea typeface="Calibri" panose="020F0502020204030204" pitchFamily="34" charset="0"/>
              </a:rPr>
              <a:t>A e</a:t>
            </a:r>
            <a:r>
              <a:rPr lang="pt-BR" sz="1600" b="1" dirty="0">
                <a:effectLst/>
                <a:latin typeface="+mj-lt"/>
                <a:ea typeface="Calibri" panose="020F0502020204030204" pitchFamily="34" charset="0"/>
              </a:rPr>
              <a:t>scolha das localizações das unidades terá impacto importante nas condições de custeio, de investimento e na logística do deslocamento de docentes, técnicos e alunos da </a:t>
            </a:r>
            <a:r>
              <a:rPr lang="pt-BR" sz="1600" b="1" dirty="0" err="1">
                <a:effectLst/>
                <a:latin typeface="+mj-lt"/>
                <a:ea typeface="Calibri" panose="020F0502020204030204" pitchFamily="34" charset="0"/>
              </a:rPr>
              <a:t>UnDF</a:t>
            </a:r>
            <a:endParaRPr lang="pt-BR" sz="1600" dirty="0">
              <a:effectLst/>
              <a:latin typeface="+mj-lt"/>
              <a:ea typeface="Calibri" panose="020F0502020204030204" pitchFamily="34" charset="0"/>
            </a:endParaRPr>
          </a:p>
          <a:p>
            <a:pPr marL="285750" indent="-285750">
              <a:lnSpc>
                <a:spcPct val="150000"/>
              </a:lnSpc>
              <a:spcAft>
                <a:spcPts val="1200"/>
              </a:spcAft>
              <a:buFontTx/>
              <a:buChar char="-"/>
            </a:pPr>
            <a:r>
              <a:rPr lang="pt-BR" sz="1600" dirty="0">
                <a:solidFill>
                  <a:srgbClr val="FFFFFF"/>
                </a:solidFill>
                <a:latin typeface="Arial" panose="020B0604020202020204" pitchFamily="34" charset="0"/>
                <a:cs typeface="Arial" panose="020B0604020202020204" pitchFamily="34" charset="0"/>
              </a:rPr>
              <a:t>Otimização de recursos e economia de tempo</a:t>
            </a:r>
          </a:p>
          <a:p>
            <a:pPr marL="285750" indent="-285750">
              <a:lnSpc>
                <a:spcPct val="150000"/>
              </a:lnSpc>
              <a:spcAft>
                <a:spcPts val="1200"/>
              </a:spcAft>
              <a:buFontTx/>
              <a:buChar char="-"/>
            </a:pPr>
            <a:r>
              <a:rPr lang="pt-BR" sz="1600" dirty="0">
                <a:solidFill>
                  <a:srgbClr val="FFFFFF"/>
                </a:solidFill>
                <a:latin typeface="Arial" panose="020B0604020202020204" pitchFamily="34" charset="0"/>
                <a:cs typeface="Arial" panose="020B0604020202020204" pitchFamily="34" charset="0"/>
              </a:rPr>
              <a:t>Redução de custos operacionais</a:t>
            </a:r>
          </a:p>
          <a:p>
            <a:pPr marL="285750" indent="-285750">
              <a:lnSpc>
                <a:spcPct val="150000"/>
              </a:lnSpc>
              <a:spcAft>
                <a:spcPts val="1200"/>
              </a:spcAft>
              <a:buFontTx/>
              <a:buChar char="-"/>
            </a:pPr>
            <a:r>
              <a:rPr lang="pt-BR" sz="1600" dirty="0">
                <a:solidFill>
                  <a:srgbClr val="FFFFFF"/>
                </a:solidFill>
                <a:latin typeface="Arial" panose="020B0604020202020204" pitchFamily="34" charset="0"/>
                <a:cs typeface="Arial" panose="020B0604020202020204" pitchFamily="34" charset="0"/>
              </a:rPr>
              <a:t>Ganho de produtividade</a:t>
            </a:r>
          </a:p>
          <a:p>
            <a:pPr marL="285750" indent="-285750">
              <a:lnSpc>
                <a:spcPct val="150000"/>
              </a:lnSpc>
              <a:spcAft>
                <a:spcPts val="1200"/>
              </a:spcAft>
              <a:buFontTx/>
              <a:buChar char="-"/>
            </a:pPr>
            <a:r>
              <a:rPr lang="pt-BR" sz="1600" dirty="0">
                <a:solidFill>
                  <a:srgbClr val="FFFFFF"/>
                </a:solidFill>
                <a:latin typeface="Arial" panose="020B0604020202020204" pitchFamily="34" charset="0"/>
                <a:cs typeface="Arial" panose="020B0604020202020204" pitchFamily="34" charset="0"/>
              </a:rPr>
              <a:t>Sinergias entre programas</a:t>
            </a:r>
          </a:p>
        </p:txBody>
      </p:sp>
      <p:sp>
        <p:nvSpPr>
          <p:cNvPr id="12" name="Retângulo: Cantos Arredondados 11">
            <a:extLst>
              <a:ext uri="{FF2B5EF4-FFF2-40B4-BE49-F238E27FC236}">
                <a16:creationId xmlns:a16="http://schemas.microsoft.com/office/drawing/2014/main" id="{81514064-4A86-4DCD-BD55-F587BF98E71B}"/>
              </a:ext>
            </a:extLst>
          </p:cNvPr>
          <p:cNvSpPr/>
          <p:nvPr/>
        </p:nvSpPr>
        <p:spPr>
          <a:xfrm>
            <a:off x="2240420" y="1264881"/>
            <a:ext cx="6323010" cy="1260605"/>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Localização das unidades educacionais da </a:t>
            </a:r>
            <a:r>
              <a:rPr lang="pt-BR" b="1" dirty="0" err="1">
                <a:solidFill>
                  <a:srgbClr val="FFFFFF"/>
                </a:solidFill>
                <a:latin typeface="Arial" panose="020B0604020202020204" pitchFamily="34" charset="0"/>
                <a:cs typeface="Arial" panose="020B0604020202020204" pitchFamily="34" charset="0"/>
              </a:rPr>
              <a:t>UnDF</a:t>
            </a:r>
            <a:r>
              <a:rPr lang="pt-BR" b="1" dirty="0">
                <a:solidFill>
                  <a:srgbClr val="FFFFFF"/>
                </a:solidFill>
                <a:latin typeface="Arial" panose="020B0604020202020204" pitchFamily="34" charset="0"/>
                <a:cs typeface="Arial" panose="020B0604020202020204" pitchFamily="34" charset="0"/>
              </a:rPr>
              <a:t> nas regiões mais densamente povoadas e/ou próximas dos pontos de convergência do transporte público</a:t>
            </a:r>
          </a:p>
        </p:txBody>
      </p:sp>
    </p:spTree>
    <p:extLst>
      <p:ext uri="{BB962C8B-B14F-4D97-AF65-F5344CB8AC3E}">
        <p14:creationId xmlns:p14="http://schemas.microsoft.com/office/powerpoint/2010/main" val="1967162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descr="Padrão do plano de fundo&#10;&#10;Descrição gerada automaticamente">
            <a:extLst>
              <a:ext uri="{FF2B5EF4-FFF2-40B4-BE49-F238E27FC236}">
                <a16:creationId xmlns:a16="http://schemas.microsoft.com/office/drawing/2014/main" id="{6D3FE803-AB30-476D-9EE6-A19C25B9DC24}"/>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8" name="Retângulo 7">
            <a:extLst>
              <a:ext uri="{FF2B5EF4-FFF2-40B4-BE49-F238E27FC236}">
                <a16:creationId xmlns:a16="http://schemas.microsoft.com/office/drawing/2014/main" id="{6B711ACD-9A6C-4AF5-8835-6BC5B83F871F}"/>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9" name="Tabela 8">
            <a:extLst>
              <a:ext uri="{FF2B5EF4-FFF2-40B4-BE49-F238E27FC236}">
                <a16:creationId xmlns:a16="http://schemas.microsoft.com/office/drawing/2014/main" id="{24DC9BB2-6409-4793-9E50-AF89A6144664}"/>
              </a:ext>
            </a:extLst>
          </p:cNvPr>
          <p:cNvGraphicFramePr>
            <a:graphicFrameLocks noGrp="1"/>
          </p:cNvGraphicFramePr>
          <p:nvPr>
            <p:extLst>
              <p:ext uri="{D42A27DB-BD31-4B8C-83A1-F6EECF244321}">
                <p14:modId xmlns:p14="http://schemas.microsoft.com/office/powerpoint/2010/main" val="861080961"/>
              </p:ext>
            </p:extLst>
          </p:nvPr>
        </p:nvGraphicFramePr>
        <p:xfrm>
          <a:off x="904128" y="2266398"/>
          <a:ext cx="7104524" cy="4159594"/>
        </p:xfrm>
        <a:graphic>
          <a:graphicData uri="http://schemas.openxmlformats.org/drawingml/2006/table">
            <a:tbl>
              <a:tblPr firstRow="1" firstCol="1" bandRow="1"/>
              <a:tblGrid>
                <a:gridCol w="216515">
                  <a:extLst>
                    <a:ext uri="{9D8B030D-6E8A-4147-A177-3AD203B41FA5}">
                      <a16:colId xmlns:a16="http://schemas.microsoft.com/office/drawing/2014/main" val="807334612"/>
                    </a:ext>
                  </a:extLst>
                </a:gridCol>
                <a:gridCol w="2257825">
                  <a:extLst>
                    <a:ext uri="{9D8B030D-6E8A-4147-A177-3AD203B41FA5}">
                      <a16:colId xmlns:a16="http://schemas.microsoft.com/office/drawing/2014/main" val="3288480710"/>
                    </a:ext>
                  </a:extLst>
                </a:gridCol>
                <a:gridCol w="2059806">
                  <a:extLst>
                    <a:ext uri="{9D8B030D-6E8A-4147-A177-3AD203B41FA5}">
                      <a16:colId xmlns:a16="http://schemas.microsoft.com/office/drawing/2014/main" val="1183511824"/>
                    </a:ext>
                  </a:extLst>
                </a:gridCol>
                <a:gridCol w="1357162">
                  <a:extLst>
                    <a:ext uri="{9D8B030D-6E8A-4147-A177-3AD203B41FA5}">
                      <a16:colId xmlns:a16="http://schemas.microsoft.com/office/drawing/2014/main" val="508354335"/>
                    </a:ext>
                  </a:extLst>
                </a:gridCol>
                <a:gridCol w="1213216">
                  <a:extLst>
                    <a:ext uri="{9D8B030D-6E8A-4147-A177-3AD203B41FA5}">
                      <a16:colId xmlns:a16="http://schemas.microsoft.com/office/drawing/2014/main" val="1630890784"/>
                    </a:ext>
                  </a:extLst>
                </a:gridCol>
              </a:tblGrid>
              <a:tr h="559234">
                <a:tc>
                  <a:txBody>
                    <a:bodyPr/>
                    <a:lstStyle/>
                    <a:p>
                      <a:pPr algn="ctr"/>
                      <a:r>
                        <a:rPr lang="en-US" sz="900" b="1" dirty="0">
                          <a:solidFill>
                            <a:schemeClr val="tx1"/>
                          </a:solidFill>
                          <a:effectLst/>
                          <a:latin typeface="Arial" panose="020B0604020202020204" pitchFamily="34" charset="0"/>
                          <a:ea typeface="Times New Roman" panose="02020603050405020304" pitchFamily="18" charset="0"/>
                        </a:rPr>
                        <a:t>N</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b="1" dirty="0" err="1">
                          <a:solidFill>
                            <a:schemeClr val="tx1"/>
                          </a:solidFill>
                          <a:effectLst/>
                          <a:latin typeface="Arial" panose="020B0604020202020204" pitchFamily="34" charset="0"/>
                          <a:ea typeface="Times New Roman" panose="02020603050405020304" pitchFamily="18" charset="0"/>
                        </a:rPr>
                        <a:t>Descrição</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b="1">
                          <a:solidFill>
                            <a:schemeClr val="tx1"/>
                          </a:solidFill>
                          <a:effectLst/>
                          <a:latin typeface="Arial" panose="020B0604020202020204" pitchFamily="34" charset="0"/>
                          <a:ea typeface="Times New Roman" panose="02020603050405020304" pitchFamily="18" charset="0"/>
                        </a:rPr>
                        <a:t>Endereço</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b="1">
                          <a:solidFill>
                            <a:schemeClr val="tx1"/>
                          </a:solidFill>
                          <a:effectLst/>
                          <a:latin typeface="Arial" panose="020B0604020202020204" pitchFamily="34" charset="0"/>
                          <a:ea typeface="Times New Roman" panose="02020603050405020304" pitchFamily="18" charset="0"/>
                        </a:rPr>
                        <a:t>Distância Média da Estação Rodoviária (km)</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tc>
                  <a:txBody>
                    <a:bodyPr/>
                    <a:lstStyle/>
                    <a:p>
                      <a:pPr algn="ctr"/>
                      <a:r>
                        <a:rPr lang="en-US" sz="900" b="1" dirty="0">
                          <a:solidFill>
                            <a:schemeClr val="tx1"/>
                          </a:solidFill>
                          <a:effectLst/>
                          <a:latin typeface="Arial" panose="020B0604020202020204" pitchFamily="34" charset="0"/>
                          <a:ea typeface="Times New Roman" panose="02020603050405020304" pitchFamily="18" charset="0"/>
                        </a:rPr>
                        <a:t>Tempo de </a:t>
                      </a:r>
                      <a:r>
                        <a:rPr lang="en-US" sz="900" b="1" dirty="0" err="1">
                          <a:solidFill>
                            <a:schemeClr val="tx1"/>
                          </a:solidFill>
                          <a:effectLst/>
                          <a:latin typeface="Arial" panose="020B0604020202020204" pitchFamily="34" charset="0"/>
                          <a:ea typeface="Times New Roman" panose="02020603050405020304" pitchFamily="18" charset="0"/>
                        </a:rPr>
                        <a:t>Deslocamento</a:t>
                      </a:r>
                      <a:r>
                        <a:rPr lang="en-US" sz="900" b="1" dirty="0">
                          <a:solidFill>
                            <a:schemeClr val="tx1"/>
                          </a:solidFill>
                          <a:effectLst/>
                          <a:latin typeface="Arial" panose="020B0604020202020204" pitchFamily="34" charset="0"/>
                          <a:ea typeface="Times New Roman" panose="02020603050405020304" pitchFamily="18" charset="0"/>
                        </a:rPr>
                        <a:t> </a:t>
                      </a:r>
                      <a:r>
                        <a:rPr lang="en-US" sz="900" b="1" dirty="0" err="1">
                          <a:solidFill>
                            <a:schemeClr val="tx1"/>
                          </a:solidFill>
                          <a:effectLst/>
                          <a:latin typeface="Arial" panose="020B0604020202020204" pitchFamily="34" charset="0"/>
                          <a:ea typeface="Times New Roman" panose="02020603050405020304" pitchFamily="18" charset="0"/>
                        </a:rPr>
                        <a:t>Médio</a:t>
                      </a:r>
                      <a:r>
                        <a:rPr lang="en-US" sz="900" b="1" dirty="0">
                          <a:solidFill>
                            <a:schemeClr val="tx1"/>
                          </a:solidFill>
                          <a:effectLst/>
                          <a:latin typeface="Arial" panose="020B0604020202020204" pitchFamily="34" charset="0"/>
                          <a:ea typeface="Times New Roman" panose="02020603050405020304" pitchFamily="18" charset="0"/>
                        </a:rPr>
                        <a:t> (</a:t>
                      </a:r>
                      <a:r>
                        <a:rPr lang="en-US" sz="900" b="1" dirty="0" err="1">
                          <a:solidFill>
                            <a:schemeClr val="tx1"/>
                          </a:solidFill>
                          <a:effectLst/>
                          <a:latin typeface="Arial" panose="020B0604020202020204" pitchFamily="34" charset="0"/>
                          <a:ea typeface="Times New Roman" panose="02020603050405020304" pitchFamily="18" charset="0"/>
                        </a:rPr>
                        <a:t>minutos</a:t>
                      </a:r>
                      <a:r>
                        <a:rPr lang="en-US" sz="900" b="1" dirty="0">
                          <a:solidFill>
                            <a:schemeClr val="tx1"/>
                          </a:solidFill>
                          <a:effectLst/>
                          <a:latin typeface="Arial" panose="020B0604020202020204" pitchFamily="34" charset="0"/>
                          <a:ea typeface="Times New Roman" panose="02020603050405020304" pitchFamily="18" charset="0"/>
                        </a:rPr>
                        <a:t>)</a:t>
                      </a:r>
                      <a:r>
                        <a:rPr lang="en-US" sz="900" b="1" dirty="0">
                          <a:solidFill>
                            <a:schemeClr val="tx1"/>
                          </a:solidFill>
                          <a:effectLst/>
                          <a:latin typeface="Arial" panose="020B0604020202020204" pitchFamily="34" charset="0"/>
                          <a:ea typeface="Calibri" panose="020F0502020204030204" pitchFamily="34" charset="0"/>
                        </a:rPr>
                        <a:t> </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60000"/>
                        <a:lumOff val="40000"/>
                      </a:schemeClr>
                    </a:solidFill>
                  </a:tcPr>
                </a:tc>
                <a:extLst>
                  <a:ext uri="{0D108BD9-81ED-4DB2-BD59-A6C34878D82A}">
                    <a16:rowId xmlns:a16="http://schemas.microsoft.com/office/drawing/2014/main" val="4260461678"/>
                  </a:ext>
                </a:extLst>
              </a:tr>
              <a:tr h="223694">
                <a:tc>
                  <a:txBody>
                    <a:bodyPr/>
                    <a:lstStyle/>
                    <a:p>
                      <a:pPr algn="r"/>
                      <a:r>
                        <a:rPr lang="en-US" sz="900" b="1">
                          <a:solidFill>
                            <a:schemeClr val="tx1"/>
                          </a:solidFill>
                          <a:effectLst/>
                          <a:latin typeface="Arial" panose="020B0604020202020204" pitchFamily="34" charset="0"/>
                          <a:ea typeface="Times New Roman" panose="02020603050405020304" pitchFamily="18" charset="0"/>
                        </a:rPr>
                        <a:t>1</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dirty="0">
                          <a:solidFill>
                            <a:schemeClr val="tx1"/>
                          </a:solidFill>
                          <a:effectLst/>
                          <a:latin typeface="Arial" panose="020B0604020202020204" pitchFamily="34" charset="0"/>
                          <a:ea typeface="Times New Roman" panose="02020603050405020304" pitchFamily="18" charset="0"/>
                        </a:rPr>
                        <a:t>Escola Superior de </a:t>
                      </a:r>
                      <a:r>
                        <a:rPr lang="en-US" sz="900" dirty="0" err="1">
                          <a:solidFill>
                            <a:schemeClr val="tx1"/>
                          </a:solidFill>
                          <a:effectLst/>
                          <a:latin typeface="Arial" panose="020B0604020202020204" pitchFamily="34" charset="0"/>
                          <a:ea typeface="Times New Roman" panose="02020603050405020304" pitchFamily="18" charset="0"/>
                        </a:rPr>
                        <a:t>Ciências</a:t>
                      </a:r>
                      <a:r>
                        <a:rPr lang="en-US" sz="900" dirty="0">
                          <a:solidFill>
                            <a:schemeClr val="tx1"/>
                          </a:solidFill>
                          <a:effectLst/>
                          <a:latin typeface="Arial" panose="020B0604020202020204" pitchFamily="34" charset="0"/>
                          <a:ea typeface="Times New Roman" panose="02020603050405020304" pitchFamily="18" charset="0"/>
                        </a:rPr>
                        <a:t> da </a:t>
                      </a:r>
                      <a:r>
                        <a:rPr lang="en-US" sz="900" dirty="0" err="1">
                          <a:solidFill>
                            <a:schemeClr val="tx1"/>
                          </a:solidFill>
                          <a:effectLst/>
                          <a:latin typeface="Arial" panose="020B0604020202020204" pitchFamily="34" charset="0"/>
                          <a:ea typeface="Times New Roman" panose="02020603050405020304" pitchFamily="18" charset="0"/>
                        </a:rPr>
                        <a:t>Saúde</a:t>
                      </a:r>
                      <a:r>
                        <a:rPr lang="en-US" sz="900" dirty="0">
                          <a:solidFill>
                            <a:schemeClr val="tx1"/>
                          </a:solidFill>
                          <a:effectLst/>
                          <a:latin typeface="Arial" panose="020B0604020202020204" pitchFamily="34" charset="0"/>
                          <a:ea typeface="Times New Roman" panose="02020603050405020304" pitchFamily="18" charset="0"/>
                        </a:rPr>
                        <a:t> - </a:t>
                      </a:r>
                      <a:r>
                        <a:rPr lang="en-US" sz="900" dirty="0" err="1">
                          <a:solidFill>
                            <a:schemeClr val="tx1"/>
                          </a:solidFill>
                          <a:effectLst/>
                          <a:latin typeface="Arial" panose="020B0604020202020204" pitchFamily="34" charset="0"/>
                          <a:ea typeface="Times New Roman" panose="02020603050405020304" pitchFamily="18" charset="0"/>
                        </a:rPr>
                        <a:t>Unidade</a:t>
                      </a:r>
                      <a:r>
                        <a:rPr lang="en-US" sz="900" dirty="0">
                          <a:solidFill>
                            <a:schemeClr val="tx1"/>
                          </a:solidFill>
                          <a:effectLst/>
                          <a:latin typeface="Arial" panose="020B0604020202020204" pitchFamily="34" charset="0"/>
                          <a:ea typeface="Times New Roman" panose="02020603050405020304" pitchFamily="18" charset="0"/>
                        </a:rPr>
                        <a:t> I - Escola de </a:t>
                      </a:r>
                      <a:r>
                        <a:rPr lang="en-US" sz="900" dirty="0" err="1">
                          <a:solidFill>
                            <a:schemeClr val="tx1"/>
                          </a:solidFill>
                          <a:effectLst/>
                          <a:latin typeface="Arial" panose="020B0604020202020204" pitchFamily="34" charset="0"/>
                          <a:ea typeface="Times New Roman" panose="02020603050405020304" pitchFamily="18" charset="0"/>
                        </a:rPr>
                        <a:t>Medicina</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a:solidFill>
                            <a:schemeClr val="tx1"/>
                          </a:solidFill>
                          <a:effectLst/>
                          <a:latin typeface="Arial" panose="020B0604020202020204" pitchFamily="34" charset="0"/>
                          <a:ea typeface="Times New Roman" panose="02020603050405020304" pitchFamily="18" charset="0"/>
                        </a:rPr>
                        <a:t>SMHN Conjunto A Bloco 01 Edifício Fepecs - Asa Norte – Brasília - DF</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en-US" sz="900" dirty="0">
                          <a:solidFill>
                            <a:schemeClr val="tx1"/>
                          </a:solidFill>
                          <a:effectLst/>
                          <a:latin typeface="Arial" panose="020B0604020202020204" pitchFamily="34" charset="0"/>
                          <a:ea typeface="Calibri" panose="020F0502020204030204" pitchFamily="34" charset="0"/>
                        </a:rPr>
                        <a:t>1,5</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a:solidFill>
                            <a:schemeClr val="tx1"/>
                          </a:solidFill>
                          <a:effectLst/>
                          <a:latin typeface="Arial" panose="020B0604020202020204" pitchFamily="34" charset="0"/>
                          <a:ea typeface="Calibri" panose="020F0502020204030204" pitchFamily="34" charset="0"/>
                        </a:rPr>
                        <a:t>Carro: 4</a:t>
                      </a:r>
                      <a:endParaRPr lang="pt-BR" sz="1400">
                        <a:solidFill>
                          <a:schemeClr val="tx1"/>
                        </a:solidFill>
                        <a:effectLst/>
                        <a:latin typeface="Times New Roman" panose="02020603050405020304" pitchFamily="18" charset="0"/>
                        <a:ea typeface="Calibri" panose="020F0502020204030204" pitchFamily="34" charset="0"/>
                      </a:endParaRPr>
                    </a:p>
                    <a:p>
                      <a:pPr algn="l"/>
                      <a:r>
                        <a:rPr lang="en-US" sz="900">
                          <a:solidFill>
                            <a:schemeClr val="tx1"/>
                          </a:solidFill>
                          <a:effectLst/>
                          <a:latin typeface="Arial" panose="020B0604020202020204" pitchFamily="34" charset="0"/>
                          <a:ea typeface="Calibri" panose="020F0502020204030204" pitchFamily="34" charset="0"/>
                        </a:rPr>
                        <a:t>Ônibus: 14</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3870592635"/>
                  </a:ext>
                </a:extLst>
              </a:tr>
              <a:tr h="335540">
                <a:tc>
                  <a:txBody>
                    <a:bodyPr/>
                    <a:lstStyle/>
                    <a:p>
                      <a:pPr algn="r"/>
                      <a:r>
                        <a:rPr lang="en-US" sz="900" b="1">
                          <a:solidFill>
                            <a:schemeClr val="tx1"/>
                          </a:solidFill>
                          <a:effectLst/>
                          <a:latin typeface="Arial" panose="020B0604020202020204" pitchFamily="34" charset="0"/>
                          <a:ea typeface="Times New Roman" panose="02020603050405020304" pitchFamily="18" charset="0"/>
                        </a:rPr>
                        <a:t>2</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dirty="0">
                          <a:solidFill>
                            <a:schemeClr val="tx1"/>
                          </a:solidFill>
                          <a:effectLst/>
                          <a:latin typeface="Arial" panose="020B0604020202020204" pitchFamily="34" charset="0"/>
                          <a:ea typeface="Times New Roman" panose="02020603050405020304" pitchFamily="18" charset="0"/>
                        </a:rPr>
                        <a:t>Escola Superior de </a:t>
                      </a:r>
                      <a:r>
                        <a:rPr lang="en-US" sz="900" dirty="0" err="1">
                          <a:solidFill>
                            <a:schemeClr val="tx1"/>
                          </a:solidFill>
                          <a:effectLst/>
                          <a:latin typeface="Arial" panose="020B0604020202020204" pitchFamily="34" charset="0"/>
                          <a:ea typeface="Times New Roman" panose="02020603050405020304" pitchFamily="18" charset="0"/>
                        </a:rPr>
                        <a:t>Ciências</a:t>
                      </a:r>
                      <a:r>
                        <a:rPr lang="en-US" sz="900" dirty="0">
                          <a:solidFill>
                            <a:schemeClr val="tx1"/>
                          </a:solidFill>
                          <a:effectLst/>
                          <a:latin typeface="Arial" panose="020B0604020202020204" pitchFamily="34" charset="0"/>
                          <a:ea typeface="Times New Roman" panose="02020603050405020304" pitchFamily="18" charset="0"/>
                        </a:rPr>
                        <a:t> da </a:t>
                      </a:r>
                      <a:r>
                        <a:rPr lang="en-US" sz="900" dirty="0" err="1">
                          <a:solidFill>
                            <a:schemeClr val="tx1"/>
                          </a:solidFill>
                          <a:effectLst/>
                          <a:latin typeface="Arial" panose="020B0604020202020204" pitchFamily="34" charset="0"/>
                          <a:ea typeface="Times New Roman" panose="02020603050405020304" pitchFamily="18" charset="0"/>
                        </a:rPr>
                        <a:t>Saúde</a:t>
                      </a:r>
                      <a:r>
                        <a:rPr lang="en-US" sz="900" dirty="0">
                          <a:solidFill>
                            <a:schemeClr val="tx1"/>
                          </a:solidFill>
                          <a:effectLst/>
                          <a:latin typeface="Arial" panose="020B0604020202020204" pitchFamily="34" charset="0"/>
                          <a:ea typeface="Times New Roman" panose="02020603050405020304" pitchFamily="18" charset="0"/>
                        </a:rPr>
                        <a:t> - </a:t>
                      </a:r>
                      <a:r>
                        <a:rPr lang="en-US" sz="900" dirty="0" err="1">
                          <a:solidFill>
                            <a:schemeClr val="tx1"/>
                          </a:solidFill>
                          <a:effectLst/>
                          <a:latin typeface="Arial" panose="020B0604020202020204" pitchFamily="34" charset="0"/>
                          <a:ea typeface="Times New Roman" panose="02020603050405020304" pitchFamily="18" charset="0"/>
                        </a:rPr>
                        <a:t>Unidade</a:t>
                      </a:r>
                      <a:r>
                        <a:rPr lang="en-US" sz="900" dirty="0">
                          <a:solidFill>
                            <a:schemeClr val="tx1"/>
                          </a:solidFill>
                          <a:effectLst/>
                          <a:latin typeface="Arial" panose="020B0604020202020204" pitchFamily="34" charset="0"/>
                          <a:ea typeface="Times New Roman" panose="02020603050405020304" pitchFamily="18" charset="0"/>
                        </a:rPr>
                        <a:t> II - Escola de </a:t>
                      </a:r>
                      <a:r>
                        <a:rPr lang="en-US" sz="900" dirty="0" err="1">
                          <a:solidFill>
                            <a:schemeClr val="tx1"/>
                          </a:solidFill>
                          <a:effectLst/>
                          <a:latin typeface="Arial" panose="020B0604020202020204" pitchFamily="34" charset="0"/>
                          <a:ea typeface="Times New Roman" panose="02020603050405020304" pitchFamily="18" charset="0"/>
                        </a:rPr>
                        <a:t>Enfermagem</a:t>
                      </a:r>
                      <a:r>
                        <a:rPr lang="en-US" sz="900" dirty="0">
                          <a:solidFill>
                            <a:schemeClr val="tx1"/>
                          </a:solidFill>
                          <a:effectLst/>
                          <a:latin typeface="Arial" panose="020B0604020202020204" pitchFamily="34" charset="0"/>
                          <a:ea typeface="Times New Roman" panose="02020603050405020304" pitchFamily="18" charset="0"/>
                        </a:rPr>
                        <a:t> </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dirty="0">
                          <a:solidFill>
                            <a:schemeClr val="tx1"/>
                          </a:solidFill>
                          <a:effectLst/>
                          <a:latin typeface="Arial" panose="020B0604020202020204" pitchFamily="34" charset="0"/>
                          <a:ea typeface="Times New Roman" panose="02020603050405020304" pitchFamily="18" charset="0"/>
                        </a:rPr>
                        <a:t>Quadra 301 - conjunto 04 - Centro </a:t>
                      </a:r>
                      <a:r>
                        <a:rPr lang="en-US" sz="900" dirty="0" err="1">
                          <a:solidFill>
                            <a:schemeClr val="tx1"/>
                          </a:solidFill>
                          <a:effectLst/>
                          <a:latin typeface="Arial" panose="020B0604020202020204" pitchFamily="34" charset="0"/>
                          <a:ea typeface="Times New Roman" panose="02020603050405020304" pitchFamily="18" charset="0"/>
                        </a:rPr>
                        <a:t>Urbano</a:t>
                      </a:r>
                      <a:r>
                        <a:rPr lang="en-US" sz="900" dirty="0">
                          <a:solidFill>
                            <a:schemeClr val="tx1"/>
                          </a:solidFill>
                          <a:effectLst/>
                          <a:latin typeface="Arial" panose="020B0604020202020204" pitchFamily="34" charset="0"/>
                          <a:ea typeface="Times New Roman" panose="02020603050405020304" pitchFamily="18" charset="0"/>
                        </a:rPr>
                        <a:t> - </a:t>
                      </a:r>
                      <a:r>
                        <a:rPr lang="en-US" sz="900" dirty="0" err="1">
                          <a:solidFill>
                            <a:schemeClr val="tx1"/>
                          </a:solidFill>
                          <a:effectLst/>
                          <a:latin typeface="Arial" panose="020B0604020202020204" pitchFamily="34" charset="0"/>
                          <a:ea typeface="Times New Roman" panose="02020603050405020304" pitchFamily="18" charset="0"/>
                        </a:rPr>
                        <a:t>Samambaia</a:t>
                      </a:r>
                      <a:r>
                        <a:rPr lang="en-US" sz="900" dirty="0">
                          <a:solidFill>
                            <a:schemeClr val="tx1"/>
                          </a:solidFill>
                          <a:effectLst/>
                          <a:latin typeface="Arial" panose="020B0604020202020204" pitchFamily="34" charset="0"/>
                          <a:ea typeface="Times New Roman" panose="02020603050405020304" pitchFamily="18" charset="0"/>
                        </a:rPr>
                        <a:t> Sul -  Brasília – DF</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effectLst/>
                          <a:latin typeface="Arial" panose="020B0604020202020204" pitchFamily="34" charset="0"/>
                          <a:ea typeface="Calibri" panose="020F0502020204030204" pitchFamily="34" charset="0"/>
                        </a:rPr>
                        <a:t>32,1</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dirty="0" err="1">
                          <a:solidFill>
                            <a:schemeClr val="tx1"/>
                          </a:solidFill>
                          <a:effectLst/>
                          <a:latin typeface="Arial" panose="020B0604020202020204" pitchFamily="34" charset="0"/>
                          <a:ea typeface="Calibri" panose="020F0502020204030204" pitchFamily="34" charset="0"/>
                        </a:rPr>
                        <a:t>Carro</a:t>
                      </a:r>
                      <a:r>
                        <a:rPr lang="en-US" sz="900" dirty="0">
                          <a:solidFill>
                            <a:schemeClr val="tx1"/>
                          </a:solidFill>
                          <a:effectLst/>
                          <a:latin typeface="Arial" panose="020B0604020202020204" pitchFamily="34" charset="0"/>
                          <a:ea typeface="Calibri" panose="020F0502020204030204" pitchFamily="34" charset="0"/>
                        </a:rPr>
                        <a:t>: 34</a:t>
                      </a:r>
                      <a:endParaRPr lang="pt-BR" sz="1400" dirty="0">
                        <a:solidFill>
                          <a:schemeClr val="tx1"/>
                        </a:solidFill>
                        <a:effectLst/>
                        <a:latin typeface="Times New Roman" panose="02020603050405020304" pitchFamily="18" charset="0"/>
                        <a:ea typeface="Calibri" panose="020F0502020204030204" pitchFamily="34" charset="0"/>
                      </a:endParaRPr>
                    </a:p>
                    <a:p>
                      <a:pPr algn="l"/>
                      <a:r>
                        <a:rPr lang="en-US" sz="900" dirty="0" err="1">
                          <a:solidFill>
                            <a:schemeClr val="tx1"/>
                          </a:solidFill>
                          <a:effectLst/>
                          <a:latin typeface="Arial" panose="020B0604020202020204" pitchFamily="34" charset="0"/>
                          <a:ea typeface="Calibri" panose="020F0502020204030204" pitchFamily="34" charset="0"/>
                        </a:rPr>
                        <a:t>Ônibus</a:t>
                      </a:r>
                      <a:r>
                        <a:rPr lang="en-US" sz="900" dirty="0">
                          <a:solidFill>
                            <a:schemeClr val="tx1"/>
                          </a:solidFill>
                          <a:effectLst/>
                          <a:latin typeface="Arial" panose="020B0604020202020204" pitchFamily="34" charset="0"/>
                          <a:ea typeface="Calibri" panose="020F0502020204030204" pitchFamily="34" charset="0"/>
                        </a:rPr>
                        <a:t>: 89</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5875421"/>
                  </a:ext>
                </a:extLst>
              </a:tr>
              <a:tr h="223694">
                <a:tc>
                  <a:txBody>
                    <a:bodyPr/>
                    <a:lstStyle/>
                    <a:p>
                      <a:pPr algn="r"/>
                      <a:r>
                        <a:rPr lang="en-US" sz="900" b="1">
                          <a:solidFill>
                            <a:schemeClr val="tx1"/>
                          </a:solidFill>
                          <a:effectLst/>
                          <a:latin typeface="Arial" panose="020B0604020202020204" pitchFamily="34" charset="0"/>
                          <a:ea typeface="Times New Roman" panose="02020603050405020304" pitchFamily="18" charset="0"/>
                        </a:rPr>
                        <a:t>3</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a:solidFill>
                            <a:schemeClr val="tx1"/>
                          </a:solidFill>
                          <a:effectLst/>
                          <a:latin typeface="Arial" panose="020B0604020202020204" pitchFamily="34" charset="0"/>
                          <a:ea typeface="Times New Roman" panose="02020603050405020304" pitchFamily="18" charset="0"/>
                        </a:rPr>
                        <a:t>Parque Tecnológico de Brasília - DF - BIOTIC</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dirty="0">
                          <a:solidFill>
                            <a:schemeClr val="tx1"/>
                          </a:solidFill>
                          <a:effectLst/>
                          <a:latin typeface="Arial" panose="020B0604020202020204" pitchFamily="34" charset="0"/>
                          <a:ea typeface="Times New Roman" panose="02020603050405020304" pitchFamily="18" charset="0"/>
                        </a:rPr>
                        <a:t>Unnamed Road - Granja do </a:t>
                      </a:r>
                      <a:r>
                        <a:rPr lang="en-US" sz="900" dirty="0" err="1">
                          <a:solidFill>
                            <a:schemeClr val="tx1"/>
                          </a:solidFill>
                          <a:effectLst/>
                          <a:latin typeface="Arial" panose="020B0604020202020204" pitchFamily="34" charset="0"/>
                          <a:ea typeface="Times New Roman" panose="02020603050405020304" pitchFamily="18" charset="0"/>
                        </a:rPr>
                        <a:t>Torto</a:t>
                      </a:r>
                      <a:r>
                        <a:rPr lang="en-US" sz="900" dirty="0">
                          <a:solidFill>
                            <a:schemeClr val="tx1"/>
                          </a:solidFill>
                          <a:effectLst/>
                          <a:latin typeface="Arial" panose="020B0604020202020204" pitchFamily="34" charset="0"/>
                          <a:ea typeface="Times New Roman" panose="02020603050405020304" pitchFamily="18" charset="0"/>
                        </a:rPr>
                        <a:t> -  Brasília – DF</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en-US" sz="900">
                          <a:solidFill>
                            <a:schemeClr val="tx1"/>
                          </a:solidFill>
                          <a:effectLst/>
                          <a:latin typeface="Arial" panose="020B0604020202020204" pitchFamily="34" charset="0"/>
                          <a:ea typeface="Calibri" panose="020F0502020204030204" pitchFamily="34" charset="0"/>
                        </a:rPr>
                        <a:t>11,5</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dirty="0" err="1">
                          <a:solidFill>
                            <a:schemeClr val="tx1"/>
                          </a:solidFill>
                          <a:effectLst/>
                          <a:latin typeface="Arial" panose="020B0604020202020204" pitchFamily="34" charset="0"/>
                          <a:ea typeface="Calibri" panose="020F0502020204030204" pitchFamily="34" charset="0"/>
                        </a:rPr>
                        <a:t>Carro</a:t>
                      </a:r>
                      <a:r>
                        <a:rPr lang="en-US" sz="900" dirty="0">
                          <a:solidFill>
                            <a:schemeClr val="tx1"/>
                          </a:solidFill>
                          <a:effectLst/>
                          <a:latin typeface="Arial" panose="020B0604020202020204" pitchFamily="34" charset="0"/>
                          <a:ea typeface="Calibri" panose="020F0502020204030204" pitchFamily="34" charset="0"/>
                        </a:rPr>
                        <a:t>: 13</a:t>
                      </a:r>
                      <a:endParaRPr lang="pt-BR" sz="1400" dirty="0">
                        <a:solidFill>
                          <a:schemeClr val="tx1"/>
                        </a:solidFill>
                        <a:effectLst/>
                        <a:latin typeface="Times New Roman" panose="02020603050405020304" pitchFamily="18" charset="0"/>
                        <a:ea typeface="Calibri" panose="020F0502020204030204" pitchFamily="34" charset="0"/>
                      </a:endParaRPr>
                    </a:p>
                    <a:p>
                      <a:pPr algn="l"/>
                      <a:r>
                        <a:rPr lang="en-US" sz="900" dirty="0" err="1">
                          <a:solidFill>
                            <a:schemeClr val="tx1"/>
                          </a:solidFill>
                          <a:effectLst/>
                          <a:latin typeface="Arial" panose="020B0604020202020204" pitchFamily="34" charset="0"/>
                          <a:ea typeface="Calibri" panose="020F0502020204030204" pitchFamily="34" charset="0"/>
                        </a:rPr>
                        <a:t>Ônibus</a:t>
                      </a:r>
                      <a:r>
                        <a:rPr lang="en-US" sz="900" dirty="0">
                          <a:solidFill>
                            <a:schemeClr val="tx1"/>
                          </a:solidFill>
                          <a:effectLst/>
                          <a:latin typeface="Arial" panose="020B0604020202020204" pitchFamily="34" charset="0"/>
                          <a:ea typeface="Calibri" panose="020F0502020204030204" pitchFamily="34" charset="0"/>
                        </a:rPr>
                        <a:t>: 43</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1104825205"/>
                  </a:ext>
                </a:extLst>
              </a:tr>
              <a:tr h="223694">
                <a:tc>
                  <a:txBody>
                    <a:bodyPr/>
                    <a:lstStyle/>
                    <a:p>
                      <a:pPr algn="r"/>
                      <a:r>
                        <a:rPr lang="en-US" sz="900" b="1">
                          <a:solidFill>
                            <a:schemeClr val="tx1"/>
                          </a:solidFill>
                          <a:effectLst/>
                          <a:latin typeface="Arial" panose="020B0604020202020204" pitchFamily="34" charset="0"/>
                          <a:ea typeface="Times New Roman" panose="02020603050405020304" pitchFamily="18" charset="0"/>
                        </a:rPr>
                        <a:t>4</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a:solidFill>
                            <a:schemeClr val="tx1"/>
                          </a:solidFill>
                          <a:effectLst/>
                          <a:latin typeface="Arial" panose="020B0604020202020204" pitchFamily="34" charset="0"/>
                          <a:ea typeface="Times New Roman" panose="02020603050405020304" pitchFamily="18" charset="0"/>
                        </a:rPr>
                        <a:t>Escola Superior de Gestão - ESG</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dirty="0">
                          <a:solidFill>
                            <a:schemeClr val="tx1"/>
                          </a:solidFill>
                          <a:effectLst/>
                          <a:latin typeface="Arial" panose="020B0604020202020204" pitchFamily="34" charset="0"/>
                          <a:ea typeface="Times New Roman" panose="02020603050405020304" pitchFamily="18" charset="0"/>
                        </a:rPr>
                        <a:t>SGON, Quadra 1, </a:t>
                      </a:r>
                      <a:r>
                        <a:rPr lang="en-US" sz="900" dirty="0" err="1">
                          <a:solidFill>
                            <a:schemeClr val="tx1"/>
                          </a:solidFill>
                          <a:effectLst/>
                          <a:latin typeface="Arial" panose="020B0604020202020204" pitchFamily="34" charset="0"/>
                          <a:ea typeface="Times New Roman" panose="02020603050405020304" pitchFamily="18" charset="0"/>
                        </a:rPr>
                        <a:t>Área</a:t>
                      </a:r>
                      <a:r>
                        <a:rPr lang="en-US" sz="900" dirty="0">
                          <a:solidFill>
                            <a:schemeClr val="tx1"/>
                          </a:solidFill>
                          <a:effectLst/>
                          <a:latin typeface="Arial" panose="020B0604020202020204" pitchFamily="34" charset="0"/>
                          <a:ea typeface="Times New Roman" panose="02020603050405020304" pitchFamily="18" charset="0"/>
                        </a:rPr>
                        <a:t> Especial 1 -  Brasília - DF</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900">
                          <a:solidFill>
                            <a:schemeClr val="tx1"/>
                          </a:solidFill>
                          <a:effectLst/>
                          <a:latin typeface="Arial" panose="020B0604020202020204" pitchFamily="34" charset="0"/>
                          <a:ea typeface="Calibri" panose="020F0502020204030204" pitchFamily="34" charset="0"/>
                        </a:rPr>
                        <a:t>5,7</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dirty="0" err="1">
                          <a:solidFill>
                            <a:schemeClr val="tx1"/>
                          </a:solidFill>
                          <a:effectLst/>
                          <a:latin typeface="Arial" panose="020B0604020202020204" pitchFamily="34" charset="0"/>
                          <a:ea typeface="Calibri" panose="020F0502020204030204" pitchFamily="34" charset="0"/>
                        </a:rPr>
                        <a:t>Carro</a:t>
                      </a:r>
                      <a:r>
                        <a:rPr lang="en-US" sz="900" dirty="0">
                          <a:solidFill>
                            <a:schemeClr val="tx1"/>
                          </a:solidFill>
                          <a:effectLst/>
                          <a:latin typeface="Arial" panose="020B0604020202020204" pitchFamily="34" charset="0"/>
                          <a:ea typeface="Calibri" panose="020F0502020204030204" pitchFamily="34" charset="0"/>
                        </a:rPr>
                        <a:t>: 10</a:t>
                      </a:r>
                      <a:endParaRPr lang="pt-BR" sz="1400" dirty="0">
                        <a:solidFill>
                          <a:schemeClr val="tx1"/>
                        </a:solidFill>
                        <a:effectLst/>
                        <a:latin typeface="Times New Roman" panose="02020603050405020304" pitchFamily="18" charset="0"/>
                        <a:ea typeface="Calibri" panose="020F0502020204030204" pitchFamily="34" charset="0"/>
                      </a:endParaRPr>
                    </a:p>
                    <a:p>
                      <a:pPr algn="l"/>
                      <a:r>
                        <a:rPr lang="en-US" sz="900" dirty="0" err="1">
                          <a:solidFill>
                            <a:schemeClr val="tx1"/>
                          </a:solidFill>
                          <a:effectLst/>
                          <a:latin typeface="Arial" panose="020B0604020202020204" pitchFamily="34" charset="0"/>
                          <a:ea typeface="Calibri" panose="020F0502020204030204" pitchFamily="34" charset="0"/>
                        </a:rPr>
                        <a:t>Ônibus</a:t>
                      </a:r>
                      <a:r>
                        <a:rPr lang="en-US" sz="900" dirty="0">
                          <a:solidFill>
                            <a:schemeClr val="tx1"/>
                          </a:solidFill>
                          <a:effectLst/>
                          <a:latin typeface="Arial" panose="020B0604020202020204" pitchFamily="34" charset="0"/>
                          <a:ea typeface="Calibri" panose="020F0502020204030204" pitchFamily="34" charset="0"/>
                        </a:rPr>
                        <a:t>: 28</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9110779"/>
                  </a:ext>
                </a:extLst>
              </a:tr>
              <a:tr h="223694">
                <a:tc>
                  <a:txBody>
                    <a:bodyPr/>
                    <a:lstStyle/>
                    <a:p>
                      <a:pPr algn="r"/>
                      <a:r>
                        <a:rPr lang="en-US" sz="900" b="1">
                          <a:solidFill>
                            <a:schemeClr val="tx1"/>
                          </a:solidFill>
                          <a:effectLst/>
                          <a:latin typeface="Arial" panose="020B0604020202020204" pitchFamily="34" charset="0"/>
                          <a:ea typeface="Times New Roman" panose="02020603050405020304" pitchFamily="18" charset="0"/>
                        </a:rPr>
                        <a:t>5</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a:solidFill>
                            <a:schemeClr val="tx1"/>
                          </a:solidFill>
                          <a:effectLst/>
                          <a:latin typeface="Arial" panose="020B0604020202020204" pitchFamily="34" charset="0"/>
                          <a:ea typeface="Times New Roman" panose="02020603050405020304" pitchFamily="18" charset="0"/>
                        </a:rPr>
                        <a:t>Escola Superior do Cerrado - ESC - Jardim Botânico de Brasília</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dirty="0" err="1">
                          <a:solidFill>
                            <a:schemeClr val="tx1"/>
                          </a:solidFill>
                          <a:effectLst/>
                          <a:latin typeface="Arial" panose="020B0604020202020204" pitchFamily="34" charset="0"/>
                          <a:ea typeface="Times New Roman" panose="02020603050405020304" pitchFamily="18" charset="0"/>
                        </a:rPr>
                        <a:t>Smdb</a:t>
                      </a:r>
                      <a:r>
                        <a:rPr lang="en-US" sz="900" dirty="0">
                          <a:solidFill>
                            <a:schemeClr val="tx1"/>
                          </a:solidFill>
                          <a:effectLst/>
                          <a:latin typeface="Arial" panose="020B0604020202020204" pitchFamily="34" charset="0"/>
                          <a:ea typeface="Times New Roman" panose="02020603050405020304" pitchFamily="18" charset="0"/>
                        </a:rPr>
                        <a:t> Conjunto 12 - Lago Sul -  Brasília - DF</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en-US" sz="900">
                          <a:solidFill>
                            <a:schemeClr val="tx1"/>
                          </a:solidFill>
                          <a:effectLst/>
                          <a:latin typeface="Arial" panose="020B0604020202020204" pitchFamily="34" charset="0"/>
                          <a:ea typeface="Calibri" panose="020F0502020204030204" pitchFamily="34" charset="0"/>
                        </a:rPr>
                        <a:t>17,8</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dirty="0" err="1">
                          <a:solidFill>
                            <a:schemeClr val="tx1"/>
                          </a:solidFill>
                          <a:effectLst/>
                          <a:latin typeface="Arial" panose="020B0604020202020204" pitchFamily="34" charset="0"/>
                          <a:ea typeface="Calibri" panose="020F0502020204030204" pitchFamily="34" charset="0"/>
                        </a:rPr>
                        <a:t>Carro</a:t>
                      </a:r>
                      <a:r>
                        <a:rPr lang="en-US" sz="900" dirty="0">
                          <a:solidFill>
                            <a:schemeClr val="tx1"/>
                          </a:solidFill>
                          <a:effectLst/>
                          <a:latin typeface="Arial" panose="020B0604020202020204" pitchFamily="34" charset="0"/>
                          <a:ea typeface="Calibri" panose="020F0502020204030204" pitchFamily="34" charset="0"/>
                        </a:rPr>
                        <a:t>: 24</a:t>
                      </a:r>
                      <a:endParaRPr lang="pt-BR" sz="1400" dirty="0">
                        <a:solidFill>
                          <a:schemeClr val="tx1"/>
                        </a:solidFill>
                        <a:effectLst/>
                        <a:latin typeface="Times New Roman" panose="02020603050405020304" pitchFamily="18" charset="0"/>
                        <a:ea typeface="Calibri" panose="020F0502020204030204" pitchFamily="34" charset="0"/>
                      </a:endParaRPr>
                    </a:p>
                    <a:p>
                      <a:pPr algn="l"/>
                      <a:r>
                        <a:rPr lang="en-US" sz="900" dirty="0" err="1">
                          <a:solidFill>
                            <a:schemeClr val="tx1"/>
                          </a:solidFill>
                          <a:effectLst/>
                          <a:latin typeface="Arial" panose="020B0604020202020204" pitchFamily="34" charset="0"/>
                          <a:ea typeface="Calibri" panose="020F0502020204030204" pitchFamily="34" charset="0"/>
                        </a:rPr>
                        <a:t>Ônibus</a:t>
                      </a:r>
                      <a:r>
                        <a:rPr lang="en-US" sz="900" dirty="0">
                          <a:solidFill>
                            <a:schemeClr val="tx1"/>
                          </a:solidFill>
                          <a:effectLst/>
                          <a:latin typeface="Arial" panose="020B0604020202020204" pitchFamily="34" charset="0"/>
                          <a:ea typeface="Calibri" panose="020F0502020204030204" pitchFamily="34" charset="0"/>
                        </a:rPr>
                        <a:t>: 35</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3905536939"/>
                  </a:ext>
                </a:extLst>
              </a:tr>
              <a:tr h="223694">
                <a:tc>
                  <a:txBody>
                    <a:bodyPr/>
                    <a:lstStyle/>
                    <a:p>
                      <a:pPr algn="r"/>
                      <a:r>
                        <a:rPr lang="en-US" sz="900" b="1">
                          <a:solidFill>
                            <a:schemeClr val="tx1"/>
                          </a:solidFill>
                          <a:effectLst/>
                          <a:latin typeface="Arial" panose="020B0604020202020204" pitchFamily="34" charset="0"/>
                          <a:ea typeface="Times New Roman" panose="02020603050405020304" pitchFamily="18" charset="0"/>
                        </a:rPr>
                        <a:t>6</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a:solidFill>
                            <a:schemeClr val="tx1"/>
                          </a:solidFill>
                          <a:effectLst/>
                          <a:latin typeface="Arial" panose="020B0604020202020204" pitchFamily="34" charset="0"/>
                          <a:ea typeface="Times New Roman" panose="02020603050405020304" pitchFamily="18" charset="0"/>
                        </a:rPr>
                        <a:t>Escola Superior da Polícia Civil de Brasília</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dirty="0" err="1">
                          <a:solidFill>
                            <a:schemeClr val="tx1"/>
                          </a:solidFill>
                          <a:effectLst/>
                          <a:latin typeface="Arial" panose="020B0604020202020204" pitchFamily="34" charset="0"/>
                          <a:ea typeface="Times New Roman" panose="02020603050405020304" pitchFamily="18" charset="0"/>
                        </a:rPr>
                        <a:t>Riacho</a:t>
                      </a:r>
                      <a:r>
                        <a:rPr lang="en-US" sz="900" dirty="0">
                          <a:solidFill>
                            <a:schemeClr val="tx1"/>
                          </a:solidFill>
                          <a:effectLst/>
                          <a:latin typeface="Arial" panose="020B0604020202020204" pitchFamily="34" charset="0"/>
                          <a:ea typeface="Times New Roman" panose="02020603050405020304" pitchFamily="18" charset="0"/>
                        </a:rPr>
                        <a:t> Fundo II - 1A Etapa - </a:t>
                      </a:r>
                      <a:r>
                        <a:rPr lang="en-US" sz="900" dirty="0" err="1">
                          <a:solidFill>
                            <a:schemeClr val="tx1"/>
                          </a:solidFill>
                          <a:effectLst/>
                          <a:latin typeface="Arial" panose="020B0604020202020204" pitchFamily="34" charset="0"/>
                          <a:ea typeface="Times New Roman" panose="02020603050405020304" pitchFamily="18" charset="0"/>
                        </a:rPr>
                        <a:t>Riacho</a:t>
                      </a:r>
                      <a:r>
                        <a:rPr lang="en-US" sz="900" dirty="0">
                          <a:solidFill>
                            <a:schemeClr val="tx1"/>
                          </a:solidFill>
                          <a:effectLst/>
                          <a:latin typeface="Arial" panose="020B0604020202020204" pitchFamily="34" charset="0"/>
                          <a:ea typeface="Times New Roman" panose="02020603050405020304" pitchFamily="18" charset="0"/>
                        </a:rPr>
                        <a:t> Fundo II -  Brasília - DF</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900">
                          <a:solidFill>
                            <a:schemeClr val="tx1"/>
                          </a:solidFill>
                          <a:effectLst/>
                          <a:latin typeface="Arial" panose="020B0604020202020204" pitchFamily="34" charset="0"/>
                          <a:ea typeface="Calibri" panose="020F0502020204030204" pitchFamily="34" charset="0"/>
                        </a:rPr>
                        <a:t>28,8</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dirty="0" err="1">
                          <a:solidFill>
                            <a:schemeClr val="tx1"/>
                          </a:solidFill>
                          <a:effectLst/>
                          <a:latin typeface="Arial" panose="020B0604020202020204" pitchFamily="34" charset="0"/>
                          <a:ea typeface="Calibri" panose="020F0502020204030204" pitchFamily="34" charset="0"/>
                        </a:rPr>
                        <a:t>Carro</a:t>
                      </a:r>
                      <a:r>
                        <a:rPr lang="en-US" sz="900" dirty="0">
                          <a:solidFill>
                            <a:schemeClr val="tx1"/>
                          </a:solidFill>
                          <a:effectLst/>
                          <a:latin typeface="Arial" panose="020B0604020202020204" pitchFamily="34" charset="0"/>
                          <a:ea typeface="Calibri" panose="020F0502020204030204" pitchFamily="34" charset="0"/>
                        </a:rPr>
                        <a:t>: 30</a:t>
                      </a:r>
                      <a:endParaRPr lang="pt-BR" sz="1400" dirty="0">
                        <a:solidFill>
                          <a:schemeClr val="tx1"/>
                        </a:solidFill>
                        <a:effectLst/>
                        <a:latin typeface="Times New Roman" panose="02020603050405020304" pitchFamily="18" charset="0"/>
                        <a:ea typeface="Calibri" panose="020F0502020204030204" pitchFamily="34" charset="0"/>
                      </a:endParaRPr>
                    </a:p>
                    <a:p>
                      <a:pPr algn="l"/>
                      <a:r>
                        <a:rPr lang="en-US" sz="900" dirty="0" err="1">
                          <a:solidFill>
                            <a:schemeClr val="tx1"/>
                          </a:solidFill>
                          <a:effectLst/>
                          <a:latin typeface="Arial" panose="020B0604020202020204" pitchFamily="34" charset="0"/>
                          <a:ea typeface="Calibri" panose="020F0502020204030204" pitchFamily="34" charset="0"/>
                        </a:rPr>
                        <a:t>Ônibus</a:t>
                      </a:r>
                      <a:r>
                        <a:rPr lang="en-US" sz="900" dirty="0">
                          <a:solidFill>
                            <a:schemeClr val="tx1"/>
                          </a:solidFill>
                          <a:effectLst/>
                          <a:latin typeface="Arial" panose="020B0604020202020204" pitchFamily="34" charset="0"/>
                          <a:ea typeface="Calibri" panose="020F0502020204030204" pitchFamily="34" charset="0"/>
                        </a:rPr>
                        <a:t>: 66</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929369"/>
                  </a:ext>
                </a:extLst>
              </a:tr>
              <a:tr h="223694">
                <a:tc>
                  <a:txBody>
                    <a:bodyPr/>
                    <a:lstStyle/>
                    <a:p>
                      <a:pPr algn="r"/>
                      <a:r>
                        <a:rPr lang="en-US" sz="900" b="1">
                          <a:solidFill>
                            <a:schemeClr val="tx1"/>
                          </a:solidFill>
                          <a:effectLst/>
                          <a:latin typeface="Arial" panose="020B0604020202020204" pitchFamily="34" charset="0"/>
                          <a:ea typeface="Times New Roman" panose="02020603050405020304" pitchFamily="18" charset="0"/>
                        </a:rPr>
                        <a:t>7</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a:solidFill>
                            <a:schemeClr val="tx1"/>
                          </a:solidFill>
                          <a:effectLst/>
                          <a:latin typeface="Arial" panose="020B0604020202020204" pitchFamily="34" charset="0"/>
                          <a:ea typeface="Times New Roman" panose="02020603050405020304" pitchFamily="18" charset="0"/>
                        </a:rPr>
                        <a:t>Centro de Ensino Médio 2 da Ceilândia</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dirty="0">
                          <a:solidFill>
                            <a:schemeClr val="tx1"/>
                          </a:solidFill>
                          <a:effectLst/>
                          <a:latin typeface="Arial" panose="020B0604020202020204" pitchFamily="34" charset="0"/>
                          <a:ea typeface="Times New Roman" panose="02020603050405020304" pitchFamily="18" charset="0"/>
                        </a:rPr>
                        <a:t>St. M QNM 14 - </a:t>
                      </a:r>
                      <a:r>
                        <a:rPr lang="en-US" sz="900" dirty="0" err="1">
                          <a:solidFill>
                            <a:schemeClr val="tx1"/>
                          </a:solidFill>
                          <a:effectLst/>
                          <a:latin typeface="Arial" panose="020B0604020202020204" pitchFamily="34" charset="0"/>
                          <a:ea typeface="Times New Roman" panose="02020603050405020304" pitchFamily="18" charset="0"/>
                        </a:rPr>
                        <a:t>Ceilândia</a:t>
                      </a:r>
                      <a:r>
                        <a:rPr lang="en-US" sz="900" dirty="0">
                          <a:solidFill>
                            <a:schemeClr val="tx1"/>
                          </a:solidFill>
                          <a:effectLst/>
                          <a:latin typeface="Arial" panose="020B0604020202020204" pitchFamily="34" charset="0"/>
                          <a:ea typeface="Times New Roman" panose="02020603050405020304" pitchFamily="18" charset="0"/>
                        </a:rPr>
                        <a:t> – Norte -  Brasília - DF</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en-US" sz="900">
                          <a:solidFill>
                            <a:schemeClr val="tx1"/>
                          </a:solidFill>
                          <a:effectLst/>
                          <a:latin typeface="Arial" panose="020B0604020202020204" pitchFamily="34" charset="0"/>
                          <a:ea typeface="Calibri" panose="020F0502020204030204" pitchFamily="34" charset="0"/>
                        </a:rPr>
                        <a:t>30,5</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dirty="0" err="1">
                          <a:solidFill>
                            <a:schemeClr val="tx1"/>
                          </a:solidFill>
                          <a:effectLst/>
                          <a:latin typeface="Arial" panose="020B0604020202020204" pitchFamily="34" charset="0"/>
                          <a:ea typeface="Calibri" panose="020F0502020204030204" pitchFamily="34" charset="0"/>
                        </a:rPr>
                        <a:t>Carro</a:t>
                      </a:r>
                      <a:r>
                        <a:rPr lang="en-US" sz="900" dirty="0">
                          <a:solidFill>
                            <a:schemeClr val="tx1"/>
                          </a:solidFill>
                          <a:effectLst/>
                          <a:latin typeface="Arial" panose="020B0604020202020204" pitchFamily="34" charset="0"/>
                          <a:ea typeface="Calibri" panose="020F0502020204030204" pitchFamily="34" charset="0"/>
                        </a:rPr>
                        <a:t>: 30</a:t>
                      </a:r>
                      <a:endParaRPr lang="pt-BR" sz="1400" dirty="0">
                        <a:solidFill>
                          <a:schemeClr val="tx1"/>
                        </a:solidFill>
                        <a:effectLst/>
                        <a:latin typeface="Times New Roman" panose="02020603050405020304" pitchFamily="18" charset="0"/>
                        <a:ea typeface="Calibri" panose="020F0502020204030204" pitchFamily="34" charset="0"/>
                      </a:endParaRPr>
                    </a:p>
                    <a:p>
                      <a:pPr algn="l"/>
                      <a:r>
                        <a:rPr lang="en-US" sz="900" dirty="0" err="1">
                          <a:solidFill>
                            <a:schemeClr val="tx1"/>
                          </a:solidFill>
                          <a:effectLst/>
                          <a:latin typeface="Arial" panose="020B0604020202020204" pitchFamily="34" charset="0"/>
                          <a:ea typeface="Calibri" panose="020F0502020204030204" pitchFamily="34" charset="0"/>
                        </a:rPr>
                        <a:t>Ônibus</a:t>
                      </a:r>
                      <a:r>
                        <a:rPr lang="en-US" sz="900" dirty="0">
                          <a:solidFill>
                            <a:schemeClr val="tx1"/>
                          </a:solidFill>
                          <a:effectLst/>
                          <a:latin typeface="Arial" panose="020B0604020202020204" pitchFamily="34" charset="0"/>
                          <a:ea typeface="Calibri" panose="020F0502020204030204" pitchFamily="34" charset="0"/>
                        </a:rPr>
                        <a:t>: 96</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1954385725"/>
                  </a:ext>
                </a:extLst>
              </a:tr>
              <a:tr h="223694">
                <a:tc>
                  <a:txBody>
                    <a:bodyPr/>
                    <a:lstStyle/>
                    <a:p>
                      <a:pPr algn="r"/>
                      <a:r>
                        <a:rPr lang="en-US" sz="900" b="1">
                          <a:solidFill>
                            <a:schemeClr val="tx1"/>
                          </a:solidFill>
                          <a:effectLst/>
                          <a:latin typeface="Arial" panose="020B0604020202020204" pitchFamily="34" charset="0"/>
                          <a:ea typeface="Times New Roman" panose="02020603050405020304" pitchFamily="18" charset="0"/>
                        </a:rPr>
                        <a:t>8</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dirty="0">
                          <a:solidFill>
                            <a:schemeClr val="tx1"/>
                          </a:solidFill>
                          <a:effectLst/>
                          <a:latin typeface="Arial" panose="020B0604020202020204" pitchFamily="34" charset="0"/>
                          <a:ea typeface="Times New Roman" panose="02020603050405020304" pitchFamily="18" charset="0"/>
                        </a:rPr>
                        <a:t>Escola </a:t>
                      </a:r>
                      <a:r>
                        <a:rPr lang="en-US" sz="900" dirty="0" err="1">
                          <a:solidFill>
                            <a:schemeClr val="tx1"/>
                          </a:solidFill>
                          <a:effectLst/>
                          <a:latin typeface="Arial" panose="020B0604020202020204" pitchFamily="34" charset="0"/>
                          <a:ea typeface="Times New Roman" panose="02020603050405020304" pitchFamily="18" charset="0"/>
                        </a:rPr>
                        <a:t>Classe</a:t>
                      </a:r>
                      <a:r>
                        <a:rPr lang="en-US" sz="900" dirty="0">
                          <a:solidFill>
                            <a:schemeClr val="tx1"/>
                          </a:solidFill>
                          <a:effectLst/>
                          <a:latin typeface="Arial" panose="020B0604020202020204" pitchFamily="34" charset="0"/>
                          <a:ea typeface="Times New Roman" panose="02020603050405020304" pitchFamily="18" charset="0"/>
                        </a:rPr>
                        <a:t> 22 do </a:t>
                      </a:r>
                      <a:r>
                        <a:rPr lang="en-US" sz="900" dirty="0" err="1">
                          <a:solidFill>
                            <a:schemeClr val="tx1"/>
                          </a:solidFill>
                          <a:effectLst/>
                          <a:latin typeface="Arial" panose="020B0604020202020204" pitchFamily="34" charset="0"/>
                          <a:ea typeface="Times New Roman" panose="02020603050405020304" pitchFamily="18" charset="0"/>
                        </a:rPr>
                        <a:t>Gamta</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a:solidFill>
                            <a:schemeClr val="tx1"/>
                          </a:solidFill>
                          <a:effectLst/>
                          <a:latin typeface="Arial" panose="020B0604020202020204" pitchFamily="34" charset="0"/>
                          <a:ea typeface="Times New Roman" panose="02020603050405020304" pitchFamily="18" charset="0"/>
                        </a:rPr>
                        <a:t>EQ 33/49 AE 1, St. Central – Gama -  Brasília – DF</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900" dirty="0">
                          <a:solidFill>
                            <a:schemeClr val="tx1"/>
                          </a:solidFill>
                          <a:effectLst/>
                          <a:latin typeface="Arial" panose="020B0604020202020204" pitchFamily="34" charset="0"/>
                          <a:ea typeface="Calibri" panose="020F0502020204030204" pitchFamily="34" charset="0"/>
                        </a:rPr>
                        <a:t>35,8</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dirty="0" err="1">
                          <a:solidFill>
                            <a:schemeClr val="tx1"/>
                          </a:solidFill>
                          <a:effectLst/>
                          <a:latin typeface="Arial" panose="020B0604020202020204" pitchFamily="34" charset="0"/>
                          <a:ea typeface="Calibri" panose="020F0502020204030204" pitchFamily="34" charset="0"/>
                        </a:rPr>
                        <a:t>Carro</a:t>
                      </a:r>
                      <a:r>
                        <a:rPr lang="en-US" sz="900" dirty="0">
                          <a:solidFill>
                            <a:schemeClr val="tx1"/>
                          </a:solidFill>
                          <a:effectLst/>
                          <a:latin typeface="Arial" panose="020B0604020202020204" pitchFamily="34" charset="0"/>
                          <a:ea typeface="Calibri" panose="020F0502020204030204" pitchFamily="34" charset="0"/>
                        </a:rPr>
                        <a:t>: 35</a:t>
                      </a:r>
                      <a:endParaRPr lang="pt-BR" sz="1400" dirty="0">
                        <a:solidFill>
                          <a:schemeClr val="tx1"/>
                        </a:solidFill>
                        <a:effectLst/>
                        <a:latin typeface="Times New Roman" panose="02020603050405020304" pitchFamily="18" charset="0"/>
                        <a:ea typeface="Calibri" panose="020F0502020204030204" pitchFamily="34" charset="0"/>
                      </a:endParaRPr>
                    </a:p>
                    <a:p>
                      <a:pPr algn="l"/>
                      <a:r>
                        <a:rPr lang="en-US" sz="900" dirty="0" err="1">
                          <a:solidFill>
                            <a:schemeClr val="tx1"/>
                          </a:solidFill>
                          <a:effectLst/>
                          <a:latin typeface="Arial" panose="020B0604020202020204" pitchFamily="34" charset="0"/>
                          <a:ea typeface="Calibri" panose="020F0502020204030204" pitchFamily="34" charset="0"/>
                        </a:rPr>
                        <a:t>Ônibus</a:t>
                      </a:r>
                      <a:r>
                        <a:rPr lang="en-US" sz="900" dirty="0">
                          <a:solidFill>
                            <a:schemeClr val="tx1"/>
                          </a:solidFill>
                          <a:effectLst/>
                          <a:latin typeface="Arial" panose="020B0604020202020204" pitchFamily="34" charset="0"/>
                          <a:ea typeface="Calibri" panose="020F0502020204030204" pitchFamily="34" charset="0"/>
                        </a:rPr>
                        <a:t>: 100</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4576358"/>
                  </a:ext>
                </a:extLst>
              </a:tr>
              <a:tr h="223694">
                <a:tc>
                  <a:txBody>
                    <a:bodyPr/>
                    <a:lstStyle/>
                    <a:p>
                      <a:pPr algn="r"/>
                      <a:r>
                        <a:rPr lang="en-US" sz="900" b="1">
                          <a:solidFill>
                            <a:schemeClr val="tx1"/>
                          </a:solidFill>
                          <a:effectLst/>
                          <a:latin typeface="Arial" panose="020B0604020202020204" pitchFamily="34" charset="0"/>
                          <a:ea typeface="Times New Roman" panose="02020603050405020304" pitchFamily="18" charset="0"/>
                        </a:rPr>
                        <a:t>9</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a:solidFill>
                            <a:schemeClr val="tx1"/>
                          </a:solidFill>
                          <a:effectLst/>
                          <a:latin typeface="Arial" panose="020B0604020202020204" pitchFamily="34" charset="0"/>
                          <a:ea typeface="Times New Roman" panose="02020603050405020304" pitchFamily="18" charset="0"/>
                        </a:rPr>
                        <a:t>Imóvel TERRACAP a ser cedido</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a:solidFill>
                            <a:schemeClr val="tx1"/>
                          </a:solidFill>
                          <a:effectLst/>
                          <a:latin typeface="Arial" panose="020B0604020202020204" pitchFamily="34" charset="0"/>
                          <a:ea typeface="Times New Roman" panose="02020603050405020304" pitchFamily="18" charset="0"/>
                        </a:rPr>
                        <a:t>Centro de Atividades 02, lote 21 - Lago Norte – Brasília - DF</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ctr"/>
                      <a:r>
                        <a:rPr lang="en-US" sz="900" dirty="0">
                          <a:solidFill>
                            <a:schemeClr val="tx1"/>
                          </a:solidFill>
                          <a:effectLst/>
                          <a:latin typeface="Arial" panose="020B0604020202020204" pitchFamily="34" charset="0"/>
                          <a:ea typeface="Calibri" panose="020F0502020204030204" pitchFamily="34" charset="0"/>
                        </a:rPr>
                        <a:t>9,7</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tc>
                  <a:txBody>
                    <a:bodyPr/>
                    <a:lstStyle/>
                    <a:p>
                      <a:pPr algn="l"/>
                      <a:r>
                        <a:rPr lang="en-US" sz="900" dirty="0" err="1">
                          <a:solidFill>
                            <a:schemeClr val="tx1"/>
                          </a:solidFill>
                          <a:effectLst/>
                          <a:latin typeface="Arial" panose="020B0604020202020204" pitchFamily="34" charset="0"/>
                          <a:ea typeface="Calibri" panose="020F0502020204030204" pitchFamily="34" charset="0"/>
                        </a:rPr>
                        <a:t>Carro</a:t>
                      </a:r>
                      <a:r>
                        <a:rPr lang="en-US" sz="900" dirty="0">
                          <a:solidFill>
                            <a:schemeClr val="tx1"/>
                          </a:solidFill>
                          <a:effectLst/>
                          <a:latin typeface="Arial" panose="020B0604020202020204" pitchFamily="34" charset="0"/>
                          <a:ea typeface="Calibri" panose="020F0502020204030204" pitchFamily="34" charset="0"/>
                        </a:rPr>
                        <a:t>: 12</a:t>
                      </a:r>
                      <a:endParaRPr lang="pt-BR" sz="1400" dirty="0">
                        <a:solidFill>
                          <a:schemeClr val="tx1"/>
                        </a:solidFill>
                        <a:effectLst/>
                        <a:latin typeface="Times New Roman" panose="02020603050405020304" pitchFamily="18" charset="0"/>
                        <a:ea typeface="Calibri" panose="020F0502020204030204" pitchFamily="34" charset="0"/>
                      </a:endParaRPr>
                    </a:p>
                    <a:p>
                      <a:pPr algn="l"/>
                      <a:r>
                        <a:rPr lang="en-US" sz="900" dirty="0" err="1">
                          <a:solidFill>
                            <a:schemeClr val="tx1"/>
                          </a:solidFill>
                          <a:effectLst/>
                          <a:latin typeface="Arial" panose="020B0604020202020204" pitchFamily="34" charset="0"/>
                          <a:ea typeface="Calibri" panose="020F0502020204030204" pitchFamily="34" charset="0"/>
                        </a:rPr>
                        <a:t>Ônibus</a:t>
                      </a:r>
                      <a:r>
                        <a:rPr lang="en-US" sz="900" dirty="0">
                          <a:solidFill>
                            <a:schemeClr val="tx1"/>
                          </a:solidFill>
                          <a:effectLst/>
                          <a:latin typeface="Arial" panose="020B0604020202020204" pitchFamily="34" charset="0"/>
                          <a:ea typeface="Calibri" panose="020F0502020204030204" pitchFamily="34" charset="0"/>
                        </a:rPr>
                        <a:t>: 31</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2580222483"/>
                  </a:ext>
                </a:extLst>
              </a:tr>
              <a:tr h="223694">
                <a:tc>
                  <a:txBody>
                    <a:bodyPr/>
                    <a:lstStyle/>
                    <a:p>
                      <a:pPr algn="r"/>
                      <a:r>
                        <a:rPr lang="en-US" sz="900" b="1">
                          <a:solidFill>
                            <a:schemeClr val="tx1"/>
                          </a:solidFill>
                          <a:effectLst/>
                          <a:latin typeface="Arial" panose="020B0604020202020204" pitchFamily="34" charset="0"/>
                          <a:ea typeface="Times New Roman" panose="02020603050405020304" pitchFamily="18" charset="0"/>
                        </a:rPr>
                        <a:t>10</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a:solidFill>
                            <a:schemeClr val="tx1"/>
                          </a:solidFill>
                          <a:effectLst/>
                          <a:latin typeface="Arial" panose="020B0604020202020204" pitchFamily="34" charset="0"/>
                          <a:ea typeface="Times New Roman" panose="02020603050405020304" pitchFamily="18" charset="0"/>
                        </a:rPr>
                        <a:t>Centro de Ensino Fundamental 2 de Planaltina</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a:solidFill>
                            <a:schemeClr val="tx1"/>
                          </a:solidFill>
                          <a:effectLst/>
                          <a:latin typeface="Arial" panose="020B0604020202020204" pitchFamily="34" charset="0"/>
                          <a:ea typeface="Times New Roman" panose="02020603050405020304" pitchFamily="18" charset="0"/>
                        </a:rPr>
                        <a:t>Av São Paulo Q 52 - Lt 02/06 – Planaltina-GO</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900">
                          <a:solidFill>
                            <a:schemeClr val="tx1"/>
                          </a:solidFill>
                          <a:effectLst/>
                          <a:latin typeface="Arial" panose="020B0604020202020204" pitchFamily="34" charset="0"/>
                          <a:ea typeface="Calibri" panose="020F0502020204030204" pitchFamily="34" charset="0"/>
                        </a:rPr>
                        <a:t>40,1</a:t>
                      </a:r>
                      <a:endParaRPr lang="pt-BR" sz="140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lang="en-US" sz="900" dirty="0" err="1">
                          <a:solidFill>
                            <a:schemeClr val="tx1"/>
                          </a:solidFill>
                          <a:effectLst/>
                          <a:latin typeface="Arial" panose="020B0604020202020204" pitchFamily="34" charset="0"/>
                          <a:ea typeface="Calibri" panose="020F0502020204030204" pitchFamily="34" charset="0"/>
                        </a:rPr>
                        <a:t>Carro</a:t>
                      </a:r>
                      <a:r>
                        <a:rPr lang="en-US" sz="900" dirty="0">
                          <a:solidFill>
                            <a:schemeClr val="tx1"/>
                          </a:solidFill>
                          <a:effectLst/>
                          <a:latin typeface="Arial" panose="020B0604020202020204" pitchFamily="34" charset="0"/>
                          <a:ea typeface="Calibri" panose="020F0502020204030204" pitchFamily="34" charset="0"/>
                        </a:rPr>
                        <a:t>: 35</a:t>
                      </a:r>
                      <a:endParaRPr lang="pt-BR" sz="1400" dirty="0">
                        <a:solidFill>
                          <a:schemeClr val="tx1"/>
                        </a:solidFill>
                        <a:effectLst/>
                        <a:latin typeface="Times New Roman" panose="02020603050405020304" pitchFamily="18" charset="0"/>
                        <a:ea typeface="Calibri" panose="020F0502020204030204" pitchFamily="34" charset="0"/>
                      </a:endParaRPr>
                    </a:p>
                    <a:p>
                      <a:pPr algn="l"/>
                      <a:r>
                        <a:rPr lang="en-US" sz="900" dirty="0" err="1">
                          <a:solidFill>
                            <a:schemeClr val="tx1"/>
                          </a:solidFill>
                          <a:effectLst/>
                          <a:latin typeface="Arial" panose="020B0604020202020204" pitchFamily="34" charset="0"/>
                          <a:ea typeface="Calibri" panose="020F0502020204030204" pitchFamily="34" charset="0"/>
                        </a:rPr>
                        <a:t>Ônibus</a:t>
                      </a:r>
                      <a:r>
                        <a:rPr lang="en-US" sz="900" dirty="0">
                          <a:solidFill>
                            <a:schemeClr val="tx1"/>
                          </a:solidFill>
                          <a:effectLst/>
                          <a:latin typeface="Arial" panose="020B0604020202020204" pitchFamily="34" charset="0"/>
                          <a:ea typeface="Calibri" panose="020F0502020204030204" pitchFamily="34" charset="0"/>
                        </a:rPr>
                        <a:t>: 96</a:t>
                      </a:r>
                      <a:endParaRPr lang="pt-BR" sz="1400" dirty="0">
                        <a:solidFill>
                          <a:schemeClr val="tx1"/>
                        </a:solidFill>
                        <a:effectLst/>
                        <a:latin typeface="Times New Roman" panose="02020603050405020304" pitchFamily="18" charset="0"/>
                        <a:ea typeface="Calibri" panose="020F0502020204030204" pitchFamily="34" charset="0"/>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8199655"/>
                  </a:ext>
                </a:extLst>
              </a:tr>
            </a:tbl>
          </a:graphicData>
        </a:graphic>
      </p:graphicFrame>
      <p:sp>
        <p:nvSpPr>
          <p:cNvPr id="12" name="Elipse 11">
            <a:extLst>
              <a:ext uri="{FF2B5EF4-FFF2-40B4-BE49-F238E27FC236}">
                <a16:creationId xmlns:a16="http://schemas.microsoft.com/office/drawing/2014/main" id="{4D0BF0E5-A1F6-4C25-A855-9B5A21893025}"/>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Gráfico 3">
            <a:extLst>
              <a:ext uri="{FF2B5EF4-FFF2-40B4-BE49-F238E27FC236}">
                <a16:creationId xmlns:a16="http://schemas.microsoft.com/office/drawing/2014/main" id="{E1B610C3-9CD1-4AE4-87DE-54B9D1CD886E}"/>
              </a:ext>
            </a:extLst>
          </p:cNvPr>
          <p:cNvSpPr/>
          <p:nvPr/>
        </p:nvSpPr>
        <p:spPr>
          <a:xfrm>
            <a:off x="305606" y="666562"/>
            <a:ext cx="835200" cy="835200"/>
          </a:xfrm>
          <a:custGeom>
            <a:avLst/>
            <a:gdLst>
              <a:gd name="connsiteX0" fmla="*/ 4805363 w 4876800"/>
              <a:gd name="connsiteY0" fmla="*/ 4733925 h 4876800"/>
              <a:gd name="connsiteX1" fmla="*/ 4229100 w 4876800"/>
              <a:gd name="connsiteY1" fmla="*/ 4733925 h 4876800"/>
              <a:gd name="connsiteX2" fmla="*/ 4229100 w 4876800"/>
              <a:gd name="connsiteY2" fmla="*/ 3756479 h 4876800"/>
              <a:gd name="connsiteX3" fmla="*/ 4876800 w 4876800"/>
              <a:gd name="connsiteY3" fmla="*/ 2956560 h 4876800"/>
              <a:gd name="connsiteX4" fmla="*/ 4246922 w 4876800"/>
              <a:gd name="connsiteY4" fmla="*/ 2159060 h 4876800"/>
              <a:gd name="connsiteX5" fmla="*/ 4384605 w 4876800"/>
              <a:gd name="connsiteY5" fmla="*/ 1847612 h 4876800"/>
              <a:gd name="connsiteX6" fmla="*/ 4325331 w 4876800"/>
              <a:gd name="connsiteY6" fmla="*/ 1765792 h 4876800"/>
              <a:gd name="connsiteX7" fmla="*/ 4243512 w 4876800"/>
              <a:gd name="connsiteY7" fmla="*/ 1825066 h 4876800"/>
              <a:gd name="connsiteX8" fmla="*/ 3901888 w 4876800"/>
              <a:gd name="connsiteY8" fmla="*/ 2237565 h 4876800"/>
              <a:gd name="connsiteX9" fmla="*/ 3818896 w 4876800"/>
              <a:gd name="connsiteY9" fmla="*/ 2334511 h 4876800"/>
              <a:gd name="connsiteX10" fmla="*/ 3595326 w 4876800"/>
              <a:gd name="connsiteY10" fmla="*/ 2649141 h 4876800"/>
              <a:gd name="connsiteX11" fmla="*/ 3266189 w 4876800"/>
              <a:gd name="connsiteY11" fmla="*/ 2654322 h 4876800"/>
              <a:gd name="connsiteX12" fmla="*/ 3082442 w 4876800"/>
              <a:gd name="connsiteY12" fmla="*/ 2514972 h 4876800"/>
              <a:gd name="connsiteX13" fmla="*/ 3082442 w 4876800"/>
              <a:gd name="connsiteY13" fmla="*/ 2206257 h 4876800"/>
              <a:gd name="connsiteX14" fmla="*/ 3394529 w 4876800"/>
              <a:gd name="connsiteY14" fmla="*/ 1894189 h 4876800"/>
              <a:gd name="connsiteX15" fmla="*/ 3394529 w 4876800"/>
              <a:gd name="connsiteY15" fmla="*/ 1793157 h 4876800"/>
              <a:gd name="connsiteX16" fmla="*/ 3293507 w 4876800"/>
              <a:gd name="connsiteY16" fmla="*/ 1793157 h 4876800"/>
              <a:gd name="connsiteX17" fmla="*/ 3082452 w 4876800"/>
              <a:gd name="connsiteY17" fmla="*/ 2004203 h 4876800"/>
              <a:gd name="connsiteX18" fmla="*/ 3082452 w 4876800"/>
              <a:gd name="connsiteY18" fmla="*/ 1531220 h 4876800"/>
              <a:gd name="connsiteX19" fmla="*/ 3011015 w 4876800"/>
              <a:gd name="connsiteY19" fmla="*/ 1459782 h 4876800"/>
              <a:gd name="connsiteX20" fmla="*/ 2939577 w 4876800"/>
              <a:gd name="connsiteY20" fmla="*/ 1531220 h 4876800"/>
              <a:gd name="connsiteX21" fmla="*/ 2939577 w 4876800"/>
              <a:gd name="connsiteY21" fmla="*/ 1867100 h 4876800"/>
              <a:gd name="connsiteX22" fmla="*/ 2728532 w 4876800"/>
              <a:gd name="connsiteY22" fmla="*/ 1656055 h 4876800"/>
              <a:gd name="connsiteX23" fmla="*/ 2627500 w 4876800"/>
              <a:gd name="connsiteY23" fmla="*/ 1656055 h 4876800"/>
              <a:gd name="connsiteX24" fmla="*/ 2627500 w 4876800"/>
              <a:gd name="connsiteY24" fmla="*/ 1757086 h 4876800"/>
              <a:gd name="connsiteX25" fmla="*/ 2939587 w 4876800"/>
              <a:gd name="connsiteY25" fmla="*/ 2069173 h 4876800"/>
              <a:gd name="connsiteX26" fmla="*/ 2939587 w 4876800"/>
              <a:gd name="connsiteY26" fmla="*/ 2515019 h 4876800"/>
              <a:gd name="connsiteX27" fmla="*/ 2755916 w 4876800"/>
              <a:gd name="connsiteY27" fmla="*/ 2654303 h 4876800"/>
              <a:gd name="connsiteX28" fmla="*/ 2426713 w 4876800"/>
              <a:gd name="connsiteY28" fmla="*/ 2649169 h 4876800"/>
              <a:gd name="connsiteX29" fmla="*/ 2263921 w 4876800"/>
              <a:gd name="connsiteY29" fmla="*/ 2496103 h 4876800"/>
              <a:gd name="connsiteX30" fmla="*/ 2049323 w 4876800"/>
              <a:gd name="connsiteY30" fmla="*/ 1276683 h 4876800"/>
              <a:gd name="connsiteX31" fmla="*/ 2106511 w 4876800"/>
              <a:gd name="connsiteY31" fmla="*/ 1249890 h 4876800"/>
              <a:gd name="connsiteX32" fmla="*/ 2200647 w 4876800"/>
              <a:gd name="connsiteY32" fmla="*/ 1093318 h 4876800"/>
              <a:gd name="connsiteX33" fmla="*/ 2198389 w 4876800"/>
              <a:gd name="connsiteY33" fmla="*/ 1055580 h 4876800"/>
              <a:gd name="connsiteX34" fmla="*/ 2437105 w 4876800"/>
              <a:gd name="connsiteY34" fmla="*/ 750303 h 4876800"/>
              <a:gd name="connsiteX35" fmla="*/ 2551957 w 4876800"/>
              <a:gd name="connsiteY35" fmla="*/ 601904 h 4876800"/>
              <a:gd name="connsiteX36" fmla="*/ 3011062 w 4876800"/>
              <a:gd name="connsiteY36" fmla="*/ 142894 h 4876800"/>
              <a:gd name="connsiteX37" fmla="*/ 3470062 w 4876800"/>
              <a:gd name="connsiteY37" fmla="*/ 602666 h 4876800"/>
              <a:gd name="connsiteX38" fmla="*/ 3584924 w 4876800"/>
              <a:gd name="connsiteY38" fmla="*/ 750313 h 4876800"/>
              <a:gd name="connsiteX39" fmla="*/ 3821392 w 4876800"/>
              <a:gd name="connsiteY39" fmla="*/ 1093146 h 4876800"/>
              <a:gd name="connsiteX40" fmla="*/ 3915490 w 4876800"/>
              <a:gd name="connsiteY40" fmla="*/ 1249880 h 4876800"/>
              <a:gd name="connsiteX41" fmla="*/ 4211307 w 4876800"/>
              <a:gd name="connsiteY41" fmla="*/ 1542021 h 4876800"/>
              <a:gd name="connsiteX42" fmla="*/ 4304433 w 4876800"/>
              <a:gd name="connsiteY42" fmla="*/ 1581179 h 4876800"/>
              <a:gd name="connsiteX43" fmla="*/ 4343591 w 4876800"/>
              <a:gd name="connsiteY43" fmla="*/ 1488053 h 4876800"/>
              <a:gd name="connsiteX44" fmla="*/ 3967858 w 4876800"/>
              <a:gd name="connsiteY44" fmla="*/ 1116949 h 4876800"/>
              <a:gd name="connsiteX45" fmla="*/ 3963248 w 4876800"/>
              <a:gd name="connsiteY45" fmla="*/ 1110272 h 4876800"/>
              <a:gd name="connsiteX46" fmla="*/ 3619252 w 4876800"/>
              <a:gd name="connsiteY46" fmla="*/ 611619 h 4876800"/>
              <a:gd name="connsiteX47" fmla="*/ 3612947 w 4876800"/>
              <a:gd name="connsiteY47" fmla="*/ 601904 h 4876800"/>
              <a:gd name="connsiteX48" fmla="*/ 3011043 w 4876800"/>
              <a:gd name="connsiteY48" fmla="*/ 0 h 4876800"/>
              <a:gd name="connsiteX49" fmla="*/ 2409063 w 4876800"/>
              <a:gd name="connsiteY49" fmla="*/ 602647 h 4876800"/>
              <a:gd name="connsiteX50" fmla="*/ 2402777 w 4876800"/>
              <a:gd name="connsiteY50" fmla="*/ 611600 h 4876800"/>
              <a:gd name="connsiteX51" fmla="*/ 2055495 w 4876800"/>
              <a:gd name="connsiteY51" fmla="*/ 1055561 h 4876800"/>
              <a:gd name="connsiteX52" fmla="*/ 2058791 w 4876800"/>
              <a:gd name="connsiteY52" fmla="*/ 1110406 h 4876800"/>
              <a:gd name="connsiteX53" fmla="*/ 2004841 w 4876800"/>
              <a:gd name="connsiteY53" fmla="*/ 1139009 h 4876800"/>
              <a:gd name="connsiteX54" fmla="*/ 1949729 w 4876800"/>
              <a:gd name="connsiteY54" fmla="*/ 984304 h 4876800"/>
              <a:gd name="connsiteX55" fmla="*/ 1132551 w 4876800"/>
              <a:gd name="connsiteY55" fmla="*/ 0 h 4876800"/>
              <a:gd name="connsiteX56" fmla="*/ 339700 w 4876800"/>
              <a:gd name="connsiteY56" fmla="*/ 921125 h 4876800"/>
              <a:gd name="connsiteX57" fmla="*/ 379990 w 4876800"/>
              <a:gd name="connsiteY57" fmla="*/ 1013774 h 4876800"/>
              <a:gd name="connsiteX58" fmla="*/ 472640 w 4876800"/>
              <a:gd name="connsiteY58" fmla="*/ 973484 h 4876800"/>
              <a:gd name="connsiteX59" fmla="*/ 1132551 w 4876800"/>
              <a:gd name="connsiteY59" fmla="*/ 142875 h 4876800"/>
              <a:gd name="connsiteX60" fmla="*/ 1816018 w 4876800"/>
              <a:gd name="connsiteY60" fmla="*/ 1034653 h 4876800"/>
              <a:gd name="connsiteX61" fmla="*/ 2122227 w 4876800"/>
              <a:gd name="connsiteY61" fmla="*/ 2438857 h 4876800"/>
              <a:gd name="connsiteX62" fmla="*/ 1203989 w 4876800"/>
              <a:gd name="connsiteY62" fmla="*/ 3550663 h 4876800"/>
              <a:gd name="connsiteX63" fmla="*/ 1203989 w 4876800"/>
              <a:gd name="connsiteY63" fmla="*/ 2970924 h 4876800"/>
              <a:gd name="connsiteX64" fmla="*/ 1203989 w 4876800"/>
              <a:gd name="connsiteY64" fmla="*/ 2970829 h 4876800"/>
              <a:gd name="connsiteX65" fmla="*/ 1203989 w 4876800"/>
              <a:gd name="connsiteY65" fmla="*/ 2697680 h 4876800"/>
              <a:gd name="connsiteX66" fmla="*/ 1502131 w 4876800"/>
              <a:gd name="connsiteY66" fmla="*/ 2399538 h 4876800"/>
              <a:gd name="connsiteX67" fmla="*/ 1502131 w 4876800"/>
              <a:gd name="connsiteY67" fmla="*/ 2298506 h 4876800"/>
              <a:gd name="connsiteX68" fmla="*/ 1401099 w 4876800"/>
              <a:gd name="connsiteY68" fmla="*/ 2298506 h 4876800"/>
              <a:gd name="connsiteX69" fmla="*/ 1203998 w 4876800"/>
              <a:gd name="connsiteY69" fmla="*/ 2495607 h 4876800"/>
              <a:gd name="connsiteX70" fmla="*/ 1203998 w 4876800"/>
              <a:gd name="connsiteY70" fmla="*/ 2196894 h 4876800"/>
              <a:gd name="connsiteX71" fmla="*/ 1132561 w 4876800"/>
              <a:gd name="connsiteY71" fmla="*/ 2125456 h 4876800"/>
              <a:gd name="connsiteX72" fmla="*/ 1061123 w 4876800"/>
              <a:gd name="connsiteY72" fmla="*/ 2196894 h 4876800"/>
              <a:gd name="connsiteX73" fmla="*/ 1061123 w 4876800"/>
              <a:gd name="connsiteY73" fmla="*/ 2668038 h 4876800"/>
              <a:gd name="connsiteX74" fmla="*/ 1061123 w 4876800"/>
              <a:gd name="connsiteY74" fmla="*/ 2668133 h 4876800"/>
              <a:gd name="connsiteX75" fmla="*/ 1061123 w 4876800"/>
              <a:gd name="connsiteY75" fmla="*/ 2798407 h 4876800"/>
              <a:gd name="connsiteX76" fmla="*/ 864013 w 4876800"/>
              <a:gd name="connsiteY76" fmla="*/ 2601297 h 4876800"/>
              <a:gd name="connsiteX77" fmla="*/ 762981 w 4876800"/>
              <a:gd name="connsiteY77" fmla="*/ 2601297 h 4876800"/>
              <a:gd name="connsiteX78" fmla="*/ 762981 w 4876800"/>
              <a:gd name="connsiteY78" fmla="*/ 2702328 h 4876800"/>
              <a:gd name="connsiteX79" fmla="*/ 1061123 w 4876800"/>
              <a:gd name="connsiteY79" fmla="*/ 3000470 h 4876800"/>
              <a:gd name="connsiteX80" fmla="*/ 1061123 w 4876800"/>
              <a:gd name="connsiteY80" fmla="*/ 3550663 h 4876800"/>
              <a:gd name="connsiteX81" fmla="*/ 142875 w 4876800"/>
              <a:gd name="connsiteY81" fmla="*/ 2438857 h 4876800"/>
              <a:gd name="connsiteX82" fmla="*/ 363807 w 4876800"/>
              <a:gd name="connsiteY82" fmla="*/ 1281217 h 4876800"/>
              <a:gd name="connsiteX83" fmla="*/ 317325 w 4876800"/>
              <a:gd name="connsiteY83" fmla="*/ 1191520 h 4876800"/>
              <a:gd name="connsiteX84" fmla="*/ 227628 w 4876800"/>
              <a:gd name="connsiteY84" fmla="*/ 1238002 h 4876800"/>
              <a:gd name="connsiteX85" fmla="*/ 0 w 4876800"/>
              <a:gd name="connsiteY85" fmla="*/ 2438857 h 4876800"/>
              <a:gd name="connsiteX86" fmla="*/ 1061114 w 4876800"/>
              <a:gd name="connsiteY86" fmla="*/ 3693890 h 4876800"/>
              <a:gd name="connsiteX87" fmla="*/ 1061114 w 4876800"/>
              <a:gd name="connsiteY87" fmla="*/ 4733925 h 4876800"/>
              <a:gd name="connsiteX88" fmla="*/ 71438 w 4876800"/>
              <a:gd name="connsiteY88" fmla="*/ 4733925 h 4876800"/>
              <a:gd name="connsiteX89" fmla="*/ 0 w 4876800"/>
              <a:gd name="connsiteY89" fmla="*/ 4805363 h 4876800"/>
              <a:gd name="connsiteX90" fmla="*/ 71438 w 4876800"/>
              <a:gd name="connsiteY90" fmla="*/ 4876800 h 4876800"/>
              <a:gd name="connsiteX91" fmla="*/ 4805363 w 4876800"/>
              <a:gd name="connsiteY91" fmla="*/ 4876800 h 4876800"/>
              <a:gd name="connsiteX92" fmla="*/ 4876800 w 4876800"/>
              <a:gd name="connsiteY92" fmla="*/ 4805363 h 4876800"/>
              <a:gd name="connsiteX93" fmla="*/ 4805363 w 4876800"/>
              <a:gd name="connsiteY93" fmla="*/ 4733925 h 4876800"/>
              <a:gd name="connsiteX94" fmla="*/ 2939567 w 4876800"/>
              <a:gd name="connsiteY94" fmla="*/ 4733925 h 4876800"/>
              <a:gd name="connsiteX95" fmla="*/ 1203989 w 4876800"/>
              <a:gd name="connsiteY95" fmla="*/ 4733925 h 4876800"/>
              <a:gd name="connsiteX96" fmla="*/ 1203989 w 4876800"/>
              <a:gd name="connsiteY96" fmla="*/ 3693890 h 4876800"/>
              <a:gd name="connsiteX97" fmla="*/ 2241480 w 4876800"/>
              <a:gd name="connsiteY97" fmla="*/ 2694632 h 4876800"/>
              <a:gd name="connsiteX98" fmla="*/ 2364981 w 4876800"/>
              <a:gd name="connsiteY98" fmla="*/ 2778004 h 4876800"/>
              <a:gd name="connsiteX99" fmla="*/ 2808513 w 4876800"/>
              <a:gd name="connsiteY99" fmla="*/ 2787110 h 4876800"/>
              <a:gd name="connsiteX100" fmla="*/ 2939567 w 4876800"/>
              <a:gd name="connsiteY100" fmla="*/ 2713530 h 4876800"/>
              <a:gd name="connsiteX101" fmla="*/ 4086225 w 4876800"/>
              <a:gd name="connsiteY101" fmla="*/ 4733925 h 4876800"/>
              <a:gd name="connsiteX102" fmla="*/ 3082442 w 4876800"/>
              <a:gd name="connsiteY102" fmla="*/ 4733925 h 4876800"/>
              <a:gd name="connsiteX103" fmla="*/ 3082442 w 4876800"/>
              <a:gd name="connsiteY103" fmla="*/ 2713578 h 4876800"/>
              <a:gd name="connsiteX104" fmla="*/ 3213573 w 4876800"/>
              <a:gd name="connsiteY104" fmla="*/ 2787149 h 4876800"/>
              <a:gd name="connsiteX105" fmla="*/ 3431172 w 4876800"/>
              <a:gd name="connsiteY105" fmla="*/ 2828620 h 4876800"/>
              <a:gd name="connsiteX106" fmla="*/ 3438525 w 4876800"/>
              <a:gd name="connsiteY106" fmla="*/ 2956570 h 4876800"/>
              <a:gd name="connsiteX107" fmla="*/ 4086225 w 4876800"/>
              <a:gd name="connsiteY107" fmla="*/ 3756489 h 4876800"/>
              <a:gd name="connsiteX108" fmla="*/ 4157663 w 4876800"/>
              <a:gd name="connsiteY108" fmla="*/ 2907249 h 4876800"/>
              <a:gd name="connsiteX109" fmla="*/ 4086225 w 4876800"/>
              <a:gd name="connsiteY109" fmla="*/ 2978687 h 4876800"/>
              <a:gd name="connsiteX110" fmla="*/ 4086225 w 4876800"/>
              <a:gd name="connsiteY110" fmla="*/ 3371374 h 4876800"/>
              <a:gd name="connsiteX111" fmla="*/ 4086225 w 4876800"/>
              <a:gd name="connsiteY111" fmla="*/ 3371469 h 4876800"/>
              <a:gd name="connsiteX112" fmla="*/ 4086225 w 4876800"/>
              <a:gd name="connsiteY112" fmla="*/ 3612328 h 4876800"/>
              <a:gd name="connsiteX113" fmla="*/ 3581400 w 4876800"/>
              <a:gd name="connsiteY113" fmla="*/ 2956560 h 4876800"/>
              <a:gd name="connsiteX114" fmla="*/ 3597364 w 4876800"/>
              <a:gd name="connsiteY114" fmla="*/ 2802112 h 4876800"/>
              <a:gd name="connsiteX115" fmla="*/ 3957638 w 4876800"/>
              <a:gd name="connsiteY115" fmla="*/ 2369287 h 4876800"/>
              <a:gd name="connsiteX116" fmla="*/ 4093721 w 4876800"/>
              <a:gd name="connsiteY116" fmla="*/ 2299668 h 4876800"/>
              <a:gd name="connsiteX117" fmla="*/ 4733925 w 4876800"/>
              <a:gd name="connsiteY117" fmla="*/ 2956560 h 4876800"/>
              <a:gd name="connsiteX118" fmla="*/ 4229100 w 4876800"/>
              <a:gd name="connsiteY118" fmla="*/ 3612328 h 4876800"/>
              <a:gd name="connsiteX119" fmla="*/ 4229100 w 4876800"/>
              <a:gd name="connsiteY119" fmla="*/ 3401016 h 4876800"/>
              <a:gd name="connsiteX120" fmla="*/ 4454976 w 4876800"/>
              <a:gd name="connsiteY120" fmla="*/ 3175140 h 4876800"/>
              <a:gd name="connsiteX121" fmla="*/ 4454976 w 4876800"/>
              <a:gd name="connsiteY121" fmla="*/ 3074108 h 4876800"/>
              <a:gd name="connsiteX122" fmla="*/ 4353944 w 4876800"/>
              <a:gd name="connsiteY122" fmla="*/ 3074108 h 4876800"/>
              <a:gd name="connsiteX123" fmla="*/ 4229100 w 4876800"/>
              <a:gd name="connsiteY123" fmla="*/ 3198952 h 4876800"/>
              <a:gd name="connsiteX124" fmla="*/ 4229100 w 4876800"/>
              <a:gd name="connsiteY124" fmla="*/ 2978687 h 4876800"/>
              <a:gd name="connsiteX125" fmla="*/ 4157663 w 4876800"/>
              <a:gd name="connsiteY125" fmla="*/ 2907249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876800" h="4876800">
                <a:moveTo>
                  <a:pt x="4805363" y="4733925"/>
                </a:moveTo>
                <a:lnTo>
                  <a:pt x="4229100" y="4733925"/>
                </a:lnTo>
                <a:lnTo>
                  <a:pt x="4229100" y="3756479"/>
                </a:lnTo>
                <a:cubicBezTo>
                  <a:pt x="4592222" y="3716255"/>
                  <a:pt x="4876800" y="3372888"/>
                  <a:pt x="4876800" y="2956560"/>
                </a:cubicBezTo>
                <a:cubicBezTo>
                  <a:pt x="4876800" y="2547090"/>
                  <a:pt x="4601461" y="2208381"/>
                  <a:pt x="4246922" y="2159060"/>
                </a:cubicBezTo>
                <a:cubicBezTo>
                  <a:pt x="4317702" y="2070278"/>
                  <a:pt x="4366070" y="1963560"/>
                  <a:pt x="4384605" y="1847612"/>
                </a:cubicBezTo>
                <a:cubicBezTo>
                  <a:pt x="4390825" y="1808655"/>
                  <a:pt x="4364289" y="1772022"/>
                  <a:pt x="4325331" y="1765792"/>
                </a:cubicBezTo>
                <a:cubicBezTo>
                  <a:pt x="4286241" y="1759639"/>
                  <a:pt x="4249731" y="1786109"/>
                  <a:pt x="4243512" y="1825066"/>
                </a:cubicBezTo>
                <a:cubicBezTo>
                  <a:pt x="4213174" y="2014976"/>
                  <a:pt x="4080482" y="2172862"/>
                  <a:pt x="3901888" y="2237565"/>
                </a:cubicBezTo>
                <a:cubicBezTo>
                  <a:pt x="3859235" y="2253015"/>
                  <a:pt x="3827450" y="2290172"/>
                  <a:pt x="3818896" y="2334511"/>
                </a:cubicBezTo>
                <a:cubicBezTo>
                  <a:pt x="3805619" y="2403301"/>
                  <a:pt x="3757251" y="2571645"/>
                  <a:pt x="3595326" y="2649141"/>
                </a:cubicBezTo>
                <a:cubicBezTo>
                  <a:pt x="3455613" y="2716006"/>
                  <a:pt x="3318548" y="2675020"/>
                  <a:pt x="3266189" y="2654322"/>
                </a:cubicBezTo>
                <a:cubicBezTo>
                  <a:pt x="3178036" y="2619327"/>
                  <a:pt x="3119009" y="2562177"/>
                  <a:pt x="3082442" y="2514972"/>
                </a:cubicBezTo>
                <a:lnTo>
                  <a:pt x="3082442" y="2206257"/>
                </a:lnTo>
                <a:lnTo>
                  <a:pt x="3394529" y="1894189"/>
                </a:lnTo>
                <a:cubicBezTo>
                  <a:pt x="3422428" y="1866281"/>
                  <a:pt x="3422428" y="1821056"/>
                  <a:pt x="3394529" y="1793157"/>
                </a:cubicBezTo>
                <a:cubicBezTo>
                  <a:pt x="3366621" y="1765278"/>
                  <a:pt x="3321387" y="1765259"/>
                  <a:pt x="3293507" y="1793157"/>
                </a:cubicBezTo>
                <a:lnTo>
                  <a:pt x="3082452" y="2004203"/>
                </a:lnTo>
                <a:lnTo>
                  <a:pt x="3082452" y="1531220"/>
                </a:lnTo>
                <a:cubicBezTo>
                  <a:pt x="3082452" y="1491758"/>
                  <a:pt x="3050477" y="1459782"/>
                  <a:pt x="3011015" y="1459782"/>
                </a:cubicBezTo>
                <a:cubicBezTo>
                  <a:pt x="2971552" y="1459782"/>
                  <a:pt x="2939577" y="1491758"/>
                  <a:pt x="2939577" y="1531220"/>
                </a:cubicBezTo>
                <a:lnTo>
                  <a:pt x="2939577" y="1867100"/>
                </a:lnTo>
                <a:lnTo>
                  <a:pt x="2728532" y="1656055"/>
                </a:lnTo>
                <a:cubicBezTo>
                  <a:pt x="2700623" y="1628166"/>
                  <a:pt x="2655399" y="1628166"/>
                  <a:pt x="2627500" y="1656055"/>
                </a:cubicBezTo>
                <a:cubicBezTo>
                  <a:pt x="2599601" y="1683963"/>
                  <a:pt x="2599601" y="1729188"/>
                  <a:pt x="2627500" y="1757086"/>
                </a:cubicBezTo>
                <a:lnTo>
                  <a:pt x="2939587" y="2069173"/>
                </a:lnTo>
                <a:lnTo>
                  <a:pt x="2939587" y="2515019"/>
                </a:lnTo>
                <a:cubicBezTo>
                  <a:pt x="2902877" y="2562282"/>
                  <a:pt x="2843756" y="2619432"/>
                  <a:pt x="2755916" y="2654303"/>
                </a:cubicBezTo>
                <a:cubicBezTo>
                  <a:pt x="2703462" y="2675030"/>
                  <a:pt x="2566407" y="2716025"/>
                  <a:pt x="2426713" y="2649169"/>
                </a:cubicBezTo>
                <a:cubicBezTo>
                  <a:pt x="2359057" y="2616746"/>
                  <a:pt x="2304488" y="2565149"/>
                  <a:pt x="2263921" y="2496103"/>
                </a:cubicBezTo>
                <a:cubicBezTo>
                  <a:pt x="2276351" y="2180349"/>
                  <a:pt x="2185054" y="1718891"/>
                  <a:pt x="2049323" y="1276683"/>
                </a:cubicBezTo>
                <a:cubicBezTo>
                  <a:pt x="2067830" y="1266673"/>
                  <a:pt x="2086918" y="1257643"/>
                  <a:pt x="2106511" y="1249890"/>
                </a:cubicBezTo>
                <a:cubicBezTo>
                  <a:pt x="2170138" y="1224877"/>
                  <a:pt x="2208829" y="1160412"/>
                  <a:pt x="2200647" y="1093318"/>
                </a:cubicBezTo>
                <a:cubicBezTo>
                  <a:pt x="2199132" y="1080554"/>
                  <a:pt x="2198389" y="1068210"/>
                  <a:pt x="2198389" y="1055580"/>
                </a:cubicBezTo>
                <a:cubicBezTo>
                  <a:pt x="2198389" y="910609"/>
                  <a:pt x="2296554" y="785089"/>
                  <a:pt x="2437105" y="750303"/>
                </a:cubicBezTo>
                <a:cubicBezTo>
                  <a:pt x="2504732" y="733568"/>
                  <a:pt x="2551957" y="672846"/>
                  <a:pt x="2551957" y="601904"/>
                </a:cubicBezTo>
                <a:cubicBezTo>
                  <a:pt x="2551957" y="348806"/>
                  <a:pt x="2757907" y="142894"/>
                  <a:pt x="3011062" y="142894"/>
                </a:cubicBezTo>
                <a:cubicBezTo>
                  <a:pt x="3264151" y="142894"/>
                  <a:pt x="3470062" y="348806"/>
                  <a:pt x="3470062" y="602666"/>
                </a:cubicBezTo>
                <a:cubicBezTo>
                  <a:pt x="3470062" y="672856"/>
                  <a:pt x="3517287" y="733568"/>
                  <a:pt x="3584924" y="750313"/>
                </a:cubicBezTo>
                <a:cubicBezTo>
                  <a:pt x="3739029" y="788460"/>
                  <a:pt x="3840518" y="935955"/>
                  <a:pt x="3821392" y="1093146"/>
                </a:cubicBezTo>
                <a:cubicBezTo>
                  <a:pt x="3813220" y="1160364"/>
                  <a:pt x="3851891" y="1224801"/>
                  <a:pt x="3915490" y="1249880"/>
                </a:cubicBezTo>
                <a:cubicBezTo>
                  <a:pt x="4049202" y="1302506"/>
                  <a:pt x="4157025" y="1408995"/>
                  <a:pt x="4211307" y="1542021"/>
                </a:cubicBezTo>
                <a:cubicBezTo>
                  <a:pt x="4226395" y="1578988"/>
                  <a:pt x="4268658" y="1595780"/>
                  <a:pt x="4304433" y="1581179"/>
                </a:cubicBezTo>
                <a:cubicBezTo>
                  <a:pt x="4340971" y="1566272"/>
                  <a:pt x="4358497" y="1524581"/>
                  <a:pt x="4343591" y="1488053"/>
                </a:cubicBezTo>
                <a:cubicBezTo>
                  <a:pt x="4274639" y="1319060"/>
                  <a:pt x="4137670" y="1183796"/>
                  <a:pt x="3967858" y="1116949"/>
                </a:cubicBezTo>
                <a:cubicBezTo>
                  <a:pt x="3965001" y="1115825"/>
                  <a:pt x="3962914" y="1112892"/>
                  <a:pt x="3963248" y="1110272"/>
                </a:cubicBezTo>
                <a:cubicBezTo>
                  <a:pt x="3991890" y="879491"/>
                  <a:pt x="3841099" y="666655"/>
                  <a:pt x="3619252" y="611619"/>
                </a:cubicBezTo>
                <a:cubicBezTo>
                  <a:pt x="3615652" y="610724"/>
                  <a:pt x="3612947" y="606876"/>
                  <a:pt x="3612947" y="601904"/>
                </a:cubicBezTo>
                <a:cubicBezTo>
                  <a:pt x="3612928" y="270005"/>
                  <a:pt x="3342923" y="0"/>
                  <a:pt x="3011043" y="0"/>
                </a:cubicBezTo>
                <a:cubicBezTo>
                  <a:pt x="2679106" y="0"/>
                  <a:pt x="2409063" y="270005"/>
                  <a:pt x="2409063" y="602647"/>
                </a:cubicBezTo>
                <a:cubicBezTo>
                  <a:pt x="2409063" y="606857"/>
                  <a:pt x="2406358" y="610714"/>
                  <a:pt x="2402777" y="611600"/>
                </a:cubicBezTo>
                <a:cubicBezTo>
                  <a:pt x="2198303" y="662188"/>
                  <a:pt x="2055495" y="844753"/>
                  <a:pt x="2055495" y="1055561"/>
                </a:cubicBezTo>
                <a:cubicBezTo>
                  <a:pt x="2055495" y="1073639"/>
                  <a:pt x="2056590" y="1092022"/>
                  <a:pt x="2058791" y="1110406"/>
                </a:cubicBezTo>
                <a:cubicBezTo>
                  <a:pt x="2060267" y="1122769"/>
                  <a:pt x="2014785" y="1133046"/>
                  <a:pt x="2004841" y="1139009"/>
                </a:cubicBezTo>
                <a:cubicBezTo>
                  <a:pt x="1987058" y="1086383"/>
                  <a:pt x="1968684" y="1034634"/>
                  <a:pt x="1949729" y="984304"/>
                </a:cubicBezTo>
                <a:cubicBezTo>
                  <a:pt x="1643396" y="170774"/>
                  <a:pt x="1336262" y="0"/>
                  <a:pt x="1132551" y="0"/>
                </a:cubicBezTo>
                <a:cubicBezTo>
                  <a:pt x="777050" y="0"/>
                  <a:pt x="505177" y="500910"/>
                  <a:pt x="339700" y="921125"/>
                </a:cubicBezTo>
                <a:cubicBezTo>
                  <a:pt x="325241" y="957834"/>
                  <a:pt x="343281" y="999315"/>
                  <a:pt x="379990" y="1013774"/>
                </a:cubicBezTo>
                <a:cubicBezTo>
                  <a:pt x="416681" y="1028243"/>
                  <a:pt x="458181" y="1010193"/>
                  <a:pt x="472640" y="973484"/>
                </a:cubicBezTo>
                <a:cubicBezTo>
                  <a:pt x="680504" y="445618"/>
                  <a:pt x="921029" y="142875"/>
                  <a:pt x="1132551" y="142875"/>
                </a:cubicBezTo>
                <a:cubicBezTo>
                  <a:pt x="1353503" y="142875"/>
                  <a:pt x="1602619" y="467916"/>
                  <a:pt x="1816018" y="1034653"/>
                </a:cubicBezTo>
                <a:cubicBezTo>
                  <a:pt x="2017043" y="1568539"/>
                  <a:pt x="2122227" y="2145173"/>
                  <a:pt x="2122227" y="2438857"/>
                </a:cubicBezTo>
                <a:cubicBezTo>
                  <a:pt x="2122227" y="3026464"/>
                  <a:pt x="1716472" y="3509286"/>
                  <a:pt x="1203989" y="3550663"/>
                </a:cubicBezTo>
                <a:lnTo>
                  <a:pt x="1203989" y="2970924"/>
                </a:lnTo>
                <a:cubicBezTo>
                  <a:pt x="1203989" y="2970895"/>
                  <a:pt x="1203989" y="2970857"/>
                  <a:pt x="1203989" y="2970829"/>
                </a:cubicBezTo>
                <a:lnTo>
                  <a:pt x="1203989" y="2697680"/>
                </a:lnTo>
                <a:lnTo>
                  <a:pt x="1502131" y="2399538"/>
                </a:lnTo>
                <a:cubicBezTo>
                  <a:pt x="1530029" y="2371630"/>
                  <a:pt x="1530029" y="2326405"/>
                  <a:pt x="1502131" y="2298506"/>
                </a:cubicBezTo>
                <a:cubicBezTo>
                  <a:pt x="1474222" y="2270617"/>
                  <a:pt x="1428998" y="2270617"/>
                  <a:pt x="1401099" y="2298506"/>
                </a:cubicBezTo>
                <a:lnTo>
                  <a:pt x="1203998" y="2495607"/>
                </a:lnTo>
                <a:lnTo>
                  <a:pt x="1203998" y="2196894"/>
                </a:lnTo>
                <a:cubicBezTo>
                  <a:pt x="1203998" y="2157432"/>
                  <a:pt x="1172023" y="2125456"/>
                  <a:pt x="1132561" y="2125456"/>
                </a:cubicBezTo>
                <a:cubicBezTo>
                  <a:pt x="1093099" y="2125456"/>
                  <a:pt x="1061123" y="2157432"/>
                  <a:pt x="1061123" y="2196894"/>
                </a:cubicBezTo>
                <a:lnTo>
                  <a:pt x="1061123" y="2668038"/>
                </a:lnTo>
                <a:lnTo>
                  <a:pt x="1061123" y="2668133"/>
                </a:lnTo>
                <a:lnTo>
                  <a:pt x="1061123" y="2798407"/>
                </a:lnTo>
                <a:lnTo>
                  <a:pt x="864013" y="2601297"/>
                </a:lnTo>
                <a:cubicBezTo>
                  <a:pt x="836105" y="2573408"/>
                  <a:pt x="790880" y="2573408"/>
                  <a:pt x="762981" y="2601297"/>
                </a:cubicBezTo>
                <a:cubicBezTo>
                  <a:pt x="735082" y="2629205"/>
                  <a:pt x="735082" y="2674430"/>
                  <a:pt x="762981" y="2702328"/>
                </a:cubicBezTo>
                <a:lnTo>
                  <a:pt x="1061123" y="3000470"/>
                </a:lnTo>
                <a:lnTo>
                  <a:pt x="1061123" y="3550663"/>
                </a:lnTo>
                <a:cubicBezTo>
                  <a:pt x="548630" y="3509286"/>
                  <a:pt x="142875" y="3026464"/>
                  <a:pt x="142875" y="2438857"/>
                </a:cubicBezTo>
                <a:cubicBezTo>
                  <a:pt x="142875" y="2162804"/>
                  <a:pt x="231658" y="1697584"/>
                  <a:pt x="363807" y="1281217"/>
                </a:cubicBezTo>
                <a:cubicBezTo>
                  <a:pt x="375742" y="1243622"/>
                  <a:pt x="354930" y="1203455"/>
                  <a:pt x="317325" y="1191520"/>
                </a:cubicBezTo>
                <a:cubicBezTo>
                  <a:pt x="279778" y="1179614"/>
                  <a:pt x="239573" y="1200407"/>
                  <a:pt x="227628" y="1238002"/>
                </a:cubicBezTo>
                <a:cubicBezTo>
                  <a:pt x="89354" y="1673676"/>
                  <a:pt x="0" y="2145040"/>
                  <a:pt x="0" y="2438857"/>
                </a:cubicBezTo>
                <a:cubicBezTo>
                  <a:pt x="0" y="3105655"/>
                  <a:pt x="469783" y="3652809"/>
                  <a:pt x="1061114" y="3693890"/>
                </a:cubicBezTo>
                <a:lnTo>
                  <a:pt x="1061114" y="4733925"/>
                </a:lnTo>
                <a:lnTo>
                  <a:pt x="71438" y="4733925"/>
                </a:lnTo>
                <a:cubicBezTo>
                  <a:pt x="31975" y="4733925"/>
                  <a:pt x="0" y="4765901"/>
                  <a:pt x="0" y="4805363"/>
                </a:cubicBezTo>
                <a:cubicBezTo>
                  <a:pt x="0" y="4844825"/>
                  <a:pt x="31975" y="4876800"/>
                  <a:pt x="71438" y="4876800"/>
                </a:cubicBezTo>
                <a:lnTo>
                  <a:pt x="4805363" y="4876800"/>
                </a:lnTo>
                <a:cubicBezTo>
                  <a:pt x="4844825" y="4876800"/>
                  <a:pt x="4876800" y="4844825"/>
                  <a:pt x="4876800" y="4805363"/>
                </a:cubicBezTo>
                <a:cubicBezTo>
                  <a:pt x="4876800" y="4765901"/>
                  <a:pt x="4844825" y="4733925"/>
                  <a:pt x="4805363" y="4733925"/>
                </a:cubicBezTo>
                <a:close/>
                <a:moveTo>
                  <a:pt x="2939567" y="4733925"/>
                </a:moveTo>
                <a:lnTo>
                  <a:pt x="1203989" y="4733925"/>
                </a:lnTo>
                <a:lnTo>
                  <a:pt x="1203989" y="3693890"/>
                </a:lnTo>
                <a:cubicBezTo>
                  <a:pt x="1717605" y="3658210"/>
                  <a:pt x="2139458" y="3240691"/>
                  <a:pt x="2241480" y="2694632"/>
                </a:cubicBezTo>
                <a:cubicBezTo>
                  <a:pt x="2278161" y="2728255"/>
                  <a:pt x="2319366" y="2756145"/>
                  <a:pt x="2364981" y="2778004"/>
                </a:cubicBezTo>
                <a:cubicBezTo>
                  <a:pt x="2555415" y="2869168"/>
                  <a:pt x="2738533" y="2814761"/>
                  <a:pt x="2808513" y="2787110"/>
                </a:cubicBezTo>
                <a:cubicBezTo>
                  <a:pt x="2859310" y="2766946"/>
                  <a:pt x="2902610" y="2741219"/>
                  <a:pt x="2939567" y="2713530"/>
                </a:cubicBezTo>
                <a:close/>
                <a:moveTo>
                  <a:pt x="4086225" y="4733925"/>
                </a:moveTo>
                <a:lnTo>
                  <a:pt x="3082442" y="4733925"/>
                </a:lnTo>
                <a:lnTo>
                  <a:pt x="3082442" y="2713578"/>
                </a:lnTo>
                <a:cubicBezTo>
                  <a:pt x="3119380" y="2741238"/>
                  <a:pt x="3162691" y="2766955"/>
                  <a:pt x="3213573" y="2787149"/>
                </a:cubicBezTo>
                <a:cubicBezTo>
                  <a:pt x="3254445" y="2803303"/>
                  <a:pt x="3334026" y="2828620"/>
                  <a:pt x="3431172" y="2828620"/>
                </a:cubicBezTo>
                <a:cubicBezTo>
                  <a:pt x="3436639" y="2828620"/>
                  <a:pt x="3438525" y="2913412"/>
                  <a:pt x="3438525" y="2956570"/>
                </a:cubicBezTo>
                <a:cubicBezTo>
                  <a:pt x="3438525" y="3372898"/>
                  <a:pt x="3723104" y="3716265"/>
                  <a:pt x="4086225" y="3756489"/>
                </a:cubicBezTo>
                <a:close/>
                <a:moveTo>
                  <a:pt x="4157663" y="2907249"/>
                </a:moveTo>
                <a:cubicBezTo>
                  <a:pt x="4118200" y="2907249"/>
                  <a:pt x="4086225" y="2939224"/>
                  <a:pt x="4086225" y="2978687"/>
                </a:cubicBezTo>
                <a:lnTo>
                  <a:pt x="4086225" y="3371374"/>
                </a:lnTo>
                <a:lnTo>
                  <a:pt x="4086225" y="3371469"/>
                </a:lnTo>
                <a:lnTo>
                  <a:pt x="4086225" y="3612328"/>
                </a:lnTo>
                <a:cubicBezTo>
                  <a:pt x="3802085" y="3571818"/>
                  <a:pt x="3581400" y="3293288"/>
                  <a:pt x="3581400" y="2956560"/>
                </a:cubicBezTo>
                <a:cubicBezTo>
                  <a:pt x="3581400" y="2904192"/>
                  <a:pt x="3586820" y="2852423"/>
                  <a:pt x="3597364" y="2802112"/>
                </a:cubicBezTo>
                <a:cubicBezTo>
                  <a:pt x="3816096" y="2728855"/>
                  <a:pt x="3941702" y="2472461"/>
                  <a:pt x="3957638" y="2369287"/>
                </a:cubicBezTo>
                <a:cubicBezTo>
                  <a:pt x="4006091" y="2351123"/>
                  <a:pt x="4051640" y="2327643"/>
                  <a:pt x="4093721" y="2299668"/>
                </a:cubicBezTo>
                <a:cubicBezTo>
                  <a:pt x="4440622" y="2254958"/>
                  <a:pt x="4733925" y="2569978"/>
                  <a:pt x="4733925" y="2956560"/>
                </a:cubicBezTo>
                <a:cubicBezTo>
                  <a:pt x="4733925" y="3293288"/>
                  <a:pt x="4513240" y="3571818"/>
                  <a:pt x="4229100" y="3612328"/>
                </a:cubicBezTo>
                <a:lnTo>
                  <a:pt x="4229100" y="3401016"/>
                </a:lnTo>
                <a:lnTo>
                  <a:pt x="4454976" y="3175140"/>
                </a:lnTo>
                <a:cubicBezTo>
                  <a:pt x="4482875" y="3147232"/>
                  <a:pt x="4482875" y="3102007"/>
                  <a:pt x="4454976" y="3074108"/>
                </a:cubicBezTo>
                <a:cubicBezTo>
                  <a:pt x="4427068" y="3046219"/>
                  <a:pt x="4381843" y="3046219"/>
                  <a:pt x="4353944" y="3074108"/>
                </a:cubicBezTo>
                <a:lnTo>
                  <a:pt x="4229100" y="3198952"/>
                </a:lnTo>
                <a:lnTo>
                  <a:pt x="4229100" y="2978687"/>
                </a:lnTo>
                <a:cubicBezTo>
                  <a:pt x="4229100" y="2939224"/>
                  <a:pt x="4197125" y="2907249"/>
                  <a:pt x="4157663" y="2907249"/>
                </a:cubicBezTo>
                <a:close/>
              </a:path>
            </a:pathLst>
          </a:custGeom>
          <a:solidFill>
            <a:schemeClr val="tx1"/>
          </a:solidFill>
          <a:ln w="9525" cap="flat">
            <a:noFill/>
            <a:prstDash val="solid"/>
            <a:miter/>
          </a:ln>
        </p:spPr>
        <p:txBody>
          <a:bodyPr rtlCol="0" anchor="ctr"/>
          <a:lstStyle/>
          <a:p>
            <a:endParaRPr lang="pt-BR"/>
          </a:p>
        </p:txBody>
      </p:sp>
      <p:sp>
        <p:nvSpPr>
          <p:cNvPr id="14" name="Título 1">
            <a:extLst>
              <a:ext uri="{FF2B5EF4-FFF2-40B4-BE49-F238E27FC236}">
                <a16:creationId xmlns:a16="http://schemas.microsoft.com/office/drawing/2014/main" id="{9A9DC403-2F47-4AF8-AC14-D47C24E76EB2}"/>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sociais e urbanísticos da </a:t>
            </a:r>
            <a:r>
              <a:rPr lang="pt-BR" sz="2400" b="1" dirty="0" err="1">
                <a:latin typeface="Arial" panose="020B0604020202020204" pitchFamily="34" charset="0"/>
                <a:ea typeface="Calibri" panose="020F0502020204030204" pitchFamily="34" charset="0"/>
                <a:cs typeface="Arial" panose="020B0604020202020204" pitchFamily="34" charset="0"/>
              </a:rPr>
              <a:t>UnDF</a:t>
            </a:r>
            <a:endParaRPr lang="pt-BR" sz="2400" b="1" dirty="0">
              <a:latin typeface="Arial" panose="020B0604020202020204" pitchFamily="34" charset="0"/>
              <a:ea typeface="Calibri" panose="020F0502020204030204" pitchFamily="34" charset="0"/>
              <a:cs typeface="Arial" panose="020B0604020202020204" pitchFamily="34" charset="0"/>
            </a:endParaRPr>
          </a:p>
        </p:txBody>
      </p:sp>
      <p:sp>
        <p:nvSpPr>
          <p:cNvPr id="15" name="Retângulo: Cantos Arredondados 14">
            <a:extLst>
              <a:ext uri="{FF2B5EF4-FFF2-40B4-BE49-F238E27FC236}">
                <a16:creationId xmlns:a16="http://schemas.microsoft.com/office/drawing/2014/main" id="{EB532D30-EE4E-498E-B7ED-A282BFDCEC71}"/>
              </a:ext>
            </a:extLst>
          </p:cNvPr>
          <p:cNvSpPr/>
          <p:nvPr/>
        </p:nvSpPr>
        <p:spPr>
          <a:xfrm>
            <a:off x="2240420" y="1264882"/>
            <a:ext cx="3967875" cy="80118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Possíveis unidades da </a:t>
            </a:r>
            <a:r>
              <a:rPr lang="pt-BR" b="1" dirty="0" err="1">
                <a:solidFill>
                  <a:srgbClr val="FFFFFF"/>
                </a:solidFill>
                <a:latin typeface="Arial" panose="020B0604020202020204" pitchFamily="34" charset="0"/>
                <a:cs typeface="Arial" panose="020B0604020202020204" pitchFamily="34" charset="0"/>
              </a:rPr>
              <a:t>UnDF</a:t>
            </a:r>
            <a:endParaRPr lang="pt-BR" b="1" dirty="0">
              <a:solidFill>
                <a:srgbClr val="FFFFFF"/>
              </a:solidFill>
              <a:latin typeface="Arial" panose="020B0604020202020204" pitchFamily="34" charset="0"/>
              <a:cs typeface="Arial" panose="020B0604020202020204" pitchFamily="34" charset="0"/>
            </a:endParaRPr>
          </a:p>
          <a:p>
            <a:pPr algn="ctr"/>
            <a:r>
              <a:rPr lang="pt-BR" b="1" dirty="0">
                <a:solidFill>
                  <a:srgbClr val="FFFFFF"/>
                </a:solidFill>
                <a:latin typeface="Arial" panose="020B0604020202020204" pitchFamily="34" charset="0"/>
                <a:cs typeface="Arial" panose="020B0604020202020204" pitchFamily="34" charset="0"/>
              </a:rPr>
              <a:t>Sistema </a:t>
            </a:r>
            <a:r>
              <a:rPr lang="pt-BR" b="1" dirty="0" err="1">
                <a:solidFill>
                  <a:srgbClr val="FFFFFF"/>
                </a:solidFill>
                <a:latin typeface="Arial" panose="020B0604020202020204" pitchFamily="34" charset="0"/>
                <a:cs typeface="Arial" panose="020B0604020202020204" pitchFamily="34" charset="0"/>
              </a:rPr>
              <a:t>multicampi</a:t>
            </a:r>
            <a:endParaRPr lang="pt-BR" b="1" dirty="0">
              <a:solidFill>
                <a:srgbClr val="FFFFFF"/>
              </a:solidFill>
              <a:latin typeface="Arial" panose="020B0604020202020204" pitchFamily="34" charset="0"/>
              <a:cs typeface="Arial" panose="020B0604020202020204" pitchFamily="34" charset="0"/>
            </a:endParaRPr>
          </a:p>
        </p:txBody>
      </p:sp>
      <p:sp>
        <p:nvSpPr>
          <p:cNvPr id="16" name="Text Placeholder 3">
            <a:extLst>
              <a:ext uri="{FF2B5EF4-FFF2-40B4-BE49-F238E27FC236}">
                <a16:creationId xmlns:a16="http://schemas.microsoft.com/office/drawing/2014/main" id="{A3029EF6-E108-4B91-BFDD-7B1BDF1E5BAE}"/>
              </a:ext>
            </a:extLst>
          </p:cNvPr>
          <p:cNvSpPr txBox="1">
            <a:spLocks/>
          </p:cNvSpPr>
          <p:nvPr/>
        </p:nvSpPr>
        <p:spPr>
          <a:xfrm>
            <a:off x="8361498" y="1342204"/>
            <a:ext cx="3477654" cy="5083788"/>
          </a:xfrm>
          <a:prstGeom prst="roundRect">
            <a:avLst>
              <a:gd name="adj" fmla="val 7271"/>
            </a:avLst>
          </a:prstGeom>
          <a:solidFill>
            <a:schemeClr val="accent1"/>
          </a:solidFill>
          <a:ln>
            <a:no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400" b="1" dirty="0"/>
              <a:t>Marco Zero de Brasília – DF: </a:t>
            </a:r>
          </a:p>
          <a:p>
            <a:pPr marL="285750" indent="-285750">
              <a:buFont typeface="Arial" panose="020B0604020202020204" pitchFamily="34" charset="0"/>
              <a:buChar char="•"/>
            </a:pPr>
            <a:r>
              <a:rPr lang="pt-BR" sz="1400" dirty="0"/>
              <a:t>Estação Rodoviária</a:t>
            </a:r>
          </a:p>
          <a:p>
            <a:pPr marL="285750" indent="-285750">
              <a:buFont typeface="Arial" panose="020B0604020202020204" pitchFamily="34" charset="0"/>
              <a:buChar char="•"/>
            </a:pPr>
            <a:r>
              <a:rPr lang="pt-BR" sz="1400" dirty="0"/>
              <a:t>ponto de convergência</a:t>
            </a:r>
          </a:p>
          <a:p>
            <a:pPr marL="742950" lvl="1" indent="-285750">
              <a:buFont typeface="Arial" panose="020B0604020202020204" pitchFamily="34" charset="0"/>
              <a:buChar char="•"/>
            </a:pPr>
            <a:r>
              <a:rPr lang="pt-BR" sz="1400" dirty="0"/>
              <a:t>transporte público ou coletivos</a:t>
            </a:r>
          </a:p>
          <a:p>
            <a:pPr marL="1200150" lvl="2" indent="-285750">
              <a:buFont typeface="Arial" panose="020B0604020202020204" pitchFamily="34" charset="0"/>
              <a:buChar char="•"/>
            </a:pPr>
            <a:r>
              <a:rPr lang="pt-BR" sz="1400" dirty="0"/>
              <a:t>acesso às principais linhas</a:t>
            </a:r>
          </a:p>
          <a:p>
            <a:pPr marL="1200150" lvl="2" indent="-285750">
              <a:buFont typeface="Arial" panose="020B0604020202020204" pitchFamily="34" charset="0"/>
              <a:buChar char="•"/>
            </a:pPr>
            <a:r>
              <a:rPr lang="pt-BR" sz="1400" dirty="0"/>
              <a:t>Estação Central do Metrô</a:t>
            </a:r>
          </a:p>
          <a:p>
            <a:pPr marL="742950" lvl="1" indent="-285750">
              <a:buFont typeface="Arial" panose="020B0604020202020204" pitchFamily="34" charset="0"/>
              <a:buChar char="•"/>
            </a:pPr>
            <a:r>
              <a:rPr lang="pt-BR" sz="1400" dirty="0"/>
              <a:t>dois grandes eixos viários</a:t>
            </a:r>
          </a:p>
          <a:p>
            <a:pPr marL="742950" lvl="1" indent="-285750">
              <a:buFont typeface="Arial" panose="020B0604020202020204" pitchFamily="34" charset="0"/>
              <a:buChar char="•"/>
            </a:pPr>
            <a:endParaRPr lang="pt-BR" sz="1400" dirty="0"/>
          </a:p>
          <a:p>
            <a:r>
              <a:rPr lang="pt-BR" sz="1400" b="1" dirty="0"/>
              <a:t>Distância e tempo de deslocamento </a:t>
            </a:r>
          </a:p>
          <a:p>
            <a:pPr marL="285750" indent="-285750">
              <a:buFont typeface="Arial" panose="020B0604020202020204" pitchFamily="34" charset="0"/>
              <a:buChar char="•"/>
            </a:pPr>
            <a:r>
              <a:rPr lang="pt-BR" sz="1400" dirty="0"/>
              <a:t>valores médios </a:t>
            </a:r>
          </a:p>
          <a:p>
            <a:pPr marL="285750" indent="-285750">
              <a:buFont typeface="Arial" panose="020B0604020202020204" pitchFamily="34" charset="0"/>
              <a:buChar char="•"/>
            </a:pPr>
            <a:r>
              <a:rPr lang="pt-BR" sz="1400" dirty="0"/>
              <a:t>Google Maps (Dados Cartográficos 2021)</a:t>
            </a:r>
          </a:p>
          <a:p>
            <a:pPr marL="285750" indent="-285750">
              <a:buFont typeface="Arial" panose="020B0604020202020204" pitchFamily="34" charset="0"/>
              <a:buChar char="•"/>
            </a:pPr>
            <a:r>
              <a:rPr lang="pt-BR" sz="1400" dirty="0"/>
              <a:t>variam de acordo com os horários e condições meteorológicas</a:t>
            </a:r>
          </a:p>
        </p:txBody>
      </p:sp>
    </p:spTree>
    <p:extLst>
      <p:ext uri="{BB962C8B-B14F-4D97-AF65-F5344CB8AC3E}">
        <p14:creationId xmlns:p14="http://schemas.microsoft.com/office/powerpoint/2010/main" val="2756394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Padrão do plano de fundo&#10;&#10;Descrição gerada automaticamente">
            <a:extLst>
              <a:ext uri="{FF2B5EF4-FFF2-40B4-BE49-F238E27FC236}">
                <a16:creationId xmlns:a16="http://schemas.microsoft.com/office/drawing/2014/main" id="{972C8BF6-ECFD-4970-9098-3B257AAEA4ED}"/>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8" name="Retângulo 37">
            <a:extLst>
              <a:ext uri="{FF2B5EF4-FFF2-40B4-BE49-F238E27FC236}">
                <a16:creationId xmlns:a16="http://schemas.microsoft.com/office/drawing/2014/main" id="{54A610C3-0528-4345-BC1A-601743FC74D6}"/>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a:extLst>
              <a:ext uri="{FF2B5EF4-FFF2-40B4-BE49-F238E27FC236}">
                <a16:creationId xmlns:a16="http://schemas.microsoft.com/office/drawing/2014/main" id="{EC2233FC-5136-4AE8-80D3-E8F99B25C583}"/>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9" name="Gráfico 24">
            <a:extLst>
              <a:ext uri="{FF2B5EF4-FFF2-40B4-BE49-F238E27FC236}">
                <a16:creationId xmlns:a16="http://schemas.microsoft.com/office/drawing/2014/main" id="{6010536D-C534-4C8E-A25E-682CC6A4F0C9}"/>
              </a:ext>
            </a:extLst>
          </p:cNvPr>
          <p:cNvGrpSpPr/>
          <p:nvPr/>
        </p:nvGrpSpPr>
        <p:grpSpPr>
          <a:xfrm>
            <a:off x="300038" y="661987"/>
            <a:ext cx="762000" cy="762000"/>
            <a:chOff x="3657600" y="990600"/>
            <a:chExt cx="4876800" cy="4876800"/>
          </a:xfrm>
          <a:solidFill>
            <a:schemeClr val="tx1"/>
          </a:solidFill>
        </p:grpSpPr>
        <p:sp>
          <p:nvSpPr>
            <p:cNvPr id="10" name="Forma Livre: Forma 9">
              <a:extLst>
                <a:ext uri="{FF2B5EF4-FFF2-40B4-BE49-F238E27FC236}">
                  <a16:creationId xmlns:a16="http://schemas.microsoft.com/office/drawing/2014/main" id="{D686C381-950F-4992-9208-233A867F55C9}"/>
                </a:ext>
              </a:extLst>
            </p:cNvPr>
            <p:cNvSpPr/>
            <p:nvPr/>
          </p:nvSpPr>
          <p:spPr>
            <a:xfrm>
              <a:off x="3787149" y="2387479"/>
              <a:ext cx="4617700" cy="3479920"/>
            </a:xfrm>
            <a:custGeom>
              <a:avLst/>
              <a:gdLst>
                <a:gd name="connsiteX0" fmla="*/ 4522451 w 4617700"/>
                <a:gd name="connsiteY0" fmla="*/ 3289421 h 3479920"/>
                <a:gd name="connsiteX1" fmla="*/ 4313539 w 4617700"/>
                <a:gd name="connsiteY1" fmla="*/ 3289421 h 3479920"/>
                <a:gd name="connsiteX2" fmla="*/ 4313539 w 4617700"/>
                <a:gd name="connsiteY2" fmla="*/ 256051 h 3479920"/>
                <a:gd name="connsiteX3" fmla="*/ 4057488 w 4617700"/>
                <a:gd name="connsiteY3" fmla="*/ 0 h 3479920"/>
                <a:gd name="connsiteX4" fmla="*/ 3590535 w 4617700"/>
                <a:gd name="connsiteY4" fmla="*/ 0 h 3479920"/>
                <a:gd name="connsiteX5" fmla="*/ 3334484 w 4617700"/>
                <a:gd name="connsiteY5" fmla="*/ 256051 h 3479920"/>
                <a:gd name="connsiteX6" fmla="*/ 3334484 w 4617700"/>
                <a:gd name="connsiteY6" fmla="*/ 3289421 h 3479920"/>
                <a:gd name="connsiteX7" fmla="*/ 2804017 w 4617700"/>
                <a:gd name="connsiteY7" fmla="*/ 3289421 h 3479920"/>
                <a:gd name="connsiteX8" fmla="*/ 2804017 w 4617700"/>
                <a:gd name="connsiteY8" fmla="*/ 1630404 h 3479920"/>
                <a:gd name="connsiteX9" fmla="*/ 2547966 w 4617700"/>
                <a:gd name="connsiteY9" fmla="*/ 1374353 h 3479920"/>
                <a:gd name="connsiteX10" fmla="*/ 2081013 w 4617700"/>
                <a:gd name="connsiteY10" fmla="*/ 1374353 h 3479920"/>
                <a:gd name="connsiteX11" fmla="*/ 1824961 w 4617700"/>
                <a:gd name="connsiteY11" fmla="*/ 1630404 h 3479920"/>
                <a:gd name="connsiteX12" fmla="*/ 1824961 w 4617700"/>
                <a:gd name="connsiteY12" fmla="*/ 3289421 h 3479920"/>
                <a:gd name="connsiteX13" fmla="*/ 1294495 w 4617700"/>
                <a:gd name="connsiteY13" fmla="*/ 3289421 h 3479920"/>
                <a:gd name="connsiteX14" fmla="*/ 1294495 w 4617700"/>
                <a:gd name="connsiteY14" fmla="*/ 2430228 h 3479920"/>
                <a:gd name="connsiteX15" fmla="*/ 1038444 w 4617700"/>
                <a:gd name="connsiteY15" fmla="*/ 2174177 h 3479920"/>
                <a:gd name="connsiteX16" fmla="*/ 571481 w 4617700"/>
                <a:gd name="connsiteY16" fmla="*/ 2174177 h 3479920"/>
                <a:gd name="connsiteX17" fmla="*/ 315430 w 4617700"/>
                <a:gd name="connsiteY17" fmla="*/ 2430228 h 3479920"/>
                <a:gd name="connsiteX18" fmla="*/ 315430 w 4617700"/>
                <a:gd name="connsiteY18" fmla="*/ 3289421 h 3479920"/>
                <a:gd name="connsiteX19" fmla="*/ 95250 w 4617700"/>
                <a:gd name="connsiteY19" fmla="*/ 3289421 h 3479920"/>
                <a:gd name="connsiteX20" fmla="*/ 0 w 4617700"/>
                <a:gd name="connsiteY20" fmla="*/ 3384671 h 3479920"/>
                <a:gd name="connsiteX21" fmla="*/ 95250 w 4617700"/>
                <a:gd name="connsiteY21" fmla="*/ 3479921 h 3479920"/>
                <a:gd name="connsiteX22" fmla="*/ 4522451 w 4617700"/>
                <a:gd name="connsiteY22" fmla="*/ 3479921 h 3479920"/>
                <a:gd name="connsiteX23" fmla="*/ 4617701 w 4617700"/>
                <a:gd name="connsiteY23" fmla="*/ 3384671 h 3479920"/>
                <a:gd name="connsiteX24" fmla="*/ 4522451 w 4617700"/>
                <a:gd name="connsiteY24" fmla="*/ 3289421 h 3479920"/>
                <a:gd name="connsiteX25" fmla="*/ 1103976 w 4617700"/>
                <a:gd name="connsiteY25" fmla="*/ 3289421 h 3479920"/>
                <a:gd name="connsiteX26" fmla="*/ 505920 w 4617700"/>
                <a:gd name="connsiteY26" fmla="*/ 3289421 h 3479920"/>
                <a:gd name="connsiteX27" fmla="*/ 505920 w 4617700"/>
                <a:gd name="connsiteY27" fmla="*/ 2430228 h 3479920"/>
                <a:gd name="connsiteX28" fmla="*/ 571471 w 4617700"/>
                <a:gd name="connsiteY28" fmla="*/ 2364677 h 3479920"/>
                <a:gd name="connsiteX29" fmla="*/ 1038425 w 4617700"/>
                <a:gd name="connsiteY29" fmla="*/ 2364677 h 3479920"/>
                <a:gd name="connsiteX30" fmla="*/ 1103976 w 4617700"/>
                <a:gd name="connsiteY30" fmla="*/ 2430228 h 3479920"/>
                <a:gd name="connsiteX31" fmla="*/ 1103976 w 4617700"/>
                <a:gd name="connsiteY31" fmla="*/ 3289421 h 3479920"/>
                <a:gd name="connsiteX32" fmla="*/ 2613508 w 4617700"/>
                <a:gd name="connsiteY32" fmla="*/ 3289421 h 3479920"/>
                <a:gd name="connsiteX33" fmla="*/ 2015452 w 4617700"/>
                <a:gd name="connsiteY33" fmla="*/ 3289421 h 3479920"/>
                <a:gd name="connsiteX34" fmla="*/ 2015452 w 4617700"/>
                <a:gd name="connsiteY34" fmla="*/ 1630404 h 3479920"/>
                <a:gd name="connsiteX35" fmla="*/ 2081003 w 4617700"/>
                <a:gd name="connsiteY35" fmla="*/ 1564853 h 3479920"/>
                <a:gd name="connsiteX36" fmla="*/ 2547957 w 4617700"/>
                <a:gd name="connsiteY36" fmla="*/ 1564853 h 3479920"/>
                <a:gd name="connsiteX37" fmla="*/ 2613508 w 4617700"/>
                <a:gd name="connsiteY37" fmla="*/ 1630404 h 3479920"/>
                <a:gd name="connsiteX38" fmla="*/ 2613508 w 4617700"/>
                <a:gd name="connsiteY38" fmla="*/ 3289421 h 3479920"/>
                <a:gd name="connsiteX39" fmla="*/ 4123039 w 4617700"/>
                <a:gd name="connsiteY39" fmla="*/ 3289421 h 3479920"/>
                <a:gd name="connsiteX40" fmla="*/ 3524984 w 4617700"/>
                <a:gd name="connsiteY40" fmla="*/ 3289421 h 3479920"/>
                <a:gd name="connsiteX41" fmla="*/ 3524984 w 4617700"/>
                <a:gd name="connsiteY41" fmla="*/ 256051 h 3479920"/>
                <a:gd name="connsiteX42" fmla="*/ 3590535 w 4617700"/>
                <a:gd name="connsiteY42" fmla="*/ 190500 h 3479920"/>
                <a:gd name="connsiteX43" fmla="*/ 4057488 w 4617700"/>
                <a:gd name="connsiteY43" fmla="*/ 190500 h 3479920"/>
                <a:gd name="connsiteX44" fmla="*/ 4123039 w 4617700"/>
                <a:gd name="connsiteY44" fmla="*/ 256051 h 3479920"/>
                <a:gd name="connsiteX45" fmla="*/ 4123039 w 4617700"/>
                <a:gd name="connsiteY45" fmla="*/ 3289421 h 34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17700" h="3479920">
                  <a:moveTo>
                    <a:pt x="4522451" y="3289421"/>
                  </a:moveTo>
                  <a:lnTo>
                    <a:pt x="4313539" y="3289421"/>
                  </a:lnTo>
                  <a:lnTo>
                    <a:pt x="4313539" y="256051"/>
                  </a:lnTo>
                  <a:cubicBezTo>
                    <a:pt x="4313539" y="114862"/>
                    <a:pt x="4198668" y="0"/>
                    <a:pt x="4057488" y="0"/>
                  </a:cubicBezTo>
                  <a:lnTo>
                    <a:pt x="3590535" y="0"/>
                  </a:lnTo>
                  <a:cubicBezTo>
                    <a:pt x="3449346" y="0"/>
                    <a:pt x="3334484" y="114871"/>
                    <a:pt x="3334484" y="256051"/>
                  </a:cubicBezTo>
                  <a:lnTo>
                    <a:pt x="3334484" y="3289421"/>
                  </a:lnTo>
                  <a:lnTo>
                    <a:pt x="2804017" y="3289421"/>
                  </a:lnTo>
                  <a:lnTo>
                    <a:pt x="2804017" y="1630404"/>
                  </a:lnTo>
                  <a:cubicBezTo>
                    <a:pt x="2804017" y="1489215"/>
                    <a:pt x="2689155" y="1374353"/>
                    <a:pt x="2547966" y="1374353"/>
                  </a:cubicBezTo>
                  <a:lnTo>
                    <a:pt x="2081013" y="1374353"/>
                  </a:lnTo>
                  <a:cubicBezTo>
                    <a:pt x="1939824" y="1374353"/>
                    <a:pt x="1824961" y="1489224"/>
                    <a:pt x="1824961" y="1630404"/>
                  </a:cubicBezTo>
                  <a:lnTo>
                    <a:pt x="1824961" y="3289421"/>
                  </a:lnTo>
                  <a:lnTo>
                    <a:pt x="1294495" y="3289421"/>
                  </a:lnTo>
                  <a:lnTo>
                    <a:pt x="1294495" y="2430228"/>
                  </a:lnTo>
                  <a:cubicBezTo>
                    <a:pt x="1294495" y="2289038"/>
                    <a:pt x="1179624" y="2174177"/>
                    <a:pt x="1038444" y="2174177"/>
                  </a:cubicBezTo>
                  <a:lnTo>
                    <a:pt x="571481" y="2174177"/>
                  </a:lnTo>
                  <a:cubicBezTo>
                    <a:pt x="430292" y="2174177"/>
                    <a:pt x="315430" y="2289048"/>
                    <a:pt x="315430" y="2430228"/>
                  </a:cubicBezTo>
                  <a:lnTo>
                    <a:pt x="315430" y="3289421"/>
                  </a:lnTo>
                  <a:lnTo>
                    <a:pt x="95250" y="3289421"/>
                  </a:lnTo>
                  <a:cubicBezTo>
                    <a:pt x="42643" y="3289421"/>
                    <a:pt x="0" y="3332064"/>
                    <a:pt x="0" y="3384671"/>
                  </a:cubicBezTo>
                  <a:cubicBezTo>
                    <a:pt x="0" y="3437277"/>
                    <a:pt x="42643" y="3479921"/>
                    <a:pt x="95250" y="3479921"/>
                  </a:cubicBezTo>
                  <a:lnTo>
                    <a:pt x="4522451" y="3479921"/>
                  </a:lnTo>
                  <a:cubicBezTo>
                    <a:pt x="4575058" y="3479921"/>
                    <a:pt x="4617701" y="3437277"/>
                    <a:pt x="4617701" y="3384671"/>
                  </a:cubicBezTo>
                  <a:cubicBezTo>
                    <a:pt x="4617701" y="3332064"/>
                    <a:pt x="4575058" y="3289421"/>
                    <a:pt x="4522451" y="3289421"/>
                  </a:cubicBezTo>
                  <a:close/>
                  <a:moveTo>
                    <a:pt x="1103976" y="3289421"/>
                  </a:moveTo>
                  <a:lnTo>
                    <a:pt x="505920" y="3289421"/>
                  </a:lnTo>
                  <a:lnTo>
                    <a:pt x="505920" y="2430228"/>
                  </a:lnTo>
                  <a:cubicBezTo>
                    <a:pt x="505920" y="2394080"/>
                    <a:pt x="535324" y="2364677"/>
                    <a:pt x="571471" y="2364677"/>
                  </a:cubicBezTo>
                  <a:lnTo>
                    <a:pt x="1038425" y="2364677"/>
                  </a:lnTo>
                  <a:cubicBezTo>
                    <a:pt x="1074572" y="2364677"/>
                    <a:pt x="1103976" y="2394080"/>
                    <a:pt x="1103976" y="2430228"/>
                  </a:cubicBezTo>
                  <a:lnTo>
                    <a:pt x="1103976" y="3289421"/>
                  </a:lnTo>
                  <a:close/>
                  <a:moveTo>
                    <a:pt x="2613508" y="3289421"/>
                  </a:moveTo>
                  <a:lnTo>
                    <a:pt x="2015452" y="3289421"/>
                  </a:lnTo>
                  <a:lnTo>
                    <a:pt x="2015452" y="1630404"/>
                  </a:lnTo>
                  <a:cubicBezTo>
                    <a:pt x="2015452" y="1594256"/>
                    <a:pt x="2044856" y="1564853"/>
                    <a:pt x="2081003" y="1564853"/>
                  </a:cubicBezTo>
                  <a:lnTo>
                    <a:pt x="2547957" y="1564853"/>
                  </a:lnTo>
                  <a:cubicBezTo>
                    <a:pt x="2584095" y="1564853"/>
                    <a:pt x="2613508" y="1594256"/>
                    <a:pt x="2613508" y="1630404"/>
                  </a:cubicBezTo>
                  <a:lnTo>
                    <a:pt x="2613508" y="3289421"/>
                  </a:lnTo>
                  <a:close/>
                  <a:moveTo>
                    <a:pt x="4123039" y="3289421"/>
                  </a:moveTo>
                  <a:lnTo>
                    <a:pt x="3524984" y="3289421"/>
                  </a:lnTo>
                  <a:lnTo>
                    <a:pt x="3524984" y="256051"/>
                  </a:lnTo>
                  <a:cubicBezTo>
                    <a:pt x="3524984" y="219904"/>
                    <a:pt x="3554387" y="190500"/>
                    <a:pt x="3590535" y="190500"/>
                  </a:cubicBezTo>
                  <a:lnTo>
                    <a:pt x="4057488" y="190500"/>
                  </a:lnTo>
                  <a:cubicBezTo>
                    <a:pt x="4093636" y="190500"/>
                    <a:pt x="4123039" y="219904"/>
                    <a:pt x="4123039" y="256051"/>
                  </a:cubicBezTo>
                  <a:lnTo>
                    <a:pt x="4123039" y="3289421"/>
                  </a:lnTo>
                  <a:close/>
                </a:path>
              </a:pathLst>
            </a:custGeom>
            <a:grpFill/>
            <a:ln w="9525" cap="flat">
              <a:no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A98C9E26-1FA5-4AA9-8305-129D570D8CE0}"/>
                </a:ext>
              </a:extLst>
            </p:cNvPr>
            <p:cNvSpPr/>
            <p:nvPr/>
          </p:nvSpPr>
          <p:spPr>
            <a:xfrm>
              <a:off x="4603873" y="990600"/>
              <a:ext cx="3496815" cy="2651931"/>
            </a:xfrm>
            <a:custGeom>
              <a:avLst/>
              <a:gdLst>
                <a:gd name="connsiteX0" fmla="*/ 3496587 w 3496815"/>
                <a:gd name="connsiteY0" fmla="*/ 100165 h 2651931"/>
                <a:gd name="connsiteX1" fmla="*/ 3468926 w 3496815"/>
                <a:gd name="connsiteY1" fmla="*/ 27889 h 2651931"/>
                <a:gd name="connsiteX2" fmla="*/ 3396651 w 3496815"/>
                <a:gd name="connsiteY2" fmla="*/ 229 h 2651931"/>
                <a:gd name="connsiteX3" fmla="*/ 3392041 w 3496815"/>
                <a:gd name="connsiteY3" fmla="*/ 0 h 2651931"/>
                <a:gd name="connsiteX4" fmla="*/ 2815778 w 3496815"/>
                <a:gd name="connsiteY4" fmla="*/ 0 h 2651931"/>
                <a:gd name="connsiteX5" fmla="*/ 2720528 w 3496815"/>
                <a:gd name="connsiteY5" fmla="*/ 95250 h 2651931"/>
                <a:gd name="connsiteX6" fmla="*/ 2815778 w 3496815"/>
                <a:gd name="connsiteY6" fmla="*/ 190500 h 2651931"/>
                <a:gd name="connsiteX7" fmla="*/ 3171604 w 3496815"/>
                <a:gd name="connsiteY7" fmla="*/ 190500 h 2651931"/>
                <a:gd name="connsiteX8" fmla="*/ 2229991 w 3496815"/>
                <a:gd name="connsiteY8" fmla="*/ 1132123 h 2651931"/>
                <a:gd name="connsiteX9" fmla="*/ 1874899 w 3496815"/>
                <a:gd name="connsiteY9" fmla="*/ 777031 h 2651931"/>
                <a:gd name="connsiteX10" fmla="*/ 1807547 w 3496815"/>
                <a:gd name="connsiteY10" fmla="*/ 749132 h 2651931"/>
                <a:gd name="connsiteX11" fmla="*/ 1740196 w 3496815"/>
                <a:gd name="connsiteY11" fmla="*/ 777031 h 2651931"/>
                <a:gd name="connsiteX12" fmla="*/ 27896 w 3496815"/>
                <a:gd name="connsiteY12" fmla="*/ 2489340 h 2651931"/>
                <a:gd name="connsiteX13" fmla="*/ 27896 w 3496815"/>
                <a:gd name="connsiteY13" fmla="*/ 2624052 h 2651931"/>
                <a:gd name="connsiteX14" fmla="*/ 95248 w 3496815"/>
                <a:gd name="connsiteY14" fmla="*/ 2651932 h 2651931"/>
                <a:gd name="connsiteX15" fmla="*/ 162599 w 3496815"/>
                <a:gd name="connsiteY15" fmla="*/ 2624033 h 2651931"/>
                <a:gd name="connsiteX16" fmla="*/ 1807547 w 3496815"/>
                <a:gd name="connsiteY16" fmla="*/ 979075 h 2651931"/>
                <a:gd name="connsiteX17" fmla="*/ 2162639 w 3496815"/>
                <a:gd name="connsiteY17" fmla="*/ 1334167 h 2651931"/>
                <a:gd name="connsiteX18" fmla="*/ 2297351 w 3496815"/>
                <a:gd name="connsiteY18" fmla="*/ 1334167 h 2651931"/>
                <a:gd name="connsiteX19" fmla="*/ 3306316 w 3496815"/>
                <a:gd name="connsiteY19" fmla="*/ 325212 h 2651931"/>
                <a:gd name="connsiteX20" fmla="*/ 3306316 w 3496815"/>
                <a:gd name="connsiteY20" fmla="*/ 647252 h 2651931"/>
                <a:gd name="connsiteX21" fmla="*/ 3401566 w 3496815"/>
                <a:gd name="connsiteY21" fmla="*/ 742502 h 2651931"/>
                <a:gd name="connsiteX22" fmla="*/ 3496816 w 3496815"/>
                <a:gd name="connsiteY22" fmla="*/ 647252 h 2651931"/>
                <a:gd name="connsiteX23" fmla="*/ 3496816 w 3496815"/>
                <a:gd name="connsiteY23" fmla="*/ 104775 h 2651931"/>
                <a:gd name="connsiteX24" fmla="*/ 3496587 w 3496815"/>
                <a:gd name="connsiteY24" fmla="*/ 100165 h 26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815" h="2651931">
                  <a:moveTo>
                    <a:pt x="3496587" y="100165"/>
                  </a:moveTo>
                  <a:cubicBezTo>
                    <a:pt x="3497921" y="74171"/>
                    <a:pt x="3488777" y="47739"/>
                    <a:pt x="3468926" y="27889"/>
                  </a:cubicBezTo>
                  <a:cubicBezTo>
                    <a:pt x="3449077" y="8039"/>
                    <a:pt x="3422644" y="-1114"/>
                    <a:pt x="3396651" y="229"/>
                  </a:cubicBezTo>
                  <a:cubicBezTo>
                    <a:pt x="3395117" y="162"/>
                    <a:pt x="3393603" y="0"/>
                    <a:pt x="3392041" y="0"/>
                  </a:cubicBezTo>
                  <a:lnTo>
                    <a:pt x="2815778" y="0"/>
                  </a:lnTo>
                  <a:cubicBezTo>
                    <a:pt x="2763172" y="0"/>
                    <a:pt x="2720528" y="42643"/>
                    <a:pt x="2720528" y="95250"/>
                  </a:cubicBezTo>
                  <a:cubicBezTo>
                    <a:pt x="2720528" y="147857"/>
                    <a:pt x="2763172" y="190500"/>
                    <a:pt x="2815778" y="190500"/>
                  </a:cubicBezTo>
                  <a:lnTo>
                    <a:pt x="3171604" y="190500"/>
                  </a:lnTo>
                  <a:lnTo>
                    <a:pt x="2229991" y="1132123"/>
                  </a:lnTo>
                  <a:lnTo>
                    <a:pt x="1874899" y="777031"/>
                  </a:lnTo>
                  <a:cubicBezTo>
                    <a:pt x="1857039" y="759171"/>
                    <a:pt x="1832808" y="749132"/>
                    <a:pt x="1807547" y="749132"/>
                  </a:cubicBezTo>
                  <a:cubicBezTo>
                    <a:pt x="1782287" y="749132"/>
                    <a:pt x="1758056" y="759171"/>
                    <a:pt x="1740196" y="777031"/>
                  </a:cubicBezTo>
                  <a:lnTo>
                    <a:pt x="27896" y="2489340"/>
                  </a:lnTo>
                  <a:cubicBezTo>
                    <a:pt x="-9299" y="2526535"/>
                    <a:pt x="-9299" y="2586847"/>
                    <a:pt x="27896" y="2624052"/>
                  </a:cubicBezTo>
                  <a:cubicBezTo>
                    <a:pt x="46499" y="2642635"/>
                    <a:pt x="70873" y="2651932"/>
                    <a:pt x="95248" y="2651932"/>
                  </a:cubicBezTo>
                  <a:cubicBezTo>
                    <a:pt x="119622" y="2651932"/>
                    <a:pt x="144006" y="2642635"/>
                    <a:pt x="162599" y="2624033"/>
                  </a:cubicBezTo>
                  <a:lnTo>
                    <a:pt x="1807547" y="979075"/>
                  </a:lnTo>
                  <a:lnTo>
                    <a:pt x="2162639" y="1334167"/>
                  </a:lnTo>
                  <a:cubicBezTo>
                    <a:pt x="2199834" y="1371362"/>
                    <a:pt x="2260147" y="1371362"/>
                    <a:pt x="2297351" y="1334167"/>
                  </a:cubicBezTo>
                  <a:lnTo>
                    <a:pt x="3306316" y="325212"/>
                  </a:lnTo>
                  <a:lnTo>
                    <a:pt x="3306316" y="647252"/>
                  </a:lnTo>
                  <a:cubicBezTo>
                    <a:pt x="3306316" y="699859"/>
                    <a:pt x="3348959" y="742502"/>
                    <a:pt x="3401566" y="742502"/>
                  </a:cubicBezTo>
                  <a:cubicBezTo>
                    <a:pt x="3454172" y="742502"/>
                    <a:pt x="3496816" y="699859"/>
                    <a:pt x="3496816" y="647252"/>
                  </a:cubicBezTo>
                  <a:lnTo>
                    <a:pt x="3496816" y="104775"/>
                  </a:lnTo>
                  <a:cubicBezTo>
                    <a:pt x="3496816" y="103222"/>
                    <a:pt x="3496654" y="101708"/>
                    <a:pt x="3496587" y="100165"/>
                  </a:cubicBezTo>
                  <a:close/>
                </a:path>
              </a:pathLst>
            </a:custGeom>
            <a:grpFill/>
            <a:ln w="9525" cap="flat">
              <a:no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4D5B8917-912D-438D-8DDB-0C7585EDDD56}"/>
                </a:ext>
              </a:extLst>
            </p:cNvPr>
            <p:cNvSpPr/>
            <p:nvPr/>
          </p:nvSpPr>
          <p:spPr>
            <a:xfrm>
              <a:off x="4282821" y="3784377"/>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pt-BR"/>
            </a:p>
          </p:txBody>
        </p:sp>
      </p:grpSp>
      <p:sp>
        <p:nvSpPr>
          <p:cNvPr id="23" name="CaixaDeTexto 22">
            <a:extLst>
              <a:ext uri="{FF2B5EF4-FFF2-40B4-BE49-F238E27FC236}">
                <a16:creationId xmlns:a16="http://schemas.microsoft.com/office/drawing/2014/main" id="{480281E0-432E-46CC-B1D6-39B9C92728E1}"/>
              </a:ext>
            </a:extLst>
          </p:cNvPr>
          <p:cNvSpPr txBox="1"/>
          <p:nvPr/>
        </p:nvSpPr>
        <p:spPr>
          <a:xfrm>
            <a:off x="9807578" y="3282985"/>
            <a:ext cx="1571622" cy="261610"/>
          </a:xfrm>
          <a:prstGeom prst="rect">
            <a:avLst/>
          </a:prstGeom>
          <a:noFill/>
        </p:spPr>
        <p:txBody>
          <a:bodyPr wrap="square" rtlCol="0">
            <a:spAutoFit/>
          </a:bodyPr>
          <a:lstStyle/>
          <a:p>
            <a:pPr algn="ctr"/>
            <a:r>
              <a:rPr lang="pt-BR" sz="1050" dirty="0">
                <a:effectLst/>
                <a:latin typeface="Arial" panose="020B0604020202020204" pitchFamily="34" charset="0"/>
                <a:ea typeface="Times New Roman" panose="02020603050405020304" pitchFamily="18" charset="0"/>
              </a:rPr>
              <a:t>Valores em R$1.000</a:t>
            </a:r>
            <a:endParaRPr lang="pt-BR" sz="1050" dirty="0"/>
          </a:p>
        </p:txBody>
      </p:sp>
      <p:sp>
        <p:nvSpPr>
          <p:cNvPr id="26" name="Título 1">
            <a:extLst>
              <a:ext uri="{FF2B5EF4-FFF2-40B4-BE49-F238E27FC236}">
                <a16:creationId xmlns:a16="http://schemas.microsoft.com/office/drawing/2014/main" id="{DBAC6B4C-8AA9-40BD-8C5A-308D3717BDD2}"/>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financeiros</a:t>
            </a:r>
            <a:endParaRPr lang="pt-BR" sz="2400" b="1" dirty="0">
              <a:latin typeface="Arial" panose="020B0604020202020204" pitchFamily="34" charset="0"/>
              <a:cs typeface="Arial" panose="020B0604020202020204" pitchFamily="34" charset="0"/>
            </a:endParaRPr>
          </a:p>
        </p:txBody>
      </p:sp>
      <p:sp>
        <p:nvSpPr>
          <p:cNvPr id="27" name="Retângulo: Cantos Arredondados 26">
            <a:extLst>
              <a:ext uri="{FF2B5EF4-FFF2-40B4-BE49-F238E27FC236}">
                <a16:creationId xmlns:a16="http://schemas.microsoft.com/office/drawing/2014/main" id="{B2DEAD6B-D76F-455F-9FD3-6F2900B45CE4}"/>
              </a:ext>
            </a:extLst>
          </p:cNvPr>
          <p:cNvSpPr/>
          <p:nvPr/>
        </p:nvSpPr>
        <p:spPr>
          <a:xfrm>
            <a:off x="6701296" y="415811"/>
            <a:ext cx="2928480" cy="712470"/>
          </a:xfrm>
          <a:prstGeom prst="roundRect">
            <a:avLst/>
          </a:prstGeom>
          <a:no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Arial" panose="020B0604020202020204" pitchFamily="34" charset="0"/>
                <a:cs typeface="Arial" panose="020B0604020202020204" pitchFamily="34" charset="0"/>
              </a:rPr>
              <a:t>Composição básica das peças orçamentárias</a:t>
            </a:r>
          </a:p>
        </p:txBody>
      </p:sp>
      <p:grpSp>
        <p:nvGrpSpPr>
          <p:cNvPr id="39" name="Agrupar 38">
            <a:extLst>
              <a:ext uri="{FF2B5EF4-FFF2-40B4-BE49-F238E27FC236}">
                <a16:creationId xmlns:a16="http://schemas.microsoft.com/office/drawing/2014/main" id="{56C2237E-06F4-4A1C-AC9A-6C35073628BF}"/>
              </a:ext>
            </a:extLst>
          </p:cNvPr>
          <p:cNvGrpSpPr/>
          <p:nvPr/>
        </p:nvGrpSpPr>
        <p:grpSpPr>
          <a:xfrm>
            <a:off x="3397673" y="4789184"/>
            <a:ext cx="6607245" cy="1386571"/>
            <a:chOff x="2282691" y="4047261"/>
            <a:chExt cx="6607245" cy="1386571"/>
          </a:xfrm>
        </p:grpSpPr>
        <p:grpSp>
          <p:nvGrpSpPr>
            <p:cNvPr id="40" name="Agrupar 39">
              <a:extLst>
                <a:ext uri="{FF2B5EF4-FFF2-40B4-BE49-F238E27FC236}">
                  <a16:creationId xmlns:a16="http://schemas.microsoft.com/office/drawing/2014/main" id="{693D8239-BA5E-4135-97AD-342C4937EA3E}"/>
                </a:ext>
              </a:extLst>
            </p:cNvPr>
            <p:cNvGrpSpPr/>
            <p:nvPr/>
          </p:nvGrpSpPr>
          <p:grpSpPr>
            <a:xfrm>
              <a:off x="2282691" y="4047261"/>
              <a:ext cx="3629022" cy="1386571"/>
              <a:chOff x="2282691" y="4047261"/>
              <a:chExt cx="3629022" cy="1386571"/>
            </a:xfrm>
          </p:grpSpPr>
          <p:sp>
            <p:nvSpPr>
              <p:cNvPr id="45" name="Título 1">
                <a:extLst>
                  <a:ext uri="{FF2B5EF4-FFF2-40B4-BE49-F238E27FC236}">
                    <a16:creationId xmlns:a16="http://schemas.microsoft.com/office/drawing/2014/main" id="{64C0613C-C0F5-46F0-AF8A-3539A89966D4}"/>
                  </a:ext>
                </a:extLst>
              </p:cNvPr>
              <p:cNvSpPr txBox="1">
                <a:spLocks/>
              </p:cNvSpPr>
              <p:nvPr/>
            </p:nvSpPr>
            <p:spPr>
              <a:xfrm>
                <a:off x="2387466" y="4219575"/>
                <a:ext cx="2622073" cy="6656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7200" b="1" dirty="0">
                    <a:solidFill>
                      <a:srgbClr val="92D050"/>
                    </a:solidFill>
                    <a:latin typeface="Arial" panose="020B0604020202020204" pitchFamily="34" charset="0"/>
                    <a:ea typeface="Calibri" panose="020F0502020204030204" pitchFamily="34" charset="0"/>
                    <a:cs typeface="Arial" panose="020B0604020202020204" pitchFamily="34" charset="0"/>
                  </a:rPr>
                  <a:t>90%</a:t>
                </a:r>
                <a:endParaRPr lang="pt-BR" sz="6000" b="1" dirty="0">
                  <a:solidFill>
                    <a:srgbClr val="92D050"/>
                  </a:solidFill>
                  <a:latin typeface="Arial" panose="020B0604020202020204" pitchFamily="34" charset="0"/>
                  <a:cs typeface="Arial" panose="020B0604020202020204" pitchFamily="34" charset="0"/>
                </a:endParaRPr>
              </a:p>
            </p:txBody>
          </p:sp>
          <p:cxnSp>
            <p:nvCxnSpPr>
              <p:cNvPr id="46" name="Conector reto 45">
                <a:extLst>
                  <a:ext uri="{FF2B5EF4-FFF2-40B4-BE49-F238E27FC236}">
                    <a16:creationId xmlns:a16="http://schemas.microsoft.com/office/drawing/2014/main" id="{9A032ACD-834D-437F-9905-F1745E46E180}"/>
                  </a:ext>
                </a:extLst>
              </p:cNvPr>
              <p:cNvCxnSpPr>
                <a:cxnSpLocks/>
              </p:cNvCxnSpPr>
              <p:nvPr/>
            </p:nvCxnSpPr>
            <p:spPr>
              <a:xfrm>
                <a:off x="2282691" y="4047261"/>
                <a:ext cx="0" cy="946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ítulo 1">
                <a:extLst>
                  <a:ext uri="{FF2B5EF4-FFF2-40B4-BE49-F238E27FC236}">
                    <a16:creationId xmlns:a16="http://schemas.microsoft.com/office/drawing/2014/main" id="{A211A495-787A-44B2-BD83-AB32C8B56E46}"/>
                  </a:ext>
                </a:extLst>
              </p:cNvPr>
              <p:cNvSpPr txBox="1">
                <a:spLocks/>
              </p:cNvSpPr>
              <p:nvPr/>
            </p:nvSpPr>
            <p:spPr>
              <a:xfrm>
                <a:off x="2396992" y="4993447"/>
                <a:ext cx="3514721" cy="440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do tesouro do Estado</a:t>
                </a:r>
              </a:p>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de São Paulo</a:t>
                </a:r>
                <a:endParaRPr lang="pt-BR" sz="2400" dirty="0">
                  <a:latin typeface="Arial" panose="020B0604020202020204" pitchFamily="34" charset="0"/>
                  <a:cs typeface="Arial" panose="020B0604020202020204" pitchFamily="34" charset="0"/>
                </a:endParaRPr>
              </a:p>
            </p:txBody>
          </p:sp>
        </p:grpSp>
        <p:grpSp>
          <p:nvGrpSpPr>
            <p:cNvPr id="41" name="Agrupar 40">
              <a:extLst>
                <a:ext uri="{FF2B5EF4-FFF2-40B4-BE49-F238E27FC236}">
                  <a16:creationId xmlns:a16="http://schemas.microsoft.com/office/drawing/2014/main" id="{9D36BA9E-6117-4287-B122-8F6CFB5B6709}"/>
                </a:ext>
              </a:extLst>
            </p:cNvPr>
            <p:cNvGrpSpPr/>
            <p:nvPr/>
          </p:nvGrpSpPr>
          <p:grpSpPr>
            <a:xfrm>
              <a:off x="5260914" y="4047261"/>
              <a:ext cx="3629022" cy="1386571"/>
              <a:chOff x="1217531" y="4047261"/>
              <a:chExt cx="3629022" cy="1386571"/>
            </a:xfrm>
          </p:grpSpPr>
          <p:sp>
            <p:nvSpPr>
              <p:cNvPr id="42" name="Título 1">
                <a:extLst>
                  <a:ext uri="{FF2B5EF4-FFF2-40B4-BE49-F238E27FC236}">
                    <a16:creationId xmlns:a16="http://schemas.microsoft.com/office/drawing/2014/main" id="{C2B8C15E-C8A9-4D8A-97A8-1AA7D319D0EB}"/>
                  </a:ext>
                </a:extLst>
              </p:cNvPr>
              <p:cNvSpPr txBox="1">
                <a:spLocks/>
              </p:cNvSpPr>
              <p:nvPr/>
            </p:nvSpPr>
            <p:spPr>
              <a:xfrm>
                <a:off x="1322306" y="4219575"/>
                <a:ext cx="2622073" cy="6656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7200" b="1" dirty="0">
                    <a:solidFill>
                      <a:srgbClr val="92D050"/>
                    </a:solidFill>
                    <a:latin typeface="Arial" panose="020B0604020202020204" pitchFamily="34" charset="0"/>
                    <a:ea typeface="Calibri" panose="020F0502020204030204" pitchFamily="34" charset="0"/>
                    <a:cs typeface="Arial" panose="020B0604020202020204" pitchFamily="34" charset="0"/>
                  </a:rPr>
                  <a:t>10%</a:t>
                </a:r>
                <a:endParaRPr lang="pt-BR" sz="6000" b="1" dirty="0">
                  <a:solidFill>
                    <a:srgbClr val="92D050"/>
                  </a:solidFill>
                  <a:latin typeface="Arial" panose="020B0604020202020204" pitchFamily="34" charset="0"/>
                  <a:cs typeface="Arial" panose="020B0604020202020204" pitchFamily="34" charset="0"/>
                </a:endParaRPr>
              </a:p>
            </p:txBody>
          </p:sp>
          <p:cxnSp>
            <p:nvCxnSpPr>
              <p:cNvPr id="43" name="Conector reto 42">
                <a:extLst>
                  <a:ext uri="{FF2B5EF4-FFF2-40B4-BE49-F238E27FC236}">
                    <a16:creationId xmlns:a16="http://schemas.microsoft.com/office/drawing/2014/main" id="{0DAC7790-0AEA-492B-B72C-F1BF543B5095}"/>
                  </a:ext>
                </a:extLst>
              </p:cNvPr>
              <p:cNvCxnSpPr>
                <a:cxnSpLocks/>
              </p:cNvCxnSpPr>
              <p:nvPr/>
            </p:nvCxnSpPr>
            <p:spPr>
              <a:xfrm>
                <a:off x="1217531" y="4047261"/>
                <a:ext cx="0" cy="946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ítulo 1">
                <a:extLst>
                  <a:ext uri="{FF2B5EF4-FFF2-40B4-BE49-F238E27FC236}">
                    <a16:creationId xmlns:a16="http://schemas.microsoft.com/office/drawing/2014/main" id="{42C287F1-0BCF-45CE-A583-EBA4745D344C}"/>
                  </a:ext>
                </a:extLst>
              </p:cNvPr>
              <p:cNvSpPr txBox="1">
                <a:spLocks/>
              </p:cNvSpPr>
              <p:nvPr/>
            </p:nvSpPr>
            <p:spPr>
              <a:xfrm>
                <a:off x="1331832" y="4993447"/>
                <a:ext cx="3514721" cy="440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de outras fontes</a:t>
                </a:r>
              </a:p>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UNESP = 13,13% = R$ 400 milhões</a:t>
                </a:r>
              </a:p>
              <a:p>
                <a:pPr>
                  <a:lnSpc>
                    <a:spcPct val="100000"/>
                  </a:lnSpc>
                  <a:tabLst>
                    <a:tab pos="2247900" algn="l"/>
                  </a:tabLst>
                </a:pPr>
                <a:endParaRPr lang="pt-BR" sz="1600" dirty="0">
                  <a:latin typeface="Arial" panose="020B0604020202020204" pitchFamily="34" charset="0"/>
                  <a:ea typeface="Calibri" panose="020F0502020204030204" pitchFamily="34" charset="0"/>
                  <a:cs typeface="Arial" panose="020B0604020202020204" pitchFamily="34" charset="0"/>
                </a:endParaRPr>
              </a:p>
              <a:p>
                <a:pPr>
                  <a:lnSpc>
                    <a:spcPct val="100000"/>
                  </a:lnSpc>
                  <a:tabLst>
                    <a:tab pos="2247900" algn="l"/>
                  </a:tabLst>
                </a:pPr>
                <a:endParaRPr lang="pt-BR" sz="2400" dirty="0">
                  <a:latin typeface="Arial" panose="020B0604020202020204" pitchFamily="34" charset="0"/>
                  <a:cs typeface="Arial" panose="020B0604020202020204" pitchFamily="34" charset="0"/>
                </a:endParaRPr>
              </a:p>
            </p:txBody>
          </p:sp>
        </p:grpSp>
      </p:grpSp>
      <p:pic>
        <p:nvPicPr>
          <p:cNvPr id="71" name="Imagem 70">
            <a:extLst>
              <a:ext uri="{FF2B5EF4-FFF2-40B4-BE49-F238E27FC236}">
                <a16:creationId xmlns:a16="http://schemas.microsoft.com/office/drawing/2014/main" id="{1D1E26D4-6B79-42CD-9DBC-E5916EB36F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1796" y="1558085"/>
            <a:ext cx="10627614" cy="3025137"/>
          </a:xfrm>
          <a:prstGeom prst="rect">
            <a:avLst/>
          </a:prstGeom>
        </p:spPr>
      </p:pic>
    </p:spTree>
    <p:extLst>
      <p:ext uri="{BB962C8B-B14F-4D97-AF65-F5344CB8AC3E}">
        <p14:creationId xmlns:p14="http://schemas.microsoft.com/office/powerpoint/2010/main" val="2449811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Padrão do plano de fundo&#10;&#10;Descrição gerada automaticamente">
            <a:extLst>
              <a:ext uri="{FF2B5EF4-FFF2-40B4-BE49-F238E27FC236}">
                <a16:creationId xmlns:a16="http://schemas.microsoft.com/office/drawing/2014/main" id="{C8A58AFA-E720-44E8-A175-CFC00F091D3A}"/>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9" name="Retângulo 8">
            <a:extLst>
              <a:ext uri="{FF2B5EF4-FFF2-40B4-BE49-F238E27FC236}">
                <a16:creationId xmlns:a16="http://schemas.microsoft.com/office/drawing/2014/main" id="{3833B97B-D8AD-4494-A512-E5ED3A5D3A39}"/>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a:extLst>
              <a:ext uri="{FF2B5EF4-FFF2-40B4-BE49-F238E27FC236}">
                <a16:creationId xmlns:a16="http://schemas.microsoft.com/office/drawing/2014/main" id="{649ACD9E-99A6-4786-AF5F-7387728DE3E1}"/>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Gráfico 3">
            <a:extLst>
              <a:ext uri="{FF2B5EF4-FFF2-40B4-BE49-F238E27FC236}">
                <a16:creationId xmlns:a16="http://schemas.microsoft.com/office/drawing/2014/main" id="{2D2B85F0-0EB3-42C0-BC2E-DB7E1E574586}"/>
              </a:ext>
            </a:extLst>
          </p:cNvPr>
          <p:cNvSpPr/>
          <p:nvPr/>
        </p:nvSpPr>
        <p:spPr>
          <a:xfrm>
            <a:off x="305606" y="666562"/>
            <a:ext cx="835200" cy="835200"/>
          </a:xfrm>
          <a:custGeom>
            <a:avLst/>
            <a:gdLst>
              <a:gd name="connsiteX0" fmla="*/ 4805363 w 4876800"/>
              <a:gd name="connsiteY0" fmla="*/ 4733925 h 4876800"/>
              <a:gd name="connsiteX1" fmla="*/ 4229100 w 4876800"/>
              <a:gd name="connsiteY1" fmla="*/ 4733925 h 4876800"/>
              <a:gd name="connsiteX2" fmla="*/ 4229100 w 4876800"/>
              <a:gd name="connsiteY2" fmla="*/ 3756479 h 4876800"/>
              <a:gd name="connsiteX3" fmla="*/ 4876800 w 4876800"/>
              <a:gd name="connsiteY3" fmla="*/ 2956560 h 4876800"/>
              <a:gd name="connsiteX4" fmla="*/ 4246922 w 4876800"/>
              <a:gd name="connsiteY4" fmla="*/ 2159060 h 4876800"/>
              <a:gd name="connsiteX5" fmla="*/ 4384605 w 4876800"/>
              <a:gd name="connsiteY5" fmla="*/ 1847612 h 4876800"/>
              <a:gd name="connsiteX6" fmla="*/ 4325331 w 4876800"/>
              <a:gd name="connsiteY6" fmla="*/ 1765792 h 4876800"/>
              <a:gd name="connsiteX7" fmla="*/ 4243512 w 4876800"/>
              <a:gd name="connsiteY7" fmla="*/ 1825066 h 4876800"/>
              <a:gd name="connsiteX8" fmla="*/ 3901888 w 4876800"/>
              <a:gd name="connsiteY8" fmla="*/ 2237565 h 4876800"/>
              <a:gd name="connsiteX9" fmla="*/ 3818896 w 4876800"/>
              <a:gd name="connsiteY9" fmla="*/ 2334511 h 4876800"/>
              <a:gd name="connsiteX10" fmla="*/ 3595326 w 4876800"/>
              <a:gd name="connsiteY10" fmla="*/ 2649141 h 4876800"/>
              <a:gd name="connsiteX11" fmla="*/ 3266189 w 4876800"/>
              <a:gd name="connsiteY11" fmla="*/ 2654322 h 4876800"/>
              <a:gd name="connsiteX12" fmla="*/ 3082442 w 4876800"/>
              <a:gd name="connsiteY12" fmla="*/ 2514972 h 4876800"/>
              <a:gd name="connsiteX13" fmla="*/ 3082442 w 4876800"/>
              <a:gd name="connsiteY13" fmla="*/ 2206257 h 4876800"/>
              <a:gd name="connsiteX14" fmla="*/ 3394529 w 4876800"/>
              <a:gd name="connsiteY14" fmla="*/ 1894189 h 4876800"/>
              <a:gd name="connsiteX15" fmla="*/ 3394529 w 4876800"/>
              <a:gd name="connsiteY15" fmla="*/ 1793157 h 4876800"/>
              <a:gd name="connsiteX16" fmla="*/ 3293507 w 4876800"/>
              <a:gd name="connsiteY16" fmla="*/ 1793157 h 4876800"/>
              <a:gd name="connsiteX17" fmla="*/ 3082452 w 4876800"/>
              <a:gd name="connsiteY17" fmla="*/ 2004203 h 4876800"/>
              <a:gd name="connsiteX18" fmla="*/ 3082452 w 4876800"/>
              <a:gd name="connsiteY18" fmla="*/ 1531220 h 4876800"/>
              <a:gd name="connsiteX19" fmla="*/ 3011015 w 4876800"/>
              <a:gd name="connsiteY19" fmla="*/ 1459782 h 4876800"/>
              <a:gd name="connsiteX20" fmla="*/ 2939577 w 4876800"/>
              <a:gd name="connsiteY20" fmla="*/ 1531220 h 4876800"/>
              <a:gd name="connsiteX21" fmla="*/ 2939577 w 4876800"/>
              <a:gd name="connsiteY21" fmla="*/ 1867100 h 4876800"/>
              <a:gd name="connsiteX22" fmla="*/ 2728532 w 4876800"/>
              <a:gd name="connsiteY22" fmla="*/ 1656055 h 4876800"/>
              <a:gd name="connsiteX23" fmla="*/ 2627500 w 4876800"/>
              <a:gd name="connsiteY23" fmla="*/ 1656055 h 4876800"/>
              <a:gd name="connsiteX24" fmla="*/ 2627500 w 4876800"/>
              <a:gd name="connsiteY24" fmla="*/ 1757086 h 4876800"/>
              <a:gd name="connsiteX25" fmla="*/ 2939587 w 4876800"/>
              <a:gd name="connsiteY25" fmla="*/ 2069173 h 4876800"/>
              <a:gd name="connsiteX26" fmla="*/ 2939587 w 4876800"/>
              <a:gd name="connsiteY26" fmla="*/ 2515019 h 4876800"/>
              <a:gd name="connsiteX27" fmla="*/ 2755916 w 4876800"/>
              <a:gd name="connsiteY27" fmla="*/ 2654303 h 4876800"/>
              <a:gd name="connsiteX28" fmla="*/ 2426713 w 4876800"/>
              <a:gd name="connsiteY28" fmla="*/ 2649169 h 4876800"/>
              <a:gd name="connsiteX29" fmla="*/ 2263921 w 4876800"/>
              <a:gd name="connsiteY29" fmla="*/ 2496103 h 4876800"/>
              <a:gd name="connsiteX30" fmla="*/ 2049323 w 4876800"/>
              <a:gd name="connsiteY30" fmla="*/ 1276683 h 4876800"/>
              <a:gd name="connsiteX31" fmla="*/ 2106511 w 4876800"/>
              <a:gd name="connsiteY31" fmla="*/ 1249890 h 4876800"/>
              <a:gd name="connsiteX32" fmla="*/ 2200647 w 4876800"/>
              <a:gd name="connsiteY32" fmla="*/ 1093318 h 4876800"/>
              <a:gd name="connsiteX33" fmla="*/ 2198389 w 4876800"/>
              <a:gd name="connsiteY33" fmla="*/ 1055580 h 4876800"/>
              <a:gd name="connsiteX34" fmla="*/ 2437105 w 4876800"/>
              <a:gd name="connsiteY34" fmla="*/ 750303 h 4876800"/>
              <a:gd name="connsiteX35" fmla="*/ 2551957 w 4876800"/>
              <a:gd name="connsiteY35" fmla="*/ 601904 h 4876800"/>
              <a:gd name="connsiteX36" fmla="*/ 3011062 w 4876800"/>
              <a:gd name="connsiteY36" fmla="*/ 142894 h 4876800"/>
              <a:gd name="connsiteX37" fmla="*/ 3470062 w 4876800"/>
              <a:gd name="connsiteY37" fmla="*/ 602666 h 4876800"/>
              <a:gd name="connsiteX38" fmla="*/ 3584924 w 4876800"/>
              <a:gd name="connsiteY38" fmla="*/ 750313 h 4876800"/>
              <a:gd name="connsiteX39" fmla="*/ 3821392 w 4876800"/>
              <a:gd name="connsiteY39" fmla="*/ 1093146 h 4876800"/>
              <a:gd name="connsiteX40" fmla="*/ 3915490 w 4876800"/>
              <a:gd name="connsiteY40" fmla="*/ 1249880 h 4876800"/>
              <a:gd name="connsiteX41" fmla="*/ 4211307 w 4876800"/>
              <a:gd name="connsiteY41" fmla="*/ 1542021 h 4876800"/>
              <a:gd name="connsiteX42" fmla="*/ 4304433 w 4876800"/>
              <a:gd name="connsiteY42" fmla="*/ 1581179 h 4876800"/>
              <a:gd name="connsiteX43" fmla="*/ 4343591 w 4876800"/>
              <a:gd name="connsiteY43" fmla="*/ 1488053 h 4876800"/>
              <a:gd name="connsiteX44" fmla="*/ 3967858 w 4876800"/>
              <a:gd name="connsiteY44" fmla="*/ 1116949 h 4876800"/>
              <a:gd name="connsiteX45" fmla="*/ 3963248 w 4876800"/>
              <a:gd name="connsiteY45" fmla="*/ 1110272 h 4876800"/>
              <a:gd name="connsiteX46" fmla="*/ 3619252 w 4876800"/>
              <a:gd name="connsiteY46" fmla="*/ 611619 h 4876800"/>
              <a:gd name="connsiteX47" fmla="*/ 3612947 w 4876800"/>
              <a:gd name="connsiteY47" fmla="*/ 601904 h 4876800"/>
              <a:gd name="connsiteX48" fmla="*/ 3011043 w 4876800"/>
              <a:gd name="connsiteY48" fmla="*/ 0 h 4876800"/>
              <a:gd name="connsiteX49" fmla="*/ 2409063 w 4876800"/>
              <a:gd name="connsiteY49" fmla="*/ 602647 h 4876800"/>
              <a:gd name="connsiteX50" fmla="*/ 2402777 w 4876800"/>
              <a:gd name="connsiteY50" fmla="*/ 611600 h 4876800"/>
              <a:gd name="connsiteX51" fmla="*/ 2055495 w 4876800"/>
              <a:gd name="connsiteY51" fmla="*/ 1055561 h 4876800"/>
              <a:gd name="connsiteX52" fmla="*/ 2058791 w 4876800"/>
              <a:gd name="connsiteY52" fmla="*/ 1110406 h 4876800"/>
              <a:gd name="connsiteX53" fmla="*/ 2004841 w 4876800"/>
              <a:gd name="connsiteY53" fmla="*/ 1139009 h 4876800"/>
              <a:gd name="connsiteX54" fmla="*/ 1949729 w 4876800"/>
              <a:gd name="connsiteY54" fmla="*/ 984304 h 4876800"/>
              <a:gd name="connsiteX55" fmla="*/ 1132551 w 4876800"/>
              <a:gd name="connsiteY55" fmla="*/ 0 h 4876800"/>
              <a:gd name="connsiteX56" fmla="*/ 339700 w 4876800"/>
              <a:gd name="connsiteY56" fmla="*/ 921125 h 4876800"/>
              <a:gd name="connsiteX57" fmla="*/ 379990 w 4876800"/>
              <a:gd name="connsiteY57" fmla="*/ 1013774 h 4876800"/>
              <a:gd name="connsiteX58" fmla="*/ 472640 w 4876800"/>
              <a:gd name="connsiteY58" fmla="*/ 973484 h 4876800"/>
              <a:gd name="connsiteX59" fmla="*/ 1132551 w 4876800"/>
              <a:gd name="connsiteY59" fmla="*/ 142875 h 4876800"/>
              <a:gd name="connsiteX60" fmla="*/ 1816018 w 4876800"/>
              <a:gd name="connsiteY60" fmla="*/ 1034653 h 4876800"/>
              <a:gd name="connsiteX61" fmla="*/ 2122227 w 4876800"/>
              <a:gd name="connsiteY61" fmla="*/ 2438857 h 4876800"/>
              <a:gd name="connsiteX62" fmla="*/ 1203989 w 4876800"/>
              <a:gd name="connsiteY62" fmla="*/ 3550663 h 4876800"/>
              <a:gd name="connsiteX63" fmla="*/ 1203989 w 4876800"/>
              <a:gd name="connsiteY63" fmla="*/ 2970924 h 4876800"/>
              <a:gd name="connsiteX64" fmla="*/ 1203989 w 4876800"/>
              <a:gd name="connsiteY64" fmla="*/ 2970829 h 4876800"/>
              <a:gd name="connsiteX65" fmla="*/ 1203989 w 4876800"/>
              <a:gd name="connsiteY65" fmla="*/ 2697680 h 4876800"/>
              <a:gd name="connsiteX66" fmla="*/ 1502131 w 4876800"/>
              <a:gd name="connsiteY66" fmla="*/ 2399538 h 4876800"/>
              <a:gd name="connsiteX67" fmla="*/ 1502131 w 4876800"/>
              <a:gd name="connsiteY67" fmla="*/ 2298506 h 4876800"/>
              <a:gd name="connsiteX68" fmla="*/ 1401099 w 4876800"/>
              <a:gd name="connsiteY68" fmla="*/ 2298506 h 4876800"/>
              <a:gd name="connsiteX69" fmla="*/ 1203998 w 4876800"/>
              <a:gd name="connsiteY69" fmla="*/ 2495607 h 4876800"/>
              <a:gd name="connsiteX70" fmla="*/ 1203998 w 4876800"/>
              <a:gd name="connsiteY70" fmla="*/ 2196894 h 4876800"/>
              <a:gd name="connsiteX71" fmla="*/ 1132561 w 4876800"/>
              <a:gd name="connsiteY71" fmla="*/ 2125456 h 4876800"/>
              <a:gd name="connsiteX72" fmla="*/ 1061123 w 4876800"/>
              <a:gd name="connsiteY72" fmla="*/ 2196894 h 4876800"/>
              <a:gd name="connsiteX73" fmla="*/ 1061123 w 4876800"/>
              <a:gd name="connsiteY73" fmla="*/ 2668038 h 4876800"/>
              <a:gd name="connsiteX74" fmla="*/ 1061123 w 4876800"/>
              <a:gd name="connsiteY74" fmla="*/ 2668133 h 4876800"/>
              <a:gd name="connsiteX75" fmla="*/ 1061123 w 4876800"/>
              <a:gd name="connsiteY75" fmla="*/ 2798407 h 4876800"/>
              <a:gd name="connsiteX76" fmla="*/ 864013 w 4876800"/>
              <a:gd name="connsiteY76" fmla="*/ 2601297 h 4876800"/>
              <a:gd name="connsiteX77" fmla="*/ 762981 w 4876800"/>
              <a:gd name="connsiteY77" fmla="*/ 2601297 h 4876800"/>
              <a:gd name="connsiteX78" fmla="*/ 762981 w 4876800"/>
              <a:gd name="connsiteY78" fmla="*/ 2702328 h 4876800"/>
              <a:gd name="connsiteX79" fmla="*/ 1061123 w 4876800"/>
              <a:gd name="connsiteY79" fmla="*/ 3000470 h 4876800"/>
              <a:gd name="connsiteX80" fmla="*/ 1061123 w 4876800"/>
              <a:gd name="connsiteY80" fmla="*/ 3550663 h 4876800"/>
              <a:gd name="connsiteX81" fmla="*/ 142875 w 4876800"/>
              <a:gd name="connsiteY81" fmla="*/ 2438857 h 4876800"/>
              <a:gd name="connsiteX82" fmla="*/ 363807 w 4876800"/>
              <a:gd name="connsiteY82" fmla="*/ 1281217 h 4876800"/>
              <a:gd name="connsiteX83" fmla="*/ 317325 w 4876800"/>
              <a:gd name="connsiteY83" fmla="*/ 1191520 h 4876800"/>
              <a:gd name="connsiteX84" fmla="*/ 227628 w 4876800"/>
              <a:gd name="connsiteY84" fmla="*/ 1238002 h 4876800"/>
              <a:gd name="connsiteX85" fmla="*/ 0 w 4876800"/>
              <a:gd name="connsiteY85" fmla="*/ 2438857 h 4876800"/>
              <a:gd name="connsiteX86" fmla="*/ 1061114 w 4876800"/>
              <a:gd name="connsiteY86" fmla="*/ 3693890 h 4876800"/>
              <a:gd name="connsiteX87" fmla="*/ 1061114 w 4876800"/>
              <a:gd name="connsiteY87" fmla="*/ 4733925 h 4876800"/>
              <a:gd name="connsiteX88" fmla="*/ 71438 w 4876800"/>
              <a:gd name="connsiteY88" fmla="*/ 4733925 h 4876800"/>
              <a:gd name="connsiteX89" fmla="*/ 0 w 4876800"/>
              <a:gd name="connsiteY89" fmla="*/ 4805363 h 4876800"/>
              <a:gd name="connsiteX90" fmla="*/ 71438 w 4876800"/>
              <a:gd name="connsiteY90" fmla="*/ 4876800 h 4876800"/>
              <a:gd name="connsiteX91" fmla="*/ 4805363 w 4876800"/>
              <a:gd name="connsiteY91" fmla="*/ 4876800 h 4876800"/>
              <a:gd name="connsiteX92" fmla="*/ 4876800 w 4876800"/>
              <a:gd name="connsiteY92" fmla="*/ 4805363 h 4876800"/>
              <a:gd name="connsiteX93" fmla="*/ 4805363 w 4876800"/>
              <a:gd name="connsiteY93" fmla="*/ 4733925 h 4876800"/>
              <a:gd name="connsiteX94" fmla="*/ 2939567 w 4876800"/>
              <a:gd name="connsiteY94" fmla="*/ 4733925 h 4876800"/>
              <a:gd name="connsiteX95" fmla="*/ 1203989 w 4876800"/>
              <a:gd name="connsiteY95" fmla="*/ 4733925 h 4876800"/>
              <a:gd name="connsiteX96" fmla="*/ 1203989 w 4876800"/>
              <a:gd name="connsiteY96" fmla="*/ 3693890 h 4876800"/>
              <a:gd name="connsiteX97" fmla="*/ 2241480 w 4876800"/>
              <a:gd name="connsiteY97" fmla="*/ 2694632 h 4876800"/>
              <a:gd name="connsiteX98" fmla="*/ 2364981 w 4876800"/>
              <a:gd name="connsiteY98" fmla="*/ 2778004 h 4876800"/>
              <a:gd name="connsiteX99" fmla="*/ 2808513 w 4876800"/>
              <a:gd name="connsiteY99" fmla="*/ 2787110 h 4876800"/>
              <a:gd name="connsiteX100" fmla="*/ 2939567 w 4876800"/>
              <a:gd name="connsiteY100" fmla="*/ 2713530 h 4876800"/>
              <a:gd name="connsiteX101" fmla="*/ 4086225 w 4876800"/>
              <a:gd name="connsiteY101" fmla="*/ 4733925 h 4876800"/>
              <a:gd name="connsiteX102" fmla="*/ 3082442 w 4876800"/>
              <a:gd name="connsiteY102" fmla="*/ 4733925 h 4876800"/>
              <a:gd name="connsiteX103" fmla="*/ 3082442 w 4876800"/>
              <a:gd name="connsiteY103" fmla="*/ 2713578 h 4876800"/>
              <a:gd name="connsiteX104" fmla="*/ 3213573 w 4876800"/>
              <a:gd name="connsiteY104" fmla="*/ 2787149 h 4876800"/>
              <a:gd name="connsiteX105" fmla="*/ 3431172 w 4876800"/>
              <a:gd name="connsiteY105" fmla="*/ 2828620 h 4876800"/>
              <a:gd name="connsiteX106" fmla="*/ 3438525 w 4876800"/>
              <a:gd name="connsiteY106" fmla="*/ 2956570 h 4876800"/>
              <a:gd name="connsiteX107" fmla="*/ 4086225 w 4876800"/>
              <a:gd name="connsiteY107" fmla="*/ 3756489 h 4876800"/>
              <a:gd name="connsiteX108" fmla="*/ 4157663 w 4876800"/>
              <a:gd name="connsiteY108" fmla="*/ 2907249 h 4876800"/>
              <a:gd name="connsiteX109" fmla="*/ 4086225 w 4876800"/>
              <a:gd name="connsiteY109" fmla="*/ 2978687 h 4876800"/>
              <a:gd name="connsiteX110" fmla="*/ 4086225 w 4876800"/>
              <a:gd name="connsiteY110" fmla="*/ 3371374 h 4876800"/>
              <a:gd name="connsiteX111" fmla="*/ 4086225 w 4876800"/>
              <a:gd name="connsiteY111" fmla="*/ 3371469 h 4876800"/>
              <a:gd name="connsiteX112" fmla="*/ 4086225 w 4876800"/>
              <a:gd name="connsiteY112" fmla="*/ 3612328 h 4876800"/>
              <a:gd name="connsiteX113" fmla="*/ 3581400 w 4876800"/>
              <a:gd name="connsiteY113" fmla="*/ 2956560 h 4876800"/>
              <a:gd name="connsiteX114" fmla="*/ 3597364 w 4876800"/>
              <a:gd name="connsiteY114" fmla="*/ 2802112 h 4876800"/>
              <a:gd name="connsiteX115" fmla="*/ 3957638 w 4876800"/>
              <a:gd name="connsiteY115" fmla="*/ 2369287 h 4876800"/>
              <a:gd name="connsiteX116" fmla="*/ 4093721 w 4876800"/>
              <a:gd name="connsiteY116" fmla="*/ 2299668 h 4876800"/>
              <a:gd name="connsiteX117" fmla="*/ 4733925 w 4876800"/>
              <a:gd name="connsiteY117" fmla="*/ 2956560 h 4876800"/>
              <a:gd name="connsiteX118" fmla="*/ 4229100 w 4876800"/>
              <a:gd name="connsiteY118" fmla="*/ 3612328 h 4876800"/>
              <a:gd name="connsiteX119" fmla="*/ 4229100 w 4876800"/>
              <a:gd name="connsiteY119" fmla="*/ 3401016 h 4876800"/>
              <a:gd name="connsiteX120" fmla="*/ 4454976 w 4876800"/>
              <a:gd name="connsiteY120" fmla="*/ 3175140 h 4876800"/>
              <a:gd name="connsiteX121" fmla="*/ 4454976 w 4876800"/>
              <a:gd name="connsiteY121" fmla="*/ 3074108 h 4876800"/>
              <a:gd name="connsiteX122" fmla="*/ 4353944 w 4876800"/>
              <a:gd name="connsiteY122" fmla="*/ 3074108 h 4876800"/>
              <a:gd name="connsiteX123" fmla="*/ 4229100 w 4876800"/>
              <a:gd name="connsiteY123" fmla="*/ 3198952 h 4876800"/>
              <a:gd name="connsiteX124" fmla="*/ 4229100 w 4876800"/>
              <a:gd name="connsiteY124" fmla="*/ 2978687 h 4876800"/>
              <a:gd name="connsiteX125" fmla="*/ 4157663 w 4876800"/>
              <a:gd name="connsiteY125" fmla="*/ 2907249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876800" h="4876800">
                <a:moveTo>
                  <a:pt x="4805363" y="4733925"/>
                </a:moveTo>
                <a:lnTo>
                  <a:pt x="4229100" y="4733925"/>
                </a:lnTo>
                <a:lnTo>
                  <a:pt x="4229100" y="3756479"/>
                </a:lnTo>
                <a:cubicBezTo>
                  <a:pt x="4592222" y="3716255"/>
                  <a:pt x="4876800" y="3372888"/>
                  <a:pt x="4876800" y="2956560"/>
                </a:cubicBezTo>
                <a:cubicBezTo>
                  <a:pt x="4876800" y="2547090"/>
                  <a:pt x="4601461" y="2208381"/>
                  <a:pt x="4246922" y="2159060"/>
                </a:cubicBezTo>
                <a:cubicBezTo>
                  <a:pt x="4317702" y="2070278"/>
                  <a:pt x="4366070" y="1963560"/>
                  <a:pt x="4384605" y="1847612"/>
                </a:cubicBezTo>
                <a:cubicBezTo>
                  <a:pt x="4390825" y="1808655"/>
                  <a:pt x="4364289" y="1772022"/>
                  <a:pt x="4325331" y="1765792"/>
                </a:cubicBezTo>
                <a:cubicBezTo>
                  <a:pt x="4286241" y="1759639"/>
                  <a:pt x="4249731" y="1786109"/>
                  <a:pt x="4243512" y="1825066"/>
                </a:cubicBezTo>
                <a:cubicBezTo>
                  <a:pt x="4213174" y="2014976"/>
                  <a:pt x="4080482" y="2172862"/>
                  <a:pt x="3901888" y="2237565"/>
                </a:cubicBezTo>
                <a:cubicBezTo>
                  <a:pt x="3859235" y="2253015"/>
                  <a:pt x="3827450" y="2290172"/>
                  <a:pt x="3818896" y="2334511"/>
                </a:cubicBezTo>
                <a:cubicBezTo>
                  <a:pt x="3805619" y="2403301"/>
                  <a:pt x="3757251" y="2571645"/>
                  <a:pt x="3595326" y="2649141"/>
                </a:cubicBezTo>
                <a:cubicBezTo>
                  <a:pt x="3455613" y="2716006"/>
                  <a:pt x="3318548" y="2675020"/>
                  <a:pt x="3266189" y="2654322"/>
                </a:cubicBezTo>
                <a:cubicBezTo>
                  <a:pt x="3178036" y="2619327"/>
                  <a:pt x="3119009" y="2562177"/>
                  <a:pt x="3082442" y="2514972"/>
                </a:cubicBezTo>
                <a:lnTo>
                  <a:pt x="3082442" y="2206257"/>
                </a:lnTo>
                <a:lnTo>
                  <a:pt x="3394529" y="1894189"/>
                </a:lnTo>
                <a:cubicBezTo>
                  <a:pt x="3422428" y="1866281"/>
                  <a:pt x="3422428" y="1821056"/>
                  <a:pt x="3394529" y="1793157"/>
                </a:cubicBezTo>
                <a:cubicBezTo>
                  <a:pt x="3366621" y="1765278"/>
                  <a:pt x="3321387" y="1765259"/>
                  <a:pt x="3293507" y="1793157"/>
                </a:cubicBezTo>
                <a:lnTo>
                  <a:pt x="3082452" y="2004203"/>
                </a:lnTo>
                <a:lnTo>
                  <a:pt x="3082452" y="1531220"/>
                </a:lnTo>
                <a:cubicBezTo>
                  <a:pt x="3082452" y="1491758"/>
                  <a:pt x="3050477" y="1459782"/>
                  <a:pt x="3011015" y="1459782"/>
                </a:cubicBezTo>
                <a:cubicBezTo>
                  <a:pt x="2971552" y="1459782"/>
                  <a:pt x="2939577" y="1491758"/>
                  <a:pt x="2939577" y="1531220"/>
                </a:cubicBezTo>
                <a:lnTo>
                  <a:pt x="2939577" y="1867100"/>
                </a:lnTo>
                <a:lnTo>
                  <a:pt x="2728532" y="1656055"/>
                </a:lnTo>
                <a:cubicBezTo>
                  <a:pt x="2700623" y="1628166"/>
                  <a:pt x="2655399" y="1628166"/>
                  <a:pt x="2627500" y="1656055"/>
                </a:cubicBezTo>
                <a:cubicBezTo>
                  <a:pt x="2599601" y="1683963"/>
                  <a:pt x="2599601" y="1729188"/>
                  <a:pt x="2627500" y="1757086"/>
                </a:cubicBezTo>
                <a:lnTo>
                  <a:pt x="2939587" y="2069173"/>
                </a:lnTo>
                <a:lnTo>
                  <a:pt x="2939587" y="2515019"/>
                </a:lnTo>
                <a:cubicBezTo>
                  <a:pt x="2902877" y="2562282"/>
                  <a:pt x="2843756" y="2619432"/>
                  <a:pt x="2755916" y="2654303"/>
                </a:cubicBezTo>
                <a:cubicBezTo>
                  <a:pt x="2703462" y="2675030"/>
                  <a:pt x="2566407" y="2716025"/>
                  <a:pt x="2426713" y="2649169"/>
                </a:cubicBezTo>
                <a:cubicBezTo>
                  <a:pt x="2359057" y="2616746"/>
                  <a:pt x="2304488" y="2565149"/>
                  <a:pt x="2263921" y="2496103"/>
                </a:cubicBezTo>
                <a:cubicBezTo>
                  <a:pt x="2276351" y="2180349"/>
                  <a:pt x="2185054" y="1718891"/>
                  <a:pt x="2049323" y="1276683"/>
                </a:cubicBezTo>
                <a:cubicBezTo>
                  <a:pt x="2067830" y="1266673"/>
                  <a:pt x="2086918" y="1257643"/>
                  <a:pt x="2106511" y="1249890"/>
                </a:cubicBezTo>
                <a:cubicBezTo>
                  <a:pt x="2170138" y="1224877"/>
                  <a:pt x="2208829" y="1160412"/>
                  <a:pt x="2200647" y="1093318"/>
                </a:cubicBezTo>
                <a:cubicBezTo>
                  <a:pt x="2199132" y="1080554"/>
                  <a:pt x="2198389" y="1068210"/>
                  <a:pt x="2198389" y="1055580"/>
                </a:cubicBezTo>
                <a:cubicBezTo>
                  <a:pt x="2198389" y="910609"/>
                  <a:pt x="2296554" y="785089"/>
                  <a:pt x="2437105" y="750303"/>
                </a:cubicBezTo>
                <a:cubicBezTo>
                  <a:pt x="2504732" y="733568"/>
                  <a:pt x="2551957" y="672846"/>
                  <a:pt x="2551957" y="601904"/>
                </a:cubicBezTo>
                <a:cubicBezTo>
                  <a:pt x="2551957" y="348806"/>
                  <a:pt x="2757907" y="142894"/>
                  <a:pt x="3011062" y="142894"/>
                </a:cubicBezTo>
                <a:cubicBezTo>
                  <a:pt x="3264151" y="142894"/>
                  <a:pt x="3470062" y="348806"/>
                  <a:pt x="3470062" y="602666"/>
                </a:cubicBezTo>
                <a:cubicBezTo>
                  <a:pt x="3470062" y="672856"/>
                  <a:pt x="3517287" y="733568"/>
                  <a:pt x="3584924" y="750313"/>
                </a:cubicBezTo>
                <a:cubicBezTo>
                  <a:pt x="3739029" y="788460"/>
                  <a:pt x="3840518" y="935955"/>
                  <a:pt x="3821392" y="1093146"/>
                </a:cubicBezTo>
                <a:cubicBezTo>
                  <a:pt x="3813220" y="1160364"/>
                  <a:pt x="3851891" y="1224801"/>
                  <a:pt x="3915490" y="1249880"/>
                </a:cubicBezTo>
                <a:cubicBezTo>
                  <a:pt x="4049202" y="1302506"/>
                  <a:pt x="4157025" y="1408995"/>
                  <a:pt x="4211307" y="1542021"/>
                </a:cubicBezTo>
                <a:cubicBezTo>
                  <a:pt x="4226395" y="1578988"/>
                  <a:pt x="4268658" y="1595780"/>
                  <a:pt x="4304433" y="1581179"/>
                </a:cubicBezTo>
                <a:cubicBezTo>
                  <a:pt x="4340971" y="1566272"/>
                  <a:pt x="4358497" y="1524581"/>
                  <a:pt x="4343591" y="1488053"/>
                </a:cubicBezTo>
                <a:cubicBezTo>
                  <a:pt x="4274639" y="1319060"/>
                  <a:pt x="4137670" y="1183796"/>
                  <a:pt x="3967858" y="1116949"/>
                </a:cubicBezTo>
                <a:cubicBezTo>
                  <a:pt x="3965001" y="1115825"/>
                  <a:pt x="3962914" y="1112892"/>
                  <a:pt x="3963248" y="1110272"/>
                </a:cubicBezTo>
                <a:cubicBezTo>
                  <a:pt x="3991890" y="879491"/>
                  <a:pt x="3841099" y="666655"/>
                  <a:pt x="3619252" y="611619"/>
                </a:cubicBezTo>
                <a:cubicBezTo>
                  <a:pt x="3615652" y="610724"/>
                  <a:pt x="3612947" y="606876"/>
                  <a:pt x="3612947" y="601904"/>
                </a:cubicBezTo>
                <a:cubicBezTo>
                  <a:pt x="3612928" y="270005"/>
                  <a:pt x="3342923" y="0"/>
                  <a:pt x="3011043" y="0"/>
                </a:cubicBezTo>
                <a:cubicBezTo>
                  <a:pt x="2679106" y="0"/>
                  <a:pt x="2409063" y="270005"/>
                  <a:pt x="2409063" y="602647"/>
                </a:cubicBezTo>
                <a:cubicBezTo>
                  <a:pt x="2409063" y="606857"/>
                  <a:pt x="2406358" y="610714"/>
                  <a:pt x="2402777" y="611600"/>
                </a:cubicBezTo>
                <a:cubicBezTo>
                  <a:pt x="2198303" y="662188"/>
                  <a:pt x="2055495" y="844753"/>
                  <a:pt x="2055495" y="1055561"/>
                </a:cubicBezTo>
                <a:cubicBezTo>
                  <a:pt x="2055495" y="1073639"/>
                  <a:pt x="2056590" y="1092022"/>
                  <a:pt x="2058791" y="1110406"/>
                </a:cubicBezTo>
                <a:cubicBezTo>
                  <a:pt x="2060267" y="1122769"/>
                  <a:pt x="2014785" y="1133046"/>
                  <a:pt x="2004841" y="1139009"/>
                </a:cubicBezTo>
                <a:cubicBezTo>
                  <a:pt x="1987058" y="1086383"/>
                  <a:pt x="1968684" y="1034634"/>
                  <a:pt x="1949729" y="984304"/>
                </a:cubicBezTo>
                <a:cubicBezTo>
                  <a:pt x="1643396" y="170774"/>
                  <a:pt x="1336262" y="0"/>
                  <a:pt x="1132551" y="0"/>
                </a:cubicBezTo>
                <a:cubicBezTo>
                  <a:pt x="777050" y="0"/>
                  <a:pt x="505177" y="500910"/>
                  <a:pt x="339700" y="921125"/>
                </a:cubicBezTo>
                <a:cubicBezTo>
                  <a:pt x="325241" y="957834"/>
                  <a:pt x="343281" y="999315"/>
                  <a:pt x="379990" y="1013774"/>
                </a:cubicBezTo>
                <a:cubicBezTo>
                  <a:pt x="416681" y="1028243"/>
                  <a:pt x="458181" y="1010193"/>
                  <a:pt x="472640" y="973484"/>
                </a:cubicBezTo>
                <a:cubicBezTo>
                  <a:pt x="680504" y="445618"/>
                  <a:pt x="921029" y="142875"/>
                  <a:pt x="1132551" y="142875"/>
                </a:cubicBezTo>
                <a:cubicBezTo>
                  <a:pt x="1353503" y="142875"/>
                  <a:pt x="1602619" y="467916"/>
                  <a:pt x="1816018" y="1034653"/>
                </a:cubicBezTo>
                <a:cubicBezTo>
                  <a:pt x="2017043" y="1568539"/>
                  <a:pt x="2122227" y="2145173"/>
                  <a:pt x="2122227" y="2438857"/>
                </a:cubicBezTo>
                <a:cubicBezTo>
                  <a:pt x="2122227" y="3026464"/>
                  <a:pt x="1716472" y="3509286"/>
                  <a:pt x="1203989" y="3550663"/>
                </a:cubicBezTo>
                <a:lnTo>
                  <a:pt x="1203989" y="2970924"/>
                </a:lnTo>
                <a:cubicBezTo>
                  <a:pt x="1203989" y="2970895"/>
                  <a:pt x="1203989" y="2970857"/>
                  <a:pt x="1203989" y="2970829"/>
                </a:cubicBezTo>
                <a:lnTo>
                  <a:pt x="1203989" y="2697680"/>
                </a:lnTo>
                <a:lnTo>
                  <a:pt x="1502131" y="2399538"/>
                </a:lnTo>
                <a:cubicBezTo>
                  <a:pt x="1530029" y="2371630"/>
                  <a:pt x="1530029" y="2326405"/>
                  <a:pt x="1502131" y="2298506"/>
                </a:cubicBezTo>
                <a:cubicBezTo>
                  <a:pt x="1474222" y="2270617"/>
                  <a:pt x="1428998" y="2270617"/>
                  <a:pt x="1401099" y="2298506"/>
                </a:cubicBezTo>
                <a:lnTo>
                  <a:pt x="1203998" y="2495607"/>
                </a:lnTo>
                <a:lnTo>
                  <a:pt x="1203998" y="2196894"/>
                </a:lnTo>
                <a:cubicBezTo>
                  <a:pt x="1203998" y="2157432"/>
                  <a:pt x="1172023" y="2125456"/>
                  <a:pt x="1132561" y="2125456"/>
                </a:cubicBezTo>
                <a:cubicBezTo>
                  <a:pt x="1093099" y="2125456"/>
                  <a:pt x="1061123" y="2157432"/>
                  <a:pt x="1061123" y="2196894"/>
                </a:cubicBezTo>
                <a:lnTo>
                  <a:pt x="1061123" y="2668038"/>
                </a:lnTo>
                <a:lnTo>
                  <a:pt x="1061123" y="2668133"/>
                </a:lnTo>
                <a:lnTo>
                  <a:pt x="1061123" y="2798407"/>
                </a:lnTo>
                <a:lnTo>
                  <a:pt x="864013" y="2601297"/>
                </a:lnTo>
                <a:cubicBezTo>
                  <a:pt x="836105" y="2573408"/>
                  <a:pt x="790880" y="2573408"/>
                  <a:pt x="762981" y="2601297"/>
                </a:cubicBezTo>
                <a:cubicBezTo>
                  <a:pt x="735082" y="2629205"/>
                  <a:pt x="735082" y="2674430"/>
                  <a:pt x="762981" y="2702328"/>
                </a:cubicBezTo>
                <a:lnTo>
                  <a:pt x="1061123" y="3000470"/>
                </a:lnTo>
                <a:lnTo>
                  <a:pt x="1061123" y="3550663"/>
                </a:lnTo>
                <a:cubicBezTo>
                  <a:pt x="548630" y="3509286"/>
                  <a:pt x="142875" y="3026464"/>
                  <a:pt x="142875" y="2438857"/>
                </a:cubicBezTo>
                <a:cubicBezTo>
                  <a:pt x="142875" y="2162804"/>
                  <a:pt x="231658" y="1697584"/>
                  <a:pt x="363807" y="1281217"/>
                </a:cubicBezTo>
                <a:cubicBezTo>
                  <a:pt x="375742" y="1243622"/>
                  <a:pt x="354930" y="1203455"/>
                  <a:pt x="317325" y="1191520"/>
                </a:cubicBezTo>
                <a:cubicBezTo>
                  <a:pt x="279778" y="1179614"/>
                  <a:pt x="239573" y="1200407"/>
                  <a:pt x="227628" y="1238002"/>
                </a:cubicBezTo>
                <a:cubicBezTo>
                  <a:pt x="89354" y="1673676"/>
                  <a:pt x="0" y="2145040"/>
                  <a:pt x="0" y="2438857"/>
                </a:cubicBezTo>
                <a:cubicBezTo>
                  <a:pt x="0" y="3105655"/>
                  <a:pt x="469783" y="3652809"/>
                  <a:pt x="1061114" y="3693890"/>
                </a:cubicBezTo>
                <a:lnTo>
                  <a:pt x="1061114" y="4733925"/>
                </a:lnTo>
                <a:lnTo>
                  <a:pt x="71438" y="4733925"/>
                </a:lnTo>
                <a:cubicBezTo>
                  <a:pt x="31975" y="4733925"/>
                  <a:pt x="0" y="4765901"/>
                  <a:pt x="0" y="4805363"/>
                </a:cubicBezTo>
                <a:cubicBezTo>
                  <a:pt x="0" y="4844825"/>
                  <a:pt x="31975" y="4876800"/>
                  <a:pt x="71438" y="4876800"/>
                </a:cubicBezTo>
                <a:lnTo>
                  <a:pt x="4805363" y="4876800"/>
                </a:lnTo>
                <a:cubicBezTo>
                  <a:pt x="4844825" y="4876800"/>
                  <a:pt x="4876800" y="4844825"/>
                  <a:pt x="4876800" y="4805363"/>
                </a:cubicBezTo>
                <a:cubicBezTo>
                  <a:pt x="4876800" y="4765901"/>
                  <a:pt x="4844825" y="4733925"/>
                  <a:pt x="4805363" y="4733925"/>
                </a:cubicBezTo>
                <a:close/>
                <a:moveTo>
                  <a:pt x="2939567" y="4733925"/>
                </a:moveTo>
                <a:lnTo>
                  <a:pt x="1203989" y="4733925"/>
                </a:lnTo>
                <a:lnTo>
                  <a:pt x="1203989" y="3693890"/>
                </a:lnTo>
                <a:cubicBezTo>
                  <a:pt x="1717605" y="3658210"/>
                  <a:pt x="2139458" y="3240691"/>
                  <a:pt x="2241480" y="2694632"/>
                </a:cubicBezTo>
                <a:cubicBezTo>
                  <a:pt x="2278161" y="2728255"/>
                  <a:pt x="2319366" y="2756145"/>
                  <a:pt x="2364981" y="2778004"/>
                </a:cubicBezTo>
                <a:cubicBezTo>
                  <a:pt x="2555415" y="2869168"/>
                  <a:pt x="2738533" y="2814761"/>
                  <a:pt x="2808513" y="2787110"/>
                </a:cubicBezTo>
                <a:cubicBezTo>
                  <a:pt x="2859310" y="2766946"/>
                  <a:pt x="2902610" y="2741219"/>
                  <a:pt x="2939567" y="2713530"/>
                </a:cubicBezTo>
                <a:close/>
                <a:moveTo>
                  <a:pt x="4086225" y="4733925"/>
                </a:moveTo>
                <a:lnTo>
                  <a:pt x="3082442" y="4733925"/>
                </a:lnTo>
                <a:lnTo>
                  <a:pt x="3082442" y="2713578"/>
                </a:lnTo>
                <a:cubicBezTo>
                  <a:pt x="3119380" y="2741238"/>
                  <a:pt x="3162691" y="2766955"/>
                  <a:pt x="3213573" y="2787149"/>
                </a:cubicBezTo>
                <a:cubicBezTo>
                  <a:pt x="3254445" y="2803303"/>
                  <a:pt x="3334026" y="2828620"/>
                  <a:pt x="3431172" y="2828620"/>
                </a:cubicBezTo>
                <a:cubicBezTo>
                  <a:pt x="3436639" y="2828620"/>
                  <a:pt x="3438525" y="2913412"/>
                  <a:pt x="3438525" y="2956570"/>
                </a:cubicBezTo>
                <a:cubicBezTo>
                  <a:pt x="3438525" y="3372898"/>
                  <a:pt x="3723104" y="3716265"/>
                  <a:pt x="4086225" y="3756489"/>
                </a:cubicBezTo>
                <a:close/>
                <a:moveTo>
                  <a:pt x="4157663" y="2907249"/>
                </a:moveTo>
                <a:cubicBezTo>
                  <a:pt x="4118200" y="2907249"/>
                  <a:pt x="4086225" y="2939224"/>
                  <a:pt x="4086225" y="2978687"/>
                </a:cubicBezTo>
                <a:lnTo>
                  <a:pt x="4086225" y="3371374"/>
                </a:lnTo>
                <a:lnTo>
                  <a:pt x="4086225" y="3371469"/>
                </a:lnTo>
                <a:lnTo>
                  <a:pt x="4086225" y="3612328"/>
                </a:lnTo>
                <a:cubicBezTo>
                  <a:pt x="3802085" y="3571818"/>
                  <a:pt x="3581400" y="3293288"/>
                  <a:pt x="3581400" y="2956560"/>
                </a:cubicBezTo>
                <a:cubicBezTo>
                  <a:pt x="3581400" y="2904192"/>
                  <a:pt x="3586820" y="2852423"/>
                  <a:pt x="3597364" y="2802112"/>
                </a:cubicBezTo>
                <a:cubicBezTo>
                  <a:pt x="3816096" y="2728855"/>
                  <a:pt x="3941702" y="2472461"/>
                  <a:pt x="3957638" y="2369287"/>
                </a:cubicBezTo>
                <a:cubicBezTo>
                  <a:pt x="4006091" y="2351123"/>
                  <a:pt x="4051640" y="2327643"/>
                  <a:pt x="4093721" y="2299668"/>
                </a:cubicBezTo>
                <a:cubicBezTo>
                  <a:pt x="4440622" y="2254958"/>
                  <a:pt x="4733925" y="2569978"/>
                  <a:pt x="4733925" y="2956560"/>
                </a:cubicBezTo>
                <a:cubicBezTo>
                  <a:pt x="4733925" y="3293288"/>
                  <a:pt x="4513240" y="3571818"/>
                  <a:pt x="4229100" y="3612328"/>
                </a:cubicBezTo>
                <a:lnTo>
                  <a:pt x="4229100" y="3401016"/>
                </a:lnTo>
                <a:lnTo>
                  <a:pt x="4454976" y="3175140"/>
                </a:lnTo>
                <a:cubicBezTo>
                  <a:pt x="4482875" y="3147232"/>
                  <a:pt x="4482875" y="3102007"/>
                  <a:pt x="4454976" y="3074108"/>
                </a:cubicBezTo>
                <a:cubicBezTo>
                  <a:pt x="4427068" y="3046219"/>
                  <a:pt x="4381843" y="3046219"/>
                  <a:pt x="4353944" y="3074108"/>
                </a:cubicBezTo>
                <a:lnTo>
                  <a:pt x="4229100" y="3198952"/>
                </a:lnTo>
                <a:lnTo>
                  <a:pt x="4229100" y="2978687"/>
                </a:lnTo>
                <a:cubicBezTo>
                  <a:pt x="4229100" y="2939224"/>
                  <a:pt x="4197125" y="2907249"/>
                  <a:pt x="4157663" y="2907249"/>
                </a:cubicBezTo>
                <a:close/>
              </a:path>
            </a:pathLst>
          </a:custGeom>
          <a:solidFill>
            <a:schemeClr val="tx1"/>
          </a:solidFill>
          <a:ln w="9525" cap="flat">
            <a:noFill/>
            <a:prstDash val="solid"/>
            <a:miter/>
          </a:ln>
        </p:spPr>
        <p:txBody>
          <a:bodyPr rtlCol="0" anchor="ctr"/>
          <a:lstStyle/>
          <a:p>
            <a:endParaRPr lang="pt-BR"/>
          </a:p>
        </p:txBody>
      </p:sp>
      <p:sp>
        <p:nvSpPr>
          <p:cNvPr id="13" name="Título 1">
            <a:extLst>
              <a:ext uri="{FF2B5EF4-FFF2-40B4-BE49-F238E27FC236}">
                <a16:creationId xmlns:a16="http://schemas.microsoft.com/office/drawing/2014/main" id="{CDC1075B-57B7-4788-BE00-04A664BE8E0F}"/>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sociais e urbanísticos da </a:t>
            </a:r>
            <a:r>
              <a:rPr lang="pt-BR" sz="2400" b="1" dirty="0" err="1">
                <a:latin typeface="Arial" panose="020B0604020202020204" pitchFamily="34" charset="0"/>
                <a:ea typeface="Calibri" panose="020F0502020204030204" pitchFamily="34" charset="0"/>
                <a:cs typeface="Arial" panose="020B0604020202020204" pitchFamily="34" charset="0"/>
              </a:rPr>
              <a:t>UnDF</a:t>
            </a:r>
            <a:endParaRPr lang="pt-BR" sz="2400" b="1" dirty="0">
              <a:latin typeface="Arial" panose="020B0604020202020204" pitchFamily="34" charset="0"/>
              <a:ea typeface="Calibri" panose="020F0502020204030204" pitchFamily="34" charset="0"/>
              <a:cs typeface="Arial" panose="020B0604020202020204" pitchFamily="34" charset="0"/>
            </a:endParaRPr>
          </a:p>
        </p:txBody>
      </p:sp>
      <p:sp>
        <p:nvSpPr>
          <p:cNvPr id="15" name="Retângulo: Cantos Arredondados 14">
            <a:extLst>
              <a:ext uri="{FF2B5EF4-FFF2-40B4-BE49-F238E27FC236}">
                <a16:creationId xmlns:a16="http://schemas.microsoft.com/office/drawing/2014/main" id="{3396D473-E109-41BE-9ABF-0303304BA8BD}"/>
              </a:ext>
            </a:extLst>
          </p:cNvPr>
          <p:cNvSpPr/>
          <p:nvPr/>
        </p:nvSpPr>
        <p:spPr>
          <a:xfrm>
            <a:off x="6842222" y="1955988"/>
            <a:ext cx="4684092" cy="3264264"/>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2000" b="1" dirty="0">
                <a:solidFill>
                  <a:schemeClr val="tx1"/>
                </a:solidFill>
                <a:latin typeface="Arial" panose="020B0604020202020204" pitchFamily="34" charset="0"/>
                <a:cs typeface="Arial" panose="020B0604020202020204" pitchFamily="34" charset="0"/>
              </a:rPr>
              <a:t>Unidades mais próximas do Marco Zero</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formam um grupamento que engloba o Plano Piloto</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média de 30 minutos de deslocamento (transporte coletivo)</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Unidades 1, 3, 4, 5 e 9</a:t>
            </a:r>
            <a:endParaRPr lang="pt-BR" dirty="0">
              <a:solidFill>
                <a:schemeClr val="tx1"/>
              </a:solidFill>
              <a:latin typeface="Arial" panose="020B0604020202020204" pitchFamily="34" charset="0"/>
              <a:cs typeface="Arial" panose="020B0604020202020204" pitchFamily="34" charset="0"/>
            </a:endParaRPr>
          </a:p>
        </p:txBody>
      </p:sp>
      <p:sp>
        <p:nvSpPr>
          <p:cNvPr id="16" name="Retângulo: Cantos Arredondados 15">
            <a:extLst>
              <a:ext uri="{FF2B5EF4-FFF2-40B4-BE49-F238E27FC236}">
                <a16:creationId xmlns:a16="http://schemas.microsoft.com/office/drawing/2014/main" id="{AF8377AE-B99F-42AE-A0A7-BFB3F999B39A}"/>
              </a:ext>
            </a:extLst>
          </p:cNvPr>
          <p:cNvSpPr/>
          <p:nvPr/>
        </p:nvSpPr>
        <p:spPr>
          <a:xfrm>
            <a:off x="1719720" y="1955988"/>
            <a:ext cx="4684092" cy="3264264"/>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lnSpc>
                <a:spcPct val="150000"/>
              </a:lnSpc>
              <a:spcAft>
                <a:spcPts val="600"/>
              </a:spcAft>
              <a:tabLst>
                <a:tab pos="533400" algn="l"/>
              </a:tabLst>
            </a:pPr>
            <a:endParaRPr lang="pt-BR" b="1" dirty="0">
              <a:solidFill>
                <a:schemeClr val="tx1"/>
              </a:solidFill>
              <a:latin typeface="Arial" panose="020B0604020202020204" pitchFamily="34" charset="0"/>
              <a:cs typeface="Arial" panose="020B0604020202020204" pitchFamily="34" charset="0"/>
            </a:endParaRPr>
          </a:p>
          <a:p>
            <a:pPr>
              <a:lnSpc>
                <a:spcPct val="150000"/>
              </a:lnSpc>
              <a:spcAft>
                <a:spcPts val="600"/>
              </a:spcAft>
              <a:tabLst>
                <a:tab pos="533400" algn="l"/>
              </a:tabLst>
            </a:pPr>
            <a:r>
              <a:rPr lang="pt-BR" sz="2000" b="1" dirty="0">
                <a:solidFill>
                  <a:schemeClr val="tx1"/>
                </a:solidFill>
                <a:latin typeface="Arial" panose="020B0604020202020204" pitchFamily="34" charset="0"/>
                <a:cs typeface="Arial" panose="020B0604020202020204" pitchFamily="34" charset="0"/>
              </a:rPr>
              <a:t>Unidades mais distantes do Marco Zero </a:t>
            </a:r>
            <a:endParaRPr lang="pt-BR" sz="1600" b="1" dirty="0">
              <a:solidFill>
                <a:schemeClr val="tx1"/>
              </a:solidFill>
              <a:latin typeface="Arial" panose="020B0604020202020204" pitchFamily="34" charset="0"/>
              <a:cs typeface="Arial" panose="020B0604020202020204" pitchFamily="34" charset="0"/>
            </a:endParaRP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formam um grupamento periférico ao Plano Piloto</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superam 60 minutos de deslocamento (transporte coletivo)</a:t>
            </a:r>
          </a:p>
          <a:p>
            <a:pPr marL="285750" indent="-285750">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Unidades 2, 6, 7 e 8</a:t>
            </a:r>
          </a:p>
        </p:txBody>
      </p:sp>
      <p:sp>
        <p:nvSpPr>
          <p:cNvPr id="17" name="Retângulo: Cantos Arredondados 16">
            <a:extLst>
              <a:ext uri="{FF2B5EF4-FFF2-40B4-BE49-F238E27FC236}">
                <a16:creationId xmlns:a16="http://schemas.microsoft.com/office/drawing/2014/main" id="{CF8A99DA-026F-4EA0-AF8B-C9A65703D211}"/>
              </a:ext>
            </a:extLst>
          </p:cNvPr>
          <p:cNvSpPr/>
          <p:nvPr/>
        </p:nvSpPr>
        <p:spPr>
          <a:xfrm>
            <a:off x="4579770" y="1353276"/>
            <a:ext cx="4004804"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rgbClr val="FFFFFF"/>
                </a:solidFill>
                <a:effectLst/>
                <a:latin typeface="Arial" panose="020B0604020202020204" pitchFamily="34" charset="0"/>
                <a:ea typeface="Calibri" panose="020F0502020204030204" pitchFamily="34" charset="0"/>
              </a:rPr>
              <a:t>Destaques</a:t>
            </a:r>
            <a:endParaRPr lang="pt-BR" sz="2800" b="1" dirty="0">
              <a:solidFill>
                <a:srgbClr val="FFFFFF"/>
              </a:solidFill>
              <a:latin typeface="Arial" panose="020B0604020202020204" pitchFamily="34" charset="0"/>
              <a:cs typeface="Arial" panose="020B0604020202020204" pitchFamily="34" charset="0"/>
            </a:endParaRPr>
          </a:p>
        </p:txBody>
      </p:sp>
      <p:sp>
        <p:nvSpPr>
          <p:cNvPr id="18" name="Retângulo: Cantos Arredondados 17">
            <a:extLst>
              <a:ext uri="{FF2B5EF4-FFF2-40B4-BE49-F238E27FC236}">
                <a16:creationId xmlns:a16="http://schemas.microsoft.com/office/drawing/2014/main" id="{F89E3AF5-2D95-41B7-B200-4C31F2CB4840}"/>
              </a:ext>
            </a:extLst>
          </p:cNvPr>
          <p:cNvSpPr/>
          <p:nvPr/>
        </p:nvSpPr>
        <p:spPr>
          <a:xfrm>
            <a:off x="1719720" y="5498196"/>
            <a:ext cx="9806594" cy="103917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effectLst/>
                <a:latin typeface="Arial" panose="020B0604020202020204" pitchFamily="34" charset="0"/>
                <a:ea typeface="Calibri" panose="020F0502020204030204" pitchFamily="34" charset="0"/>
              </a:rPr>
              <a:t>Unidade 10: Planaltina-GO não atenderia dispositivo regulatório por não pertencer ao Sistema de Educação do Distrito Federal (Res. CEDF 02/2017 - Art. 8º; § 3º)</a:t>
            </a:r>
          </a:p>
        </p:txBody>
      </p:sp>
    </p:spTree>
    <p:extLst>
      <p:ext uri="{BB962C8B-B14F-4D97-AF65-F5344CB8AC3E}">
        <p14:creationId xmlns:p14="http://schemas.microsoft.com/office/powerpoint/2010/main" val="1575528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Padrão do plano de fundo&#10;&#10;Descrição gerada automaticamente">
            <a:extLst>
              <a:ext uri="{FF2B5EF4-FFF2-40B4-BE49-F238E27FC236}">
                <a16:creationId xmlns:a16="http://schemas.microsoft.com/office/drawing/2014/main" id="{5E044D30-B3E4-4B4A-9BFB-737C8047B199}"/>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8" name="Retângulo 7">
            <a:extLst>
              <a:ext uri="{FF2B5EF4-FFF2-40B4-BE49-F238E27FC236}">
                <a16:creationId xmlns:a16="http://schemas.microsoft.com/office/drawing/2014/main" id="{CCB21792-FA61-4F78-8C70-0E0F996B7D4B}"/>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a:extLst>
              <a:ext uri="{FF2B5EF4-FFF2-40B4-BE49-F238E27FC236}">
                <a16:creationId xmlns:a16="http://schemas.microsoft.com/office/drawing/2014/main" id="{BC3748D3-A838-45E9-A0FD-DD69D714A501}"/>
              </a:ext>
            </a:extLst>
          </p:cNvPr>
          <p:cNvPicPr>
            <a:picLocks noChangeAspect="1"/>
          </p:cNvPicPr>
          <p:nvPr/>
        </p:nvPicPr>
        <p:blipFill>
          <a:blip r:embed="rId4"/>
          <a:stretch>
            <a:fillRect/>
          </a:stretch>
        </p:blipFill>
        <p:spPr>
          <a:xfrm>
            <a:off x="1092529" y="1690689"/>
            <a:ext cx="5003471" cy="4117050"/>
          </a:xfrm>
          <a:prstGeom prst="rect">
            <a:avLst/>
          </a:prstGeom>
          <a:ln>
            <a:noFill/>
          </a:ln>
        </p:spPr>
      </p:pic>
      <p:sp>
        <p:nvSpPr>
          <p:cNvPr id="9" name="Elipse 8">
            <a:extLst>
              <a:ext uri="{FF2B5EF4-FFF2-40B4-BE49-F238E27FC236}">
                <a16:creationId xmlns:a16="http://schemas.microsoft.com/office/drawing/2014/main" id="{746AAF2D-6EF6-4EBD-8739-1E07AAB581B7}"/>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Gráfico 3">
            <a:extLst>
              <a:ext uri="{FF2B5EF4-FFF2-40B4-BE49-F238E27FC236}">
                <a16:creationId xmlns:a16="http://schemas.microsoft.com/office/drawing/2014/main" id="{F8DFFFAD-19BA-484C-B070-49077E049342}"/>
              </a:ext>
            </a:extLst>
          </p:cNvPr>
          <p:cNvSpPr/>
          <p:nvPr/>
        </p:nvSpPr>
        <p:spPr>
          <a:xfrm>
            <a:off x="305606" y="666562"/>
            <a:ext cx="835200" cy="835200"/>
          </a:xfrm>
          <a:custGeom>
            <a:avLst/>
            <a:gdLst>
              <a:gd name="connsiteX0" fmla="*/ 4805363 w 4876800"/>
              <a:gd name="connsiteY0" fmla="*/ 4733925 h 4876800"/>
              <a:gd name="connsiteX1" fmla="*/ 4229100 w 4876800"/>
              <a:gd name="connsiteY1" fmla="*/ 4733925 h 4876800"/>
              <a:gd name="connsiteX2" fmla="*/ 4229100 w 4876800"/>
              <a:gd name="connsiteY2" fmla="*/ 3756479 h 4876800"/>
              <a:gd name="connsiteX3" fmla="*/ 4876800 w 4876800"/>
              <a:gd name="connsiteY3" fmla="*/ 2956560 h 4876800"/>
              <a:gd name="connsiteX4" fmla="*/ 4246922 w 4876800"/>
              <a:gd name="connsiteY4" fmla="*/ 2159060 h 4876800"/>
              <a:gd name="connsiteX5" fmla="*/ 4384605 w 4876800"/>
              <a:gd name="connsiteY5" fmla="*/ 1847612 h 4876800"/>
              <a:gd name="connsiteX6" fmla="*/ 4325331 w 4876800"/>
              <a:gd name="connsiteY6" fmla="*/ 1765792 h 4876800"/>
              <a:gd name="connsiteX7" fmla="*/ 4243512 w 4876800"/>
              <a:gd name="connsiteY7" fmla="*/ 1825066 h 4876800"/>
              <a:gd name="connsiteX8" fmla="*/ 3901888 w 4876800"/>
              <a:gd name="connsiteY8" fmla="*/ 2237565 h 4876800"/>
              <a:gd name="connsiteX9" fmla="*/ 3818896 w 4876800"/>
              <a:gd name="connsiteY9" fmla="*/ 2334511 h 4876800"/>
              <a:gd name="connsiteX10" fmla="*/ 3595326 w 4876800"/>
              <a:gd name="connsiteY10" fmla="*/ 2649141 h 4876800"/>
              <a:gd name="connsiteX11" fmla="*/ 3266189 w 4876800"/>
              <a:gd name="connsiteY11" fmla="*/ 2654322 h 4876800"/>
              <a:gd name="connsiteX12" fmla="*/ 3082442 w 4876800"/>
              <a:gd name="connsiteY12" fmla="*/ 2514972 h 4876800"/>
              <a:gd name="connsiteX13" fmla="*/ 3082442 w 4876800"/>
              <a:gd name="connsiteY13" fmla="*/ 2206257 h 4876800"/>
              <a:gd name="connsiteX14" fmla="*/ 3394529 w 4876800"/>
              <a:gd name="connsiteY14" fmla="*/ 1894189 h 4876800"/>
              <a:gd name="connsiteX15" fmla="*/ 3394529 w 4876800"/>
              <a:gd name="connsiteY15" fmla="*/ 1793157 h 4876800"/>
              <a:gd name="connsiteX16" fmla="*/ 3293507 w 4876800"/>
              <a:gd name="connsiteY16" fmla="*/ 1793157 h 4876800"/>
              <a:gd name="connsiteX17" fmla="*/ 3082452 w 4876800"/>
              <a:gd name="connsiteY17" fmla="*/ 2004203 h 4876800"/>
              <a:gd name="connsiteX18" fmla="*/ 3082452 w 4876800"/>
              <a:gd name="connsiteY18" fmla="*/ 1531220 h 4876800"/>
              <a:gd name="connsiteX19" fmla="*/ 3011015 w 4876800"/>
              <a:gd name="connsiteY19" fmla="*/ 1459782 h 4876800"/>
              <a:gd name="connsiteX20" fmla="*/ 2939577 w 4876800"/>
              <a:gd name="connsiteY20" fmla="*/ 1531220 h 4876800"/>
              <a:gd name="connsiteX21" fmla="*/ 2939577 w 4876800"/>
              <a:gd name="connsiteY21" fmla="*/ 1867100 h 4876800"/>
              <a:gd name="connsiteX22" fmla="*/ 2728532 w 4876800"/>
              <a:gd name="connsiteY22" fmla="*/ 1656055 h 4876800"/>
              <a:gd name="connsiteX23" fmla="*/ 2627500 w 4876800"/>
              <a:gd name="connsiteY23" fmla="*/ 1656055 h 4876800"/>
              <a:gd name="connsiteX24" fmla="*/ 2627500 w 4876800"/>
              <a:gd name="connsiteY24" fmla="*/ 1757086 h 4876800"/>
              <a:gd name="connsiteX25" fmla="*/ 2939587 w 4876800"/>
              <a:gd name="connsiteY25" fmla="*/ 2069173 h 4876800"/>
              <a:gd name="connsiteX26" fmla="*/ 2939587 w 4876800"/>
              <a:gd name="connsiteY26" fmla="*/ 2515019 h 4876800"/>
              <a:gd name="connsiteX27" fmla="*/ 2755916 w 4876800"/>
              <a:gd name="connsiteY27" fmla="*/ 2654303 h 4876800"/>
              <a:gd name="connsiteX28" fmla="*/ 2426713 w 4876800"/>
              <a:gd name="connsiteY28" fmla="*/ 2649169 h 4876800"/>
              <a:gd name="connsiteX29" fmla="*/ 2263921 w 4876800"/>
              <a:gd name="connsiteY29" fmla="*/ 2496103 h 4876800"/>
              <a:gd name="connsiteX30" fmla="*/ 2049323 w 4876800"/>
              <a:gd name="connsiteY30" fmla="*/ 1276683 h 4876800"/>
              <a:gd name="connsiteX31" fmla="*/ 2106511 w 4876800"/>
              <a:gd name="connsiteY31" fmla="*/ 1249890 h 4876800"/>
              <a:gd name="connsiteX32" fmla="*/ 2200647 w 4876800"/>
              <a:gd name="connsiteY32" fmla="*/ 1093318 h 4876800"/>
              <a:gd name="connsiteX33" fmla="*/ 2198389 w 4876800"/>
              <a:gd name="connsiteY33" fmla="*/ 1055580 h 4876800"/>
              <a:gd name="connsiteX34" fmla="*/ 2437105 w 4876800"/>
              <a:gd name="connsiteY34" fmla="*/ 750303 h 4876800"/>
              <a:gd name="connsiteX35" fmla="*/ 2551957 w 4876800"/>
              <a:gd name="connsiteY35" fmla="*/ 601904 h 4876800"/>
              <a:gd name="connsiteX36" fmla="*/ 3011062 w 4876800"/>
              <a:gd name="connsiteY36" fmla="*/ 142894 h 4876800"/>
              <a:gd name="connsiteX37" fmla="*/ 3470062 w 4876800"/>
              <a:gd name="connsiteY37" fmla="*/ 602666 h 4876800"/>
              <a:gd name="connsiteX38" fmla="*/ 3584924 w 4876800"/>
              <a:gd name="connsiteY38" fmla="*/ 750313 h 4876800"/>
              <a:gd name="connsiteX39" fmla="*/ 3821392 w 4876800"/>
              <a:gd name="connsiteY39" fmla="*/ 1093146 h 4876800"/>
              <a:gd name="connsiteX40" fmla="*/ 3915490 w 4876800"/>
              <a:gd name="connsiteY40" fmla="*/ 1249880 h 4876800"/>
              <a:gd name="connsiteX41" fmla="*/ 4211307 w 4876800"/>
              <a:gd name="connsiteY41" fmla="*/ 1542021 h 4876800"/>
              <a:gd name="connsiteX42" fmla="*/ 4304433 w 4876800"/>
              <a:gd name="connsiteY42" fmla="*/ 1581179 h 4876800"/>
              <a:gd name="connsiteX43" fmla="*/ 4343591 w 4876800"/>
              <a:gd name="connsiteY43" fmla="*/ 1488053 h 4876800"/>
              <a:gd name="connsiteX44" fmla="*/ 3967858 w 4876800"/>
              <a:gd name="connsiteY44" fmla="*/ 1116949 h 4876800"/>
              <a:gd name="connsiteX45" fmla="*/ 3963248 w 4876800"/>
              <a:gd name="connsiteY45" fmla="*/ 1110272 h 4876800"/>
              <a:gd name="connsiteX46" fmla="*/ 3619252 w 4876800"/>
              <a:gd name="connsiteY46" fmla="*/ 611619 h 4876800"/>
              <a:gd name="connsiteX47" fmla="*/ 3612947 w 4876800"/>
              <a:gd name="connsiteY47" fmla="*/ 601904 h 4876800"/>
              <a:gd name="connsiteX48" fmla="*/ 3011043 w 4876800"/>
              <a:gd name="connsiteY48" fmla="*/ 0 h 4876800"/>
              <a:gd name="connsiteX49" fmla="*/ 2409063 w 4876800"/>
              <a:gd name="connsiteY49" fmla="*/ 602647 h 4876800"/>
              <a:gd name="connsiteX50" fmla="*/ 2402777 w 4876800"/>
              <a:gd name="connsiteY50" fmla="*/ 611600 h 4876800"/>
              <a:gd name="connsiteX51" fmla="*/ 2055495 w 4876800"/>
              <a:gd name="connsiteY51" fmla="*/ 1055561 h 4876800"/>
              <a:gd name="connsiteX52" fmla="*/ 2058791 w 4876800"/>
              <a:gd name="connsiteY52" fmla="*/ 1110406 h 4876800"/>
              <a:gd name="connsiteX53" fmla="*/ 2004841 w 4876800"/>
              <a:gd name="connsiteY53" fmla="*/ 1139009 h 4876800"/>
              <a:gd name="connsiteX54" fmla="*/ 1949729 w 4876800"/>
              <a:gd name="connsiteY54" fmla="*/ 984304 h 4876800"/>
              <a:gd name="connsiteX55" fmla="*/ 1132551 w 4876800"/>
              <a:gd name="connsiteY55" fmla="*/ 0 h 4876800"/>
              <a:gd name="connsiteX56" fmla="*/ 339700 w 4876800"/>
              <a:gd name="connsiteY56" fmla="*/ 921125 h 4876800"/>
              <a:gd name="connsiteX57" fmla="*/ 379990 w 4876800"/>
              <a:gd name="connsiteY57" fmla="*/ 1013774 h 4876800"/>
              <a:gd name="connsiteX58" fmla="*/ 472640 w 4876800"/>
              <a:gd name="connsiteY58" fmla="*/ 973484 h 4876800"/>
              <a:gd name="connsiteX59" fmla="*/ 1132551 w 4876800"/>
              <a:gd name="connsiteY59" fmla="*/ 142875 h 4876800"/>
              <a:gd name="connsiteX60" fmla="*/ 1816018 w 4876800"/>
              <a:gd name="connsiteY60" fmla="*/ 1034653 h 4876800"/>
              <a:gd name="connsiteX61" fmla="*/ 2122227 w 4876800"/>
              <a:gd name="connsiteY61" fmla="*/ 2438857 h 4876800"/>
              <a:gd name="connsiteX62" fmla="*/ 1203989 w 4876800"/>
              <a:gd name="connsiteY62" fmla="*/ 3550663 h 4876800"/>
              <a:gd name="connsiteX63" fmla="*/ 1203989 w 4876800"/>
              <a:gd name="connsiteY63" fmla="*/ 2970924 h 4876800"/>
              <a:gd name="connsiteX64" fmla="*/ 1203989 w 4876800"/>
              <a:gd name="connsiteY64" fmla="*/ 2970829 h 4876800"/>
              <a:gd name="connsiteX65" fmla="*/ 1203989 w 4876800"/>
              <a:gd name="connsiteY65" fmla="*/ 2697680 h 4876800"/>
              <a:gd name="connsiteX66" fmla="*/ 1502131 w 4876800"/>
              <a:gd name="connsiteY66" fmla="*/ 2399538 h 4876800"/>
              <a:gd name="connsiteX67" fmla="*/ 1502131 w 4876800"/>
              <a:gd name="connsiteY67" fmla="*/ 2298506 h 4876800"/>
              <a:gd name="connsiteX68" fmla="*/ 1401099 w 4876800"/>
              <a:gd name="connsiteY68" fmla="*/ 2298506 h 4876800"/>
              <a:gd name="connsiteX69" fmla="*/ 1203998 w 4876800"/>
              <a:gd name="connsiteY69" fmla="*/ 2495607 h 4876800"/>
              <a:gd name="connsiteX70" fmla="*/ 1203998 w 4876800"/>
              <a:gd name="connsiteY70" fmla="*/ 2196894 h 4876800"/>
              <a:gd name="connsiteX71" fmla="*/ 1132561 w 4876800"/>
              <a:gd name="connsiteY71" fmla="*/ 2125456 h 4876800"/>
              <a:gd name="connsiteX72" fmla="*/ 1061123 w 4876800"/>
              <a:gd name="connsiteY72" fmla="*/ 2196894 h 4876800"/>
              <a:gd name="connsiteX73" fmla="*/ 1061123 w 4876800"/>
              <a:gd name="connsiteY73" fmla="*/ 2668038 h 4876800"/>
              <a:gd name="connsiteX74" fmla="*/ 1061123 w 4876800"/>
              <a:gd name="connsiteY74" fmla="*/ 2668133 h 4876800"/>
              <a:gd name="connsiteX75" fmla="*/ 1061123 w 4876800"/>
              <a:gd name="connsiteY75" fmla="*/ 2798407 h 4876800"/>
              <a:gd name="connsiteX76" fmla="*/ 864013 w 4876800"/>
              <a:gd name="connsiteY76" fmla="*/ 2601297 h 4876800"/>
              <a:gd name="connsiteX77" fmla="*/ 762981 w 4876800"/>
              <a:gd name="connsiteY77" fmla="*/ 2601297 h 4876800"/>
              <a:gd name="connsiteX78" fmla="*/ 762981 w 4876800"/>
              <a:gd name="connsiteY78" fmla="*/ 2702328 h 4876800"/>
              <a:gd name="connsiteX79" fmla="*/ 1061123 w 4876800"/>
              <a:gd name="connsiteY79" fmla="*/ 3000470 h 4876800"/>
              <a:gd name="connsiteX80" fmla="*/ 1061123 w 4876800"/>
              <a:gd name="connsiteY80" fmla="*/ 3550663 h 4876800"/>
              <a:gd name="connsiteX81" fmla="*/ 142875 w 4876800"/>
              <a:gd name="connsiteY81" fmla="*/ 2438857 h 4876800"/>
              <a:gd name="connsiteX82" fmla="*/ 363807 w 4876800"/>
              <a:gd name="connsiteY82" fmla="*/ 1281217 h 4876800"/>
              <a:gd name="connsiteX83" fmla="*/ 317325 w 4876800"/>
              <a:gd name="connsiteY83" fmla="*/ 1191520 h 4876800"/>
              <a:gd name="connsiteX84" fmla="*/ 227628 w 4876800"/>
              <a:gd name="connsiteY84" fmla="*/ 1238002 h 4876800"/>
              <a:gd name="connsiteX85" fmla="*/ 0 w 4876800"/>
              <a:gd name="connsiteY85" fmla="*/ 2438857 h 4876800"/>
              <a:gd name="connsiteX86" fmla="*/ 1061114 w 4876800"/>
              <a:gd name="connsiteY86" fmla="*/ 3693890 h 4876800"/>
              <a:gd name="connsiteX87" fmla="*/ 1061114 w 4876800"/>
              <a:gd name="connsiteY87" fmla="*/ 4733925 h 4876800"/>
              <a:gd name="connsiteX88" fmla="*/ 71438 w 4876800"/>
              <a:gd name="connsiteY88" fmla="*/ 4733925 h 4876800"/>
              <a:gd name="connsiteX89" fmla="*/ 0 w 4876800"/>
              <a:gd name="connsiteY89" fmla="*/ 4805363 h 4876800"/>
              <a:gd name="connsiteX90" fmla="*/ 71438 w 4876800"/>
              <a:gd name="connsiteY90" fmla="*/ 4876800 h 4876800"/>
              <a:gd name="connsiteX91" fmla="*/ 4805363 w 4876800"/>
              <a:gd name="connsiteY91" fmla="*/ 4876800 h 4876800"/>
              <a:gd name="connsiteX92" fmla="*/ 4876800 w 4876800"/>
              <a:gd name="connsiteY92" fmla="*/ 4805363 h 4876800"/>
              <a:gd name="connsiteX93" fmla="*/ 4805363 w 4876800"/>
              <a:gd name="connsiteY93" fmla="*/ 4733925 h 4876800"/>
              <a:gd name="connsiteX94" fmla="*/ 2939567 w 4876800"/>
              <a:gd name="connsiteY94" fmla="*/ 4733925 h 4876800"/>
              <a:gd name="connsiteX95" fmla="*/ 1203989 w 4876800"/>
              <a:gd name="connsiteY95" fmla="*/ 4733925 h 4876800"/>
              <a:gd name="connsiteX96" fmla="*/ 1203989 w 4876800"/>
              <a:gd name="connsiteY96" fmla="*/ 3693890 h 4876800"/>
              <a:gd name="connsiteX97" fmla="*/ 2241480 w 4876800"/>
              <a:gd name="connsiteY97" fmla="*/ 2694632 h 4876800"/>
              <a:gd name="connsiteX98" fmla="*/ 2364981 w 4876800"/>
              <a:gd name="connsiteY98" fmla="*/ 2778004 h 4876800"/>
              <a:gd name="connsiteX99" fmla="*/ 2808513 w 4876800"/>
              <a:gd name="connsiteY99" fmla="*/ 2787110 h 4876800"/>
              <a:gd name="connsiteX100" fmla="*/ 2939567 w 4876800"/>
              <a:gd name="connsiteY100" fmla="*/ 2713530 h 4876800"/>
              <a:gd name="connsiteX101" fmla="*/ 4086225 w 4876800"/>
              <a:gd name="connsiteY101" fmla="*/ 4733925 h 4876800"/>
              <a:gd name="connsiteX102" fmla="*/ 3082442 w 4876800"/>
              <a:gd name="connsiteY102" fmla="*/ 4733925 h 4876800"/>
              <a:gd name="connsiteX103" fmla="*/ 3082442 w 4876800"/>
              <a:gd name="connsiteY103" fmla="*/ 2713578 h 4876800"/>
              <a:gd name="connsiteX104" fmla="*/ 3213573 w 4876800"/>
              <a:gd name="connsiteY104" fmla="*/ 2787149 h 4876800"/>
              <a:gd name="connsiteX105" fmla="*/ 3431172 w 4876800"/>
              <a:gd name="connsiteY105" fmla="*/ 2828620 h 4876800"/>
              <a:gd name="connsiteX106" fmla="*/ 3438525 w 4876800"/>
              <a:gd name="connsiteY106" fmla="*/ 2956570 h 4876800"/>
              <a:gd name="connsiteX107" fmla="*/ 4086225 w 4876800"/>
              <a:gd name="connsiteY107" fmla="*/ 3756489 h 4876800"/>
              <a:gd name="connsiteX108" fmla="*/ 4157663 w 4876800"/>
              <a:gd name="connsiteY108" fmla="*/ 2907249 h 4876800"/>
              <a:gd name="connsiteX109" fmla="*/ 4086225 w 4876800"/>
              <a:gd name="connsiteY109" fmla="*/ 2978687 h 4876800"/>
              <a:gd name="connsiteX110" fmla="*/ 4086225 w 4876800"/>
              <a:gd name="connsiteY110" fmla="*/ 3371374 h 4876800"/>
              <a:gd name="connsiteX111" fmla="*/ 4086225 w 4876800"/>
              <a:gd name="connsiteY111" fmla="*/ 3371469 h 4876800"/>
              <a:gd name="connsiteX112" fmla="*/ 4086225 w 4876800"/>
              <a:gd name="connsiteY112" fmla="*/ 3612328 h 4876800"/>
              <a:gd name="connsiteX113" fmla="*/ 3581400 w 4876800"/>
              <a:gd name="connsiteY113" fmla="*/ 2956560 h 4876800"/>
              <a:gd name="connsiteX114" fmla="*/ 3597364 w 4876800"/>
              <a:gd name="connsiteY114" fmla="*/ 2802112 h 4876800"/>
              <a:gd name="connsiteX115" fmla="*/ 3957638 w 4876800"/>
              <a:gd name="connsiteY115" fmla="*/ 2369287 h 4876800"/>
              <a:gd name="connsiteX116" fmla="*/ 4093721 w 4876800"/>
              <a:gd name="connsiteY116" fmla="*/ 2299668 h 4876800"/>
              <a:gd name="connsiteX117" fmla="*/ 4733925 w 4876800"/>
              <a:gd name="connsiteY117" fmla="*/ 2956560 h 4876800"/>
              <a:gd name="connsiteX118" fmla="*/ 4229100 w 4876800"/>
              <a:gd name="connsiteY118" fmla="*/ 3612328 h 4876800"/>
              <a:gd name="connsiteX119" fmla="*/ 4229100 w 4876800"/>
              <a:gd name="connsiteY119" fmla="*/ 3401016 h 4876800"/>
              <a:gd name="connsiteX120" fmla="*/ 4454976 w 4876800"/>
              <a:gd name="connsiteY120" fmla="*/ 3175140 h 4876800"/>
              <a:gd name="connsiteX121" fmla="*/ 4454976 w 4876800"/>
              <a:gd name="connsiteY121" fmla="*/ 3074108 h 4876800"/>
              <a:gd name="connsiteX122" fmla="*/ 4353944 w 4876800"/>
              <a:gd name="connsiteY122" fmla="*/ 3074108 h 4876800"/>
              <a:gd name="connsiteX123" fmla="*/ 4229100 w 4876800"/>
              <a:gd name="connsiteY123" fmla="*/ 3198952 h 4876800"/>
              <a:gd name="connsiteX124" fmla="*/ 4229100 w 4876800"/>
              <a:gd name="connsiteY124" fmla="*/ 2978687 h 4876800"/>
              <a:gd name="connsiteX125" fmla="*/ 4157663 w 4876800"/>
              <a:gd name="connsiteY125" fmla="*/ 2907249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876800" h="4876800">
                <a:moveTo>
                  <a:pt x="4805363" y="4733925"/>
                </a:moveTo>
                <a:lnTo>
                  <a:pt x="4229100" y="4733925"/>
                </a:lnTo>
                <a:lnTo>
                  <a:pt x="4229100" y="3756479"/>
                </a:lnTo>
                <a:cubicBezTo>
                  <a:pt x="4592222" y="3716255"/>
                  <a:pt x="4876800" y="3372888"/>
                  <a:pt x="4876800" y="2956560"/>
                </a:cubicBezTo>
                <a:cubicBezTo>
                  <a:pt x="4876800" y="2547090"/>
                  <a:pt x="4601461" y="2208381"/>
                  <a:pt x="4246922" y="2159060"/>
                </a:cubicBezTo>
                <a:cubicBezTo>
                  <a:pt x="4317702" y="2070278"/>
                  <a:pt x="4366070" y="1963560"/>
                  <a:pt x="4384605" y="1847612"/>
                </a:cubicBezTo>
                <a:cubicBezTo>
                  <a:pt x="4390825" y="1808655"/>
                  <a:pt x="4364289" y="1772022"/>
                  <a:pt x="4325331" y="1765792"/>
                </a:cubicBezTo>
                <a:cubicBezTo>
                  <a:pt x="4286241" y="1759639"/>
                  <a:pt x="4249731" y="1786109"/>
                  <a:pt x="4243512" y="1825066"/>
                </a:cubicBezTo>
                <a:cubicBezTo>
                  <a:pt x="4213174" y="2014976"/>
                  <a:pt x="4080482" y="2172862"/>
                  <a:pt x="3901888" y="2237565"/>
                </a:cubicBezTo>
                <a:cubicBezTo>
                  <a:pt x="3859235" y="2253015"/>
                  <a:pt x="3827450" y="2290172"/>
                  <a:pt x="3818896" y="2334511"/>
                </a:cubicBezTo>
                <a:cubicBezTo>
                  <a:pt x="3805619" y="2403301"/>
                  <a:pt x="3757251" y="2571645"/>
                  <a:pt x="3595326" y="2649141"/>
                </a:cubicBezTo>
                <a:cubicBezTo>
                  <a:pt x="3455613" y="2716006"/>
                  <a:pt x="3318548" y="2675020"/>
                  <a:pt x="3266189" y="2654322"/>
                </a:cubicBezTo>
                <a:cubicBezTo>
                  <a:pt x="3178036" y="2619327"/>
                  <a:pt x="3119009" y="2562177"/>
                  <a:pt x="3082442" y="2514972"/>
                </a:cubicBezTo>
                <a:lnTo>
                  <a:pt x="3082442" y="2206257"/>
                </a:lnTo>
                <a:lnTo>
                  <a:pt x="3394529" y="1894189"/>
                </a:lnTo>
                <a:cubicBezTo>
                  <a:pt x="3422428" y="1866281"/>
                  <a:pt x="3422428" y="1821056"/>
                  <a:pt x="3394529" y="1793157"/>
                </a:cubicBezTo>
                <a:cubicBezTo>
                  <a:pt x="3366621" y="1765278"/>
                  <a:pt x="3321387" y="1765259"/>
                  <a:pt x="3293507" y="1793157"/>
                </a:cubicBezTo>
                <a:lnTo>
                  <a:pt x="3082452" y="2004203"/>
                </a:lnTo>
                <a:lnTo>
                  <a:pt x="3082452" y="1531220"/>
                </a:lnTo>
                <a:cubicBezTo>
                  <a:pt x="3082452" y="1491758"/>
                  <a:pt x="3050477" y="1459782"/>
                  <a:pt x="3011015" y="1459782"/>
                </a:cubicBezTo>
                <a:cubicBezTo>
                  <a:pt x="2971552" y="1459782"/>
                  <a:pt x="2939577" y="1491758"/>
                  <a:pt x="2939577" y="1531220"/>
                </a:cubicBezTo>
                <a:lnTo>
                  <a:pt x="2939577" y="1867100"/>
                </a:lnTo>
                <a:lnTo>
                  <a:pt x="2728532" y="1656055"/>
                </a:lnTo>
                <a:cubicBezTo>
                  <a:pt x="2700623" y="1628166"/>
                  <a:pt x="2655399" y="1628166"/>
                  <a:pt x="2627500" y="1656055"/>
                </a:cubicBezTo>
                <a:cubicBezTo>
                  <a:pt x="2599601" y="1683963"/>
                  <a:pt x="2599601" y="1729188"/>
                  <a:pt x="2627500" y="1757086"/>
                </a:cubicBezTo>
                <a:lnTo>
                  <a:pt x="2939587" y="2069173"/>
                </a:lnTo>
                <a:lnTo>
                  <a:pt x="2939587" y="2515019"/>
                </a:lnTo>
                <a:cubicBezTo>
                  <a:pt x="2902877" y="2562282"/>
                  <a:pt x="2843756" y="2619432"/>
                  <a:pt x="2755916" y="2654303"/>
                </a:cubicBezTo>
                <a:cubicBezTo>
                  <a:pt x="2703462" y="2675030"/>
                  <a:pt x="2566407" y="2716025"/>
                  <a:pt x="2426713" y="2649169"/>
                </a:cubicBezTo>
                <a:cubicBezTo>
                  <a:pt x="2359057" y="2616746"/>
                  <a:pt x="2304488" y="2565149"/>
                  <a:pt x="2263921" y="2496103"/>
                </a:cubicBezTo>
                <a:cubicBezTo>
                  <a:pt x="2276351" y="2180349"/>
                  <a:pt x="2185054" y="1718891"/>
                  <a:pt x="2049323" y="1276683"/>
                </a:cubicBezTo>
                <a:cubicBezTo>
                  <a:pt x="2067830" y="1266673"/>
                  <a:pt x="2086918" y="1257643"/>
                  <a:pt x="2106511" y="1249890"/>
                </a:cubicBezTo>
                <a:cubicBezTo>
                  <a:pt x="2170138" y="1224877"/>
                  <a:pt x="2208829" y="1160412"/>
                  <a:pt x="2200647" y="1093318"/>
                </a:cubicBezTo>
                <a:cubicBezTo>
                  <a:pt x="2199132" y="1080554"/>
                  <a:pt x="2198389" y="1068210"/>
                  <a:pt x="2198389" y="1055580"/>
                </a:cubicBezTo>
                <a:cubicBezTo>
                  <a:pt x="2198389" y="910609"/>
                  <a:pt x="2296554" y="785089"/>
                  <a:pt x="2437105" y="750303"/>
                </a:cubicBezTo>
                <a:cubicBezTo>
                  <a:pt x="2504732" y="733568"/>
                  <a:pt x="2551957" y="672846"/>
                  <a:pt x="2551957" y="601904"/>
                </a:cubicBezTo>
                <a:cubicBezTo>
                  <a:pt x="2551957" y="348806"/>
                  <a:pt x="2757907" y="142894"/>
                  <a:pt x="3011062" y="142894"/>
                </a:cubicBezTo>
                <a:cubicBezTo>
                  <a:pt x="3264151" y="142894"/>
                  <a:pt x="3470062" y="348806"/>
                  <a:pt x="3470062" y="602666"/>
                </a:cubicBezTo>
                <a:cubicBezTo>
                  <a:pt x="3470062" y="672856"/>
                  <a:pt x="3517287" y="733568"/>
                  <a:pt x="3584924" y="750313"/>
                </a:cubicBezTo>
                <a:cubicBezTo>
                  <a:pt x="3739029" y="788460"/>
                  <a:pt x="3840518" y="935955"/>
                  <a:pt x="3821392" y="1093146"/>
                </a:cubicBezTo>
                <a:cubicBezTo>
                  <a:pt x="3813220" y="1160364"/>
                  <a:pt x="3851891" y="1224801"/>
                  <a:pt x="3915490" y="1249880"/>
                </a:cubicBezTo>
                <a:cubicBezTo>
                  <a:pt x="4049202" y="1302506"/>
                  <a:pt x="4157025" y="1408995"/>
                  <a:pt x="4211307" y="1542021"/>
                </a:cubicBezTo>
                <a:cubicBezTo>
                  <a:pt x="4226395" y="1578988"/>
                  <a:pt x="4268658" y="1595780"/>
                  <a:pt x="4304433" y="1581179"/>
                </a:cubicBezTo>
                <a:cubicBezTo>
                  <a:pt x="4340971" y="1566272"/>
                  <a:pt x="4358497" y="1524581"/>
                  <a:pt x="4343591" y="1488053"/>
                </a:cubicBezTo>
                <a:cubicBezTo>
                  <a:pt x="4274639" y="1319060"/>
                  <a:pt x="4137670" y="1183796"/>
                  <a:pt x="3967858" y="1116949"/>
                </a:cubicBezTo>
                <a:cubicBezTo>
                  <a:pt x="3965001" y="1115825"/>
                  <a:pt x="3962914" y="1112892"/>
                  <a:pt x="3963248" y="1110272"/>
                </a:cubicBezTo>
                <a:cubicBezTo>
                  <a:pt x="3991890" y="879491"/>
                  <a:pt x="3841099" y="666655"/>
                  <a:pt x="3619252" y="611619"/>
                </a:cubicBezTo>
                <a:cubicBezTo>
                  <a:pt x="3615652" y="610724"/>
                  <a:pt x="3612947" y="606876"/>
                  <a:pt x="3612947" y="601904"/>
                </a:cubicBezTo>
                <a:cubicBezTo>
                  <a:pt x="3612928" y="270005"/>
                  <a:pt x="3342923" y="0"/>
                  <a:pt x="3011043" y="0"/>
                </a:cubicBezTo>
                <a:cubicBezTo>
                  <a:pt x="2679106" y="0"/>
                  <a:pt x="2409063" y="270005"/>
                  <a:pt x="2409063" y="602647"/>
                </a:cubicBezTo>
                <a:cubicBezTo>
                  <a:pt x="2409063" y="606857"/>
                  <a:pt x="2406358" y="610714"/>
                  <a:pt x="2402777" y="611600"/>
                </a:cubicBezTo>
                <a:cubicBezTo>
                  <a:pt x="2198303" y="662188"/>
                  <a:pt x="2055495" y="844753"/>
                  <a:pt x="2055495" y="1055561"/>
                </a:cubicBezTo>
                <a:cubicBezTo>
                  <a:pt x="2055495" y="1073639"/>
                  <a:pt x="2056590" y="1092022"/>
                  <a:pt x="2058791" y="1110406"/>
                </a:cubicBezTo>
                <a:cubicBezTo>
                  <a:pt x="2060267" y="1122769"/>
                  <a:pt x="2014785" y="1133046"/>
                  <a:pt x="2004841" y="1139009"/>
                </a:cubicBezTo>
                <a:cubicBezTo>
                  <a:pt x="1987058" y="1086383"/>
                  <a:pt x="1968684" y="1034634"/>
                  <a:pt x="1949729" y="984304"/>
                </a:cubicBezTo>
                <a:cubicBezTo>
                  <a:pt x="1643396" y="170774"/>
                  <a:pt x="1336262" y="0"/>
                  <a:pt x="1132551" y="0"/>
                </a:cubicBezTo>
                <a:cubicBezTo>
                  <a:pt x="777050" y="0"/>
                  <a:pt x="505177" y="500910"/>
                  <a:pt x="339700" y="921125"/>
                </a:cubicBezTo>
                <a:cubicBezTo>
                  <a:pt x="325241" y="957834"/>
                  <a:pt x="343281" y="999315"/>
                  <a:pt x="379990" y="1013774"/>
                </a:cubicBezTo>
                <a:cubicBezTo>
                  <a:pt x="416681" y="1028243"/>
                  <a:pt x="458181" y="1010193"/>
                  <a:pt x="472640" y="973484"/>
                </a:cubicBezTo>
                <a:cubicBezTo>
                  <a:pt x="680504" y="445618"/>
                  <a:pt x="921029" y="142875"/>
                  <a:pt x="1132551" y="142875"/>
                </a:cubicBezTo>
                <a:cubicBezTo>
                  <a:pt x="1353503" y="142875"/>
                  <a:pt x="1602619" y="467916"/>
                  <a:pt x="1816018" y="1034653"/>
                </a:cubicBezTo>
                <a:cubicBezTo>
                  <a:pt x="2017043" y="1568539"/>
                  <a:pt x="2122227" y="2145173"/>
                  <a:pt x="2122227" y="2438857"/>
                </a:cubicBezTo>
                <a:cubicBezTo>
                  <a:pt x="2122227" y="3026464"/>
                  <a:pt x="1716472" y="3509286"/>
                  <a:pt x="1203989" y="3550663"/>
                </a:cubicBezTo>
                <a:lnTo>
                  <a:pt x="1203989" y="2970924"/>
                </a:lnTo>
                <a:cubicBezTo>
                  <a:pt x="1203989" y="2970895"/>
                  <a:pt x="1203989" y="2970857"/>
                  <a:pt x="1203989" y="2970829"/>
                </a:cubicBezTo>
                <a:lnTo>
                  <a:pt x="1203989" y="2697680"/>
                </a:lnTo>
                <a:lnTo>
                  <a:pt x="1502131" y="2399538"/>
                </a:lnTo>
                <a:cubicBezTo>
                  <a:pt x="1530029" y="2371630"/>
                  <a:pt x="1530029" y="2326405"/>
                  <a:pt x="1502131" y="2298506"/>
                </a:cubicBezTo>
                <a:cubicBezTo>
                  <a:pt x="1474222" y="2270617"/>
                  <a:pt x="1428998" y="2270617"/>
                  <a:pt x="1401099" y="2298506"/>
                </a:cubicBezTo>
                <a:lnTo>
                  <a:pt x="1203998" y="2495607"/>
                </a:lnTo>
                <a:lnTo>
                  <a:pt x="1203998" y="2196894"/>
                </a:lnTo>
                <a:cubicBezTo>
                  <a:pt x="1203998" y="2157432"/>
                  <a:pt x="1172023" y="2125456"/>
                  <a:pt x="1132561" y="2125456"/>
                </a:cubicBezTo>
                <a:cubicBezTo>
                  <a:pt x="1093099" y="2125456"/>
                  <a:pt x="1061123" y="2157432"/>
                  <a:pt x="1061123" y="2196894"/>
                </a:cubicBezTo>
                <a:lnTo>
                  <a:pt x="1061123" y="2668038"/>
                </a:lnTo>
                <a:lnTo>
                  <a:pt x="1061123" y="2668133"/>
                </a:lnTo>
                <a:lnTo>
                  <a:pt x="1061123" y="2798407"/>
                </a:lnTo>
                <a:lnTo>
                  <a:pt x="864013" y="2601297"/>
                </a:lnTo>
                <a:cubicBezTo>
                  <a:pt x="836105" y="2573408"/>
                  <a:pt x="790880" y="2573408"/>
                  <a:pt x="762981" y="2601297"/>
                </a:cubicBezTo>
                <a:cubicBezTo>
                  <a:pt x="735082" y="2629205"/>
                  <a:pt x="735082" y="2674430"/>
                  <a:pt x="762981" y="2702328"/>
                </a:cubicBezTo>
                <a:lnTo>
                  <a:pt x="1061123" y="3000470"/>
                </a:lnTo>
                <a:lnTo>
                  <a:pt x="1061123" y="3550663"/>
                </a:lnTo>
                <a:cubicBezTo>
                  <a:pt x="548630" y="3509286"/>
                  <a:pt x="142875" y="3026464"/>
                  <a:pt x="142875" y="2438857"/>
                </a:cubicBezTo>
                <a:cubicBezTo>
                  <a:pt x="142875" y="2162804"/>
                  <a:pt x="231658" y="1697584"/>
                  <a:pt x="363807" y="1281217"/>
                </a:cubicBezTo>
                <a:cubicBezTo>
                  <a:pt x="375742" y="1243622"/>
                  <a:pt x="354930" y="1203455"/>
                  <a:pt x="317325" y="1191520"/>
                </a:cubicBezTo>
                <a:cubicBezTo>
                  <a:pt x="279778" y="1179614"/>
                  <a:pt x="239573" y="1200407"/>
                  <a:pt x="227628" y="1238002"/>
                </a:cubicBezTo>
                <a:cubicBezTo>
                  <a:pt x="89354" y="1673676"/>
                  <a:pt x="0" y="2145040"/>
                  <a:pt x="0" y="2438857"/>
                </a:cubicBezTo>
                <a:cubicBezTo>
                  <a:pt x="0" y="3105655"/>
                  <a:pt x="469783" y="3652809"/>
                  <a:pt x="1061114" y="3693890"/>
                </a:cubicBezTo>
                <a:lnTo>
                  <a:pt x="1061114" y="4733925"/>
                </a:lnTo>
                <a:lnTo>
                  <a:pt x="71438" y="4733925"/>
                </a:lnTo>
                <a:cubicBezTo>
                  <a:pt x="31975" y="4733925"/>
                  <a:pt x="0" y="4765901"/>
                  <a:pt x="0" y="4805363"/>
                </a:cubicBezTo>
                <a:cubicBezTo>
                  <a:pt x="0" y="4844825"/>
                  <a:pt x="31975" y="4876800"/>
                  <a:pt x="71438" y="4876800"/>
                </a:cubicBezTo>
                <a:lnTo>
                  <a:pt x="4805363" y="4876800"/>
                </a:lnTo>
                <a:cubicBezTo>
                  <a:pt x="4844825" y="4876800"/>
                  <a:pt x="4876800" y="4844825"/>
                  <a:pt x="4876800" y="4805363"/>
                </a:cubicBezTo>
                <a:cubicBezTo>
                  <a:pt x="4876800" y="4765901"/>
                  <a:pt x="4844825" y="4733925"/>
                  <a:pt x="4805363" y="4733925"/>
                </a:cubicBezTo>
                <a:close/>
                <a:moveTo>
                  <a:pt x="2939567" y="4733925"/>
                </a:moveTo>
                <a:lnTo>
                  <a:pt x="1203989" y="4733925"/>
                </a:lnTo>
                <a:lnTo>
                  <a:pt x="1203989" y="3693890"/>
                </a:lnTo>
                <a:cubicBezTo>
                  <a:pt x="1717605" y="3658210"/>
                  <a:pt x="2139458" y="3240691"/>
                  <a:pt x="2241480" y="2694632"/>
                </a:cubicBezTo>
                <a:cubicBezTo>
                  <a:pt x="2278161" y="2728255"/>
                  <a:pt x="2319366" y="2756145"/>
                  <a:pt x="2364981" y="2778004"/>
                </a:cubicBezTo>
                <a:cubicBezTo>
                  <a:pt x="2555415" y="2869168"/>
                  <a:pt x="2738533" y="2814761"/>
                  <a:pt x="2808513" y="2787110"/>
                </a:cubicBezTo>
                <a:cubicBezTo>
                  <a:pt x="2859310" y="2766946"/>
                  <a:pt x="2902610" y="2741219"/>
                  <a:pt x="2939567" y="2713530"/>
                </a:cubicBezTo>
                <a:close/>
                <a:moveTo>
                  <a:pt x="4086225" y="4733925"/>
                </a:moveTo>
                <a:lnTo>
                  <a:pt x="3082442" y="4733925"/>
                </a:lnTo>
                <a:lnTo>
                  <a:pt x="3082442" y="2713578"/>
                </a:lnTo>
                <a:cubicBezTo>
                  <a:pt x="3119380" y="2741238"/>
                  <a:pt x="3162691" y="2766955"/>
                  <a:pt x="3213573" y="2787149"/>
                </a:cubicBezTo>
                <a:cubicBezTo>
                  <a:pt x="3254445" y="2803303"/>
                  <a:pt x="3334026" y="2828620"/>
                  <a:pt x="3431172" y="2828620"/>
                </a:cubicBezTo>
                <a:cubicBezTo>
                  <a:pt x="3436639" y="2828620"/>
                  <a:pt x="3438525" y="2913412"/>
                  <a:pt x="3438525" y="2956570"/>
                </a:cubicBezTo>
                <a:cubicBezTo>
                  <a:pt x="3438525" y="3372898"/>
                  <a:pt x="3723104" y="3716265"/>
                  <a:pt x="4086225" y="3756489"/>
                </a:cubicBezTo>
                <a:close/>
                <a:moveTo>
                  <a:pt x="4157663" y="2907249"/>
                </a:moveTo>
                <a:cubicBezTo>
                  <a:pt x="4118200" y="2907249"/>
                  <a:pt x="4086225" y="2939224"/>
                  <a:pt x="4086225" y="2978687"/>
                </a:cubicBezTo>
                <a:lnTo>
                  <a:pt x="4086225" y="3371374"/>
                </a:lnTo>
                <a:lnTo>
                  <a:pt x="4086225" y="3371469"/>
                </a:lnTo>
                <a:lnTo>
                  <a:pt x="4086225" y="3612328"/>
                </a:lnTo>
                <a:cubicBezTo>
                  <a:pt x="3802085" y="3571818"/>
                  <a:pt x="3581400" y="3293288"/>
                  <a:pt x="3581400" y="2956560"/>
                </a:cubicBezTo>
                <a:cubicBezTo>
                  <a:pt x="3581400" y="2904192"/>
                  <a:pt x="3586820" y="2852423"/>
                  <a:pt x="3597364" y="2802112"/>
                </a:cubicBezTo>
                <a:cubicBezTo>
                  <a:pt x="3816096" y="2728855"/>
                  <a:pt x="3941702" y="2472461"/>
                  <a:pt x="3957638" y="2369287"/>
                </a:cubicBezTo>
                <a:cubicBezTo>
                  <a:pt x="4006091" y="2351123"/>
                  <a:pt x="4051640" y="2327643"/>
                  <a:pt x="4093721" y="2299668"/>
                </a:cubicBezTo>
                <a:cubicBezTo>
                  <a:pt x="4440622" y="2254958"/>
                  <a:pt x="4733925" y="2569978"/>
                  <a:pt x="4733925" y="2956560"/>
                </a:cubicBezTo>
                <a:cubicBezTo>
                  <a:pt x="4733925" y="3293288"/>
                  <a:pt x="4513240" y="3571818"/>
                  <a:pt x="4229100" y="3612328"/>
                </a:cubicBezTo>
                <a:lnTo>
                  <a:pt x="4229100" y="3401016"/>
                </a:lnTo>
                <a:lnTo>
                  <a:pt x="4454976" y="3175140"/>
                </a:lnTo>
                <a:cubicBezTo>
                  <a:pt x="4482875" y="3147232"/>
                  <a:pt x="4482875" y="3102007"/>
                  <a:pt x="4454976" y="3074108"/>
                </a:cubicBezTo>
                <a:cubicBezTo>
                  <a:pt x="4427068" y="3046219"/>
                  <a:pt x="4381843" y="3046219"/>
                  <a:pt x="4353944" y="3074108"/>
                </a:cubicBezTo>
                <a:lnTo>
                  <a:pt x="4229100" y="3198952"/>
                </a:lnTo>
                <a:lnTo>
                  <a:pt x="4229100" y="2978687"/>
                </a:lnTo>
                <a:cubicBezTo>
                  <a:pt x="4229100" y="2939224"/>
                  <a:pt x="4197125" y="2907249"/>
                  <a:pt x="4157663" y="2907249"/>
                </a:cubicBezTo>
                <a:close/>
              </a:path>
            </a:pathLst>
          </a:custGeom>
          <a:solidFill>
            <a:schemeClr val="tx1"/>
          </a:solidFill>
          <a:ln w="9525" cap="flat">
            <a:noFill/>
            <a:prstDash val="solid"/>
            <a:miter/>
          </a:ln>
        </p:spPr>
        <p:txBody>
          <a:bodyPr rtlCol="0" anchor="ctr"/>
          <a:lstStyle/>
          <a:p>
            <a:endParaRPr lang="pt-BR"/>
          </a:p>
        </p:txBody>
      </p:sp>
      <p:sp>
        <p:nvSpPr>
          <p:cNvPr id="11" name="Título 1">
            <a:extLst>
              <a:ext uri="{FF2B5EF4-FFF2-40B4-BE49-F238E27FC236}">
                <a16:creationId xmlns:a16="http://schemas.microsoft.com/office/drawing/2014/main" id="{74E9683F-6FCF-4D9F-89FB-446D21F0C234}"/>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sociais e urbanísticos da </a:t>
            </a:r>
            <a:r>
              <a:rPr lang="pt-BR" sz="2400" b="1" dirty="0" err="1">
                <a:latin typeface="Arial" panose="020B0604020202020204" pitchFamily="34" charset="0"/>
                <a:ea typeface="Calibri" panose="020F0502020204030204" pitchFamily="34" charset="0"/>
                <a:cs typeface="Arial" panose="020B0604020202020204" pitchFamily="34" charset="0"/>
              </a:rPr>
              <a:t>UnDF</a:t>
            </a:r>
            <a:endParaRPr lang="pt-BR" sz="2400" b="1" dirty="0">
              <a:latin typeface="Arial" panose="020B0604020202020204" pitchFamily="34" charset="0"/>
              <a:ea typeface="Calibri" panose="020F0502020204030204" pitchFamily="34" charset="0"/>
              <a:cs typeface="Arial" panose="020B0604020202020204" pitchFamily="34" charset="0"/>
            </a:endParaRPr>
          </a:p>
        </p:txBody>
      </p:sp>
      <p:sp>
        <p:nvSpPr>
          <p:cNvPr id="14" name="Retângulo: Cantos Arredondados 13">
            <a:extLst>
              <a:ext uri="{FF2B5EF4-FFF2-40B4-BE49-F238E27FC236}">
                <a16:creationId xmlns:a16="http://schemas.microsoft.com/office/drawing/2014/main" id="{194A055B-160D-43B7-8911-A28BA232533E}"/>
              </a:ext>
            </a:extLst>
          </p:cNvPr>
          <p:cNvSpPr/>
          <p:nvPr/>
        </p:nvSpPr>
        <p:spPr>
          <a:xfrm>
            <a:off x="6842222" y="1955988"/>
            <a:ext cx="3854807" cy="3264264"/>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lnSpc>
                <a:spcPct val="150000"/>
              </a:lnSpc>
              <a:spcAft>
                <a:spcPts val="600"/>
              </a:spcAft>
              <a:tabLst>
                <a:tab pos="533400" algn="l"/>
              </a:tabLst>
            </a:pPr>
            <a:r>
              <a:rPr lang="pt-BR" sz="2000" b="1" dirty="0">
                <a:solidFill>
                  <a:schemeClr val="tx1"/>
                </a:solidFill>
                <a:latin typeface="Arial" panose="020B0604020202020204" pitchFamily="34" charset="0"/>
                <a:cs typeface="Arial" panose="020B0604020202020204" pitchFamily="34" charset="0"/>
              </a:rPr>
              <a:t>Unidades propostas</a:t>
            </a:r>
          </a:p>
          <a:p>
            <a:pPr marL="285750" indent="-285750">
              <a:lnSpc>
                <a:spcPct val="150000"/>
              </a:lnSpc>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10 unidades</a:t>
            </a:r>
          </a:p>
          <a:p>
            <a:pPr marL="285750" indent="-285750">
              <a:lnSpc>
                <a:spcPct val="150000"/>
              </a:lnSpc>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pontos geográficos aproximados</a:t>
            </a:r>
          </a:p>
          <a:p>
            <a:pPr marL="285750" indent="-285750">
              <a:lnSpc>
                <a:spcPct val="150000"/>
              </a:lnSpc>
              <a:spcAft>
                <a:spcPts val="600"/>
              </a:spcAft>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Google Maps: Dados Cartográficos 2021</a:t>
            </a:r>
          </a:p>
        </p:txBody>
      </p:sp>
    </p:spTree>
    <p:extLst>
      <p:ext uri="{BB962C8B-B14F-4D97-AF65-F5344CB8AC3E}">
        <p14:creationId xmlns:p14="http://schemas.microsoft.com/office/powerpoint/2010/main" val="11874403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Padrão do plano de fundo&#10;&#10;Descrição gerada automaticamente">
            <a:extLst>
              <a:ext uri="{FF2B5EF4-FFF2-40B4-BE49-F238E27FC236}">
                <a16:creationId xmlns:a16="http://schemas.microsoft.com/office/drawing/2014/main" id="{96BCC544-355B-4BC6-8575-480483ACB975}"/>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0" name="Retângulo 9">
            <a:extLst>
              <a:ext uri="{FF2B5EF4-FFF2-40B4-BE49-F238E27FC236}">
                <a16:creationId xmlns:a16="http://schemas.microsoft.com/office/drawing/2014/main" id="{89BA9720-51F3-4EE7-9F3A-7D40B34FD244}"/>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0C58B70E-3BE4-4C22-891F-B6F33D0374CA}"/>
              </a:ext>
            </a:extLst>
          </p:cNvPr>
          <p:cNvPicPr>
            <a:picLocks noChangeAspect="1"/>
          </p:cNvPicPr>
          <p:nvPr/>
        </p:nvPicPr>
        <p:blipFill>
          <a:blip r:embed="rId4"/>
          <a:stretch>
            <a:fillRect/>
          </a:stretch>
        </p:blipFill>
        <p:spPr>
          <a:xfrm>
            <a:off x="1114569" y="1897080"/>
            <a:ext cx="5712447" cy="4048095"/>
          </a:xfrm>
          <a:prstGeom prst="rect">
            <a:avLst/>
          </a:prstGeom>
        </p:spPr>
      </p:pic>
      <p:sp>
        <p:nvSpPr>
          <p:cNvPr id="11" name="Elipse 10">
            <a:extLst>
              <a:ext uri="{FF2B5EF4-FFF2-40B4-BE49-F238E27FC236}">
                <a16:creationId xmlns:a16="http://schemas.microsoft.com/office/drawing/2014/main" id="{CAB44FE8-C2AB-4D84-B078-AA2C4714BA37}"/>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Gráfico 3">
            <a:extLst>
              <a:ext uri="{FF2B5EF4-FFF2-40B4-BE49-F238E27FC236}">
                <a16:creationId xmlns:a16="http://schemas.microsoft.com/office/drawing/2014/main" id="{4C7FFFF6-6B8E-445B-80FA-21A47F415830}"/>
              </a:ext>
            </a:extLst>
          </p:cNvPr>
          <p:cNvSpPr/>
          <p:nvPr/>
        </p:nvSpPr>
        <p:spPr>
          <a:xfrm>
            <a:off x="305606" y="666562"/>
            <a:ext cx="835200" cy="835200"/>
          </a:xfrm>
          <a:custGeom>
            <a:avLst/>
            <a:gdLst>
              <a:gd name="connsiteX0" fmla="*/ 4805363 w 4876800"/>
              <a:gd name="connsiteY0" fmla="*/ 4733925 h 4876800"/>
              <a:gd name="connsiteX1" fmla="*/ 4229100 w 4876800"/>
              <a:gd name="connsiteY1" fmla="*/ 4733925 h 4876800"/>
              <a:gd name="connsiteX2" fmla="*/ 4229100 w 4876800"/>
              <a:gd name="connsiteY2" fmla="*/ 3756479 h 4876800"/>
              <a:gd name="connsiteX3" fmla="*/ 4876800 w 4876800"/>
              <a:gd name="connsiteY3" fmla="*/ 2956560 h 4876800"/>
              <a:gd name="connsiteX4" fmla="*/ 4246922 w 4876800"/>
              <a:gd name="connsiteY4" fmla="*/ 2159060 h 4876800"/>
              <a:gd name="connsiteX5" fmla="*/ 4384605 w 4876800"/>
              <a:gd name="connsiteY5" fmla="*/ 1847612 h 4876800"/>
              <a:gd name="connsiteX6" fmla="*/ 4325331 w 4876800"/>
              <a:gd name="connsiteY6" fmla="*/ 1765792 h 4876800"/>
              <a:gd name="connsiteX7" fmla="*/ 4243512 w 4876800"/>
              <a:gd name="connsiteY7" fmla="*/ 1825066 h 4876800"/>
              <a:gd name="connsiteX8" fmla="*/ 3901888 w 4876800"/>
              <a:gd name="connsiteY8" fmla="*/ 2237565 h 4876800"/>
              <a:gd name="connsiteX9" fmla="*/ 3818896 w 4876800"/>
              <a:gd name="connsiteY9" fmla="*/ 2334511 h 4876800"/>
              <a:gd name="connsiteX10" fmla="*/ 3595326 w 4876800"/>
              <a:gd name="connsiteY10" fmla="*/ 2649141 h 4876800"/>
              <a:gd name="connsiteX11" fmla="*/ 3266189 w 4876800"/>
              <a:gd name="connsiteY11" fmla="*/ 2654322 h 4876800"/>
              <a:gd name="connsiteX12" fmla="*/ 3082442 w 4876800"/>
              <a:gd name="connsiteY12" fmla="*/ 2514972 h 4876800"/>
              <a:gd name="connsiteX13" fmla="*/ 3082442 w 4876800"/>
              <a:gd name="connsiteY13" fmla="*/ 2206257 h 4876800"/>
              <a:gd name="connsiteX14" fmla="*/ 3394529 w 4876800"/>
              <a:gd name="connsiteY14" fmla="*/ 1894189 h 4876800"/>
              <a:gd name="connsiteX15" fmla="*/ 3394529 w 4876800"/>
              <a:gd name="connsiteY15" fmla="*/ 1793157 h 4876800"/>
              <a:gd name="connsiteX16" fmla="*/ 3293507 w 4876800"/>
              <a:gd name="connsiteY16" fmla="*/ 1793157 h 4876800"/>
              <a:gd name="connsiteX17" fmla="*/ 3082452 w 4876800"/>
              <a:gd name="connsiteY17" fmla="*/ 2004203 h 4876800"/>
              <a:gd name="connsiteX18" fmla="*/ 3082452 w 4876800"/>
              <a:gd name="connsiteY18" fmla="*/ 1531220 h 4876800"/>
              <a:gd name="connsiteX19" fmla="*/ 3011015 w 4876800"/>
              <a:gd name="connsiteY19" fmla="*/ 1459782 h 4876800"/>
              <a:gd name="connsiteX20" fmla="*/ 2939577 w 4876800"/>
              <a:gd name="connsiteY20" fmla="*/ 1531220 h 4876800"/>
              <a:gd name="connsiteX21" fmla="*/ 2939577 w 4876800"/>
              <a:gd name="connsiteY21" fmla="*/ 1867100 h 4876800"/>
              <a:gd name="connsiteX22" fmla="*/ 2728532 w 4876800"/>
              <a:gd name="connsiteY22" fmla="*/ 1656055 h 4876800"/>
              <a:gd name="connsiteX23" fmla="*/ 2627500 w 4876800"/>
              <a:gd name="connsiteY23" fmla="*/ 1656055 h 4876800"/>
              <a:gd name="connsiteX24" fmla="*/ 2627500 w 4876800"/>
              <a:gd name="connsiteY24" fmla="*/ 1757086 h 4876800"/>
              <a:gd name="connsiteX25" fmla="*/ 2939587 w 4876800"/>
              <a:gd name="connsiteY25" fmla="*/ 2069173 h 4876800"/>
              <a:gd name="connsiteX26" fmla="*/ 2939587 w 4876800"/>
              <a:gd name="connsiteY26" fmla="*/ 2515019 h 4876800"/>
              <a:gd name="connsiteX27" fmla="*/ 2755916 w 4876800"/>
              <a:gd name="connsiteY27" fmla="*/ 2654303 h 4876800"/>
              <a:gd name="connsiteX28" fmla="*/ 2426713 w 4876800"/>
              <a:gd name="connsiteY28" fmla="*/ 2649169 h 4876800"/>
              <a:gd name="connsiteX29" fmla="*/ 2263921 w 4876800"/>
              <a:gd name="connsiteY29" fmla="*/ 2496103 h 4876800"/>
              <a:gd name="connsiteX30" fmla="*/ 2049323 w 4876800"/>
              <a:gd name="connsiteY30" fmla="*/ 1276683 h 4876800"/>
              <a:gd name="connsiteX31" fmla="*/ 2106511 w 4876800"/>
              <a:gd name="connsiteY31" fmla="*/ 1249890 h 4876800"/>
              <a:gd name="connsiteX32" fmla="*/ 2200647 w 4876800"/>
              <a:gd name="connsiteY32" fmla="*/ 1093318 h 4876800"/>
              <a:gd name="connsiteX33" fmla="*/ 2198389 w 4876800"/>
              <a:gd name="connsiteY33" fmla="*/ 1055580 h 4876800"/>
              <a:gd name="connsiteX34" fmla="*/ 2437105 w 4876800"/>
              <a:gd name="connsiteY34" fmla="*/ 750303 h 4876800"/>
              <a:gd name="connsiteX35" fmla="*/ 2551957 w 4876800"/>
              <a:gd name="connsiteY35" fmla="*/ 601904 h 4876800"/>
              <a:gd name="connsiteX36" fmla="*/ 3011062 w 4876800"/>
              <a:gd name="connsiteY36" fmla="*/ 142894 h 4876800"/>
              <a:gd name="connsiteX37" fmla="*/ 3470062 w 4876800"/>
              <a:gd name="connsiteY37" fmla="*/ 602666 h 4876800"/>
              <a:gd name="connsiteX38" fmla="*/ 3584924 w 4876800"/>
              <a:gd name="connsiteY38" fmla="*/ 750313 h 4876800"/>
              <a:gd name="connsiteX39" fmla="*/ 3821392 w 4876800"/>
              <a:gd name="connsiteY39" fmla="*/ 1093146 h 4876800"/>
              <a:gd name="connsiteX40" fmla="*/ 3915490 w 4876800"/>
              <a:gd name="connsiteY40" fmla="*/ 1249880 h 4876800"/>
              <a:gd name="connsiteX41" fmla="*/ 4211307 w 4876800"/>
              <a:gd name="connsiteY41" fmla="*/ 1542021 h 4876800"/>
              <a:gd name="connsiteX42" fmla="*/ 4304433 w 4876800"/>
              <a:gd name="connsiteY42" fmla="*/ 1581179 h 4876800"/>
              <a:gd name="connsiteX43" fmla="*/ 4343591 w 4876800"/>
              <a:gd name="connsiteY43" fmla="*/ 1488053 h 4876800"/>
              <a:gd name="connsiteX44" fmla="*/ 3967858 w 4876800"/>
              <a:gd name="connsiteY44" fmla="*/ 1116949 h 4876800"/>
              <a:gd name="connsiteX45" fmla="*/ 3963248 w 4876800"/>
              <a:gd name="connsiteY45" fmla="*/ 1110272 h 4876800"/>
              <a:gd name="connsiteX46" fmla="*/ 3619252 w 4876800"/>
              <a:gd name="connsiteY46" fmla="*/ 611619 h 4876800"/>
              <a:gd name="connsiteX47" fmla="*/ 3612947 w 4876800"/>
              <a:gd name="connsiteY47" fmla="*/ 601904 h 4876800"/>
              <a:gd name="connsiteX48" fmla="*/ 3011043 w 4876800"/>
              <a:gd name="connsiteY48" fmla="*/ 0 h 4876800"/>
              <a:gd name="connsiteX49" fmla="*/ 2409063 w 4876800"/>
              <a:gd name="connsiteY49" fmla="*/ 602647 h 4876800"/>
              <a:gd name="connsiteX50" fmla="*/ 2402777 w 4876800"/>
              <a:gd name="connsiteY50" fmla="*/ 611600 h 4876800"/>
              <a:gd name="connsiteX51" fmla="*/ 2055495 w 4876800"/>
              <a:gd name="connsiteY51" fmla="*/ 1055561 h 4876800"/>
              <a:gd name="connsiteX52" fmla="*/ 2058791 w 4876800"/>
              <a:gd name="connsiteY52" fmla="*/ 1110406 h 4876800"/>
              <a:gd name="connsiteX53" fmla="*/ 2004841 w 4876800"/>
              <a:gd name="connsiteY53" fmla="*/ 1139009 h 4876800"/>
              <a:gd name="connsiteX54" fmla="*/ 1949729 w 4876800"/>
              <a:gd name="connsiteY54" fmla="*/ 984304 h 4876800"/>
              <a:gd name="connsiteX55" fmla="*/ 1132551 w 4876800"/>
              <a:gd name="connsiteY55" fmla="*/ 0 h 4876800"/>
              <a:gd name="connsiteX56" fmla="*/ 339700 w 4876800"/>
              <a:gd name="connsiteY56" fmla="*/ 921125 h 4876800"/>
              <a:gd name="connsiteX57" fmla="*/ 379990 w 4876800"/>
              <a:gd name="connsiteY57" fmla="*/ 1013774 h 4876800"/>
              <a:gd name="connsiteX58" fmla="*/ 472640 w 4876800"/>
              <a:gd name="connsiteY58" fmla="*/ 973484 h 4876800"/>
              <a:gd name="connsiteX59" fmla="*/ 1132551 w 4876800"/>
              <a:gd name="connsiteY59" fmla="*/ 142875 h 4876800"/>
              <a:gd name="connsiteX60" fmla="*/ 1816018 w 4876800"/>
              <a:gd name="connsiteY60" fmla="*/ 1034653 h 4876800"/>
              <a:gd name="connsiteX61" fmla="*/ 2122227 w 4876800"/>
              <a:gd name="connsiteY61" fmla="*/ 2438857 h 4876800"/>
              <a:gd name="connsiteX62" fmla="*/ 1203989 w 4876800"/>
              <a:gd name="connsiteY62" fmla="*/ 3550663 h 4876800"/>
              <a:gd name="connsiteX63" fmla="*/ 1203989 w 4876800"/>
              <a:gd name="connsiteY63" fmla="*/ 2970924 h 4876800"/>
              <a:gd name="connsiteX64" fmla="*/ 1203989 w 4876800"/>
              <a:gd name="connsiteY64" fmla="*/ 2970829 h 4876800"/>
              <a:gd name="connsiteX65" fmla="*/ 1203989 w 4876800"/>
              <a:gd name="connsiteY65" fmla="*/ 2697680 h 4876800"/>
              <a:gd name="connsiteX66" fmla="*/ 1502131 w 4876800"/>
              <a:gd name="connsiteY66" fmla="*/ 2399538 h 4876800"/>
              <a:gd name="connsiteX67" fmla="*/ 1502131 w 4876800"/>
              <a:gd name="connsiteY67" fmla="*/ 2298506 h 4876800"/>
              <a:gd name="connsiteX68" fmla="*/ 1401099 w 4876800"/>
              <a:gd name="connsiteY68" fmla="*/ 2298506 h 4876800"/>
              <a:gd name="connsiteX69" fmla="*/ 1203998 w 4876800"/>
              <a:gd name="connsiteY69" fmla="*/ 2495607 h 4876800"/>
              <a:gd name="connsiteX70" fmla="*/ 1203998 w 4876800"/>
              <a:gd name="connsiteY70" fmla="*/ 2196894 h 4876800"/>
              <a:gd name="connsiteX71" fmla="*/ 1132561 w 4876800"/>
              <a:gd name="connsiteY71" fmla="*/ 2125456 h 4876800"/>
              <a:gd name="connsiteX72" fmla="*/ 1061123 w 4876800"/>
              <a:gd name="connsiteY72" fmla="*/ 2196894 h 4876800"/>
              <a:gd name="connsiteX73" fmla="*/ 1061123 w 4876800"/>
              <a:gd name="connsiteY73" fmla="*/ 2668038 h 4876800"/>
              <a:gd name="connsiteX74" fmla="*/ 1061123 w 4876800"/>
              <a:gd name="connsiteY74" fmla="*/ 2668133 h 4876800"/>
              <a:gd name="connsiteX75" fmla="*/ 1061123 w 4876800"/>
              <a:gd name="connsiteY75" fmla="*/ 2798407 h 4876800"/>
              <a:gd name="connsiteX76" fmla="*/ 864013 w 4876800"/>
              <a:gd name="connsiteY76" fmla="*/ 2601297 h 4876800"/>
              <a:gd name="connsiteX77" fmla="*/ 762981 w 4876800"/>
              <a:gd name="connsiteY77" fmla="*/ 2601297 h 4876800"/>
              <a:gd name="connsiteX78" fmla="*/ 762981 w 4876800"/>
              <a:gd name="connsiteY78" fmla="*/ 2702328 h 4876800"/>
              <a:gd name="connsiteX79" fmla="*/ 1061123 w 4876800"/>
              <a:gd name="connsiteY79" fmla="*/ 3000470 h 4876800"/>
              <a:gd name="connsiteX80" fmla="*/ 1061123 w 4876800"/>
              <a:gd name="connsiteY80" fmla="*/ 3550663 h 4876800"/>
              <a:gd name="connsiteX81" fmla="*/ 142875 w 4876800"/>
              <a:gd name="connsiteY81" fmla="*/ 2438857 h 4876800"/>
              <a:gd name="connsiteX82" fmla="*/ 363807 w 4876800"/>
              <a:gd name="connsiteY82" fmla="*/ 1281217 h 4876800"/>
              <a:gd name="connsiteX83" fmla="*/ 317325 w 4876800"/>
              <a:gd name="connsiteY83" fmla="*/ 1191520 h 4876800"/>
              <a:gd name="connsiteX84" fmla="*/ 227628 w 4876800"/>
              <a:gd name="connsiteY84" fmla="*/ 1238002 h 4876800"/>
              <a:gd name="connsiteX85" fmla="*/ 0 w 4876800"/>
              <a:gd name="connsiteY85" fmla="*/ 2438857 h 4876800"/>
              <a:gd name="connsiteX86" fmla="*/ 1061114 w 4876800"/>
              <a:gd name="connsiteY86" fmla="*/ 3693890 h 4876800"/>
              <a:gd name="connsiteX87" fmla="*/ 1061114 w 4876800"/>
              <a:gd name="connsiteY87" fmla="*/ 4733925 h 4876800"/>
              <a:gd name="connsiteX88" fmla="*/ 71438 w 4876800"/>
              <a:gd name="connsiteY88" fmla="*/ 4733925 h 4876800"/>
              <a:gd name="connsiteX89" fmla="*/ 0 w 4876800"/>
              <a:gd name="connsiteY89" fmla="*/ 4805363 h 4876800"/>
              <a:gd name="connsiteX90" fmla="*/ 71438 w 4876800"/>
              <a:gd name="connsiteY90" fmla="*/ 4876800 h 4876800"/>
              <a:gd name="connsiteX91" fmla="*/ 4805363 w 4876800"/>
              <a:gd name="connsiteY91" fmla="*/ 4876800 h 4876800"/>
              <a:gd name="connsiteX92" fmla="*/ 4876800 w 4876800"/>
              <a:gd name="connsiteY92" fmla="*/ 4805363 h 4876800"/>
              <a:gd name="connsiteX93" fmla="*/ 4805363 w 4876800"/>
              <a:gd name="connsiteY93" fmla="*/ 4733925 h 4876800"/>
              <a:gd name="connsiteX94" fmla="*/ 2939567 w 4876800"/>
              <a:gd name="connsiteY94" fmla="*/ 4733925 h 4876800"/>
              <a:gd name="connsiteX95" fmla="*/ 1203989 w 4876800"/>
              <a:gd name="connsiteY95" fmla="*/ 4733925 h 4876800"/>
              <a:gd name="connsiteX96" fmla="*/ 1203989 w 4876800"/>
              <a:gd name="connsiteY96" fmla="*/ 3693890 h 4876800"/>
              <a:gd name="connsiteX97" fmla="*/ 2241480 w 4876800"/>
              <a:gd name="connsiteY97" fmla="*/ 2694632 h 4876800"/>
              <a:gd name="connsiteX98" fmla="*/ 2364981 w 4876800"/>
              <a:gd name="connsiteY98" fmla="*/ 2778004 h 4876800"/>
              <a:gd name="connsiteX99" fmla="*/ 2808513 w 4876800"/>
              <a:gd name="connsiteY99" fmla="*/ 2787110 h 4876800"/>
              <a:gd name="connsiteX100" fmla="*/ 2939567 w 4876800"/>
              <a:gd name="connsiteY100" fmla="*/ 2713530 h 4876800"/>
              <a:gd name="connsiteX101" fmla="*/ 4086225 w 4876800"/>
              <a:gd name="connsiteY101" fmla="*/ 4733925 h 4876800"/>
              <a:gd name="connsiteX102" fmla="*/ 3082442 w 4876800"/>
              <a:gd name="connsiteY102" fmla="*/ 4733925 h 4876800"/>
              <a:gd name="connsiteX103" fmla="*/ 3082442 w 4876800"/>
              <a:gd name="connsiteY103" fmla="*/ 2713578 h 4876800"/>
              <a:gd name="connsiteX104" fmla="*/ 3213573 w 4876800"/>
              <a:gd name="connsiteY104" fmla="*/ 2787149 h 4876800"/>
              <a:gd name="connsiteX105" fmla="*/ 3431172 w 4876800"/>
              <a:gd name="connsiteY105" fmla="*/ 2828620 h 4876800"/>
              <a:gd name="connsiteX106" fmla="*/ 3438525 w 4876800"/>
              <a:gd name="connsiteY106" fmla="*/ 2956570 h 4876800"/>
              <a:gd name="connsiteX107" fmla="*/ 4086225 w 4876800"/>
              <a:gd name="connsiteY107" fmla="*/ 3756489 h 4876800"/>
              <a:gd name="connsiteX108" fmla="*/ 4157663 w 4876800"/>
              <a:gd name="connsiteY108" fmla="*/ 2907249 h 4876800"/>
              <a:gd name="connsiteX109" fmla="*/ 4086225 w 4876800"/>
              <a:gd name="connsiteY109" fmla="*/ 2978687 h 4876800"/>
              <a:gd name="connsiteX110" fmla="*/ 4086225 w 4876800"/>
              <a:gd name="connsiteY110" fmla="*/ 3371374 h 4876800"/>
              <a:gd name="connsiteX111" fmla="*/ 4086225 w 4876800"/>
              <a:gd name="connsiteY111" fmla="*/ 3371469 h 4876800"/>
              <a:gd name="connsiteX112" fmla="*/ 4086225 w 4876800"/>
              <a:gd name="connsiteY112" fmla="*/ 3612328 h 4876800"/>
              <a:gd name="connsiteX113" fmla="*/ 3581400 w 4876800"/>
              <a:gd name="connsiteY113" fmla="*/ 2956560 h 4876800"/>
              <a:gd name="connsiteX114" fmla="*/ 3597364 w 4876800"/>
              <a:gd name="connsiteY114" fmla="*/ 2802112 h 4876800"/>
              <a:gd name="connsiteX115" fmla="*/ 3957638 w 4876800"/>
              <a:gd name="connsiteY115" fmla="*/ 2369287 h 4876800"/>
              <a:gd name="connsiteX116" fmla="*/ 4093721 w 4876800"/>
              <a:gd name="connsiteY116" fmla="*/ 2299668 h 4876800"/>
              <a:gd name="connsiteX117" fmla="*/ 4733925 w 4876800"/>
              <a:gd name="connsiteY117" fmla="*/ 2956560 h 4876800"/>
              <a:gd name="connsiteX118" fmla="*/ 4229100 w 4876800"/>
              <a:gd name="connsiteY118" fmla="*/ 3612328 h 4876800"/>
              <a:gd name="connsiteX119" fmla="*/ 4229100 w 4876800"/>
              <a:gd name="connsiteY119" fmla="*/ 3401016 h 4876800"/>
              <a:gd name="connsiteX120" fmla="*/ 4454976 w 4876800"/>
              <a:gd name="connsiteY120" fmla="*/ 3175140 h 4876800"/>
              <a:gd name="connsiteX121" fmla="*/ 4454976 w 4876800"/>
              <a:gd name="connsiteY121" fmla="*/ 3074108 h 4876800"/>
              <a:gd name="connsiteX122" fmla="*/ 4353944 w 4876800"/>
              <a:gd name="connsiteY122" fmla="*/ 3074108 h 4876800"/>
              <a:gd name="connsiteX123" fmla="*/ 4229100 w 4876800"/>
              <a:gd name="connsiteY123" fmla="*/ 3198952 h 4876800"/>
              <a:gd name="connsiteX124" fmla="*/ 4229100 w 4876800"/>
              <a:gd name="connsiteY124" fmla="*/ 2978687 h 4876800"/>
              <a:gd name="connsiteX125" fmla="*/ 4157663 w 4876800"/>
              <a:gd name="connsiteY125" fmla="*/ 2907249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876800" h="4876800">
                <a:moveTo>
                  <a:pt x="4805363" y="4733925"/>
                </a:moveTo>
                <a:lnTo>
                  <a:pt x="4229100" y="4733925"/>
                </a:lnTo>
                <a:lnTo>
                  <a:pt x="4229100" y="3756479"/>
                </a:lnTo>
                <a:cubicBezTo>
                  <a:pt x="4592222" y="3716255"/>
                  <a:pt x="4876800" y="3372888"/>
                  <a:pt x="4876800" y="2956560"/>
                </a:cubicBezTo>
                <a:cubicBezTo>
                  <a:pt x="4876800" y="2547090"/>
                  <a:pt x="4601461" y="2208381"/>
                  <a:pt x="4246922" y="2159060"/>
                </a:cubicBezTo>
                <a:cubicBezTo>
                  <a:pt x="4317702" y="2070278"/>
                  <a:pt x="4366070" y="1963560"/>
                  <a:pt x="4384605" y="1847612"/>
                </a:cubicBezTo>
                <a:cubicBezTo>
                  <a:pt x="4390825" y="1808655"/>
                  <a:pt x="4364289" y="1772022"/>
                  <a:pt x="4325331" y="1765792"/>
                </a:cubicBezTo>
                <a:cubicBezTo>
                  <a:pt x="4286241" y="1759639"/>
                  <a:pt x="4249731" y="1786109"/>
                  <a:pt x="4243512" y="1825066"/>
                </a:cubicBezTo>
                <a:cubicBezTo>
                  <a:pt x="4213174" y="2014976"/>
                  <a:pt x="4080482" y="2172862"/>
                  <a:pt x="3901888" y="2237565"/>
                </a:cubicBezTo>
                <a:cubicBezTo>
                  <a:pt x="3859235" y="2253015"/>
                  <a:pt x="3827450" y="2290172"/>
                  <a:pt x="3818896" y="2334511"/>
                </a:cubicBezTo>
                <a:cubicBezTo>
                  <a:pt x="3805619" y="2403301"/>
                  <a:pt x="3757251" y="2571645"/>
                  <a:pt x="3595326" y="2649141"/>
                </a:cubicBezTo>
                <a:cubicBezTo>
                  <a:pt x="3455613" y="2716006"/>
                  <a:pt x="3318548" y="2675020"/>
                  <a:pt x="3266189" y="2654322"/>
                </a:cubicBezTo>
                <a:cubicBezTo>
                  <a:pt x="3178036" y="2619327"/>
                  <a:pt x="3119009" y="2562177"/>
                  <a:pt x="3082442" y="2514972"/>
                </a:cubicBezTo>
                <a:lnTo>
                  <a:pt x="3082442" y="2206257"/>
                </a:lnTo>
                <a:lnTo>
                  <a:pt x="3394529" y="1894189"/>
                </a:lnTo>
                <a:cubicBezTo>
                  <a:pt x="3422428" y="1866281"/>
                  <a:pt x="3422428" y="1821056"/>
                  <a:pt x="3394529" y="1793157"/>
                </a:cubicBezTo>
                <a:cubicBezTo>
                  <a:pt x="3366621" y="1765278"/>
                  <a:pt x="3321387" y="1765259"/>
                  <a:pt x="3293507" y="1793157"/>
                </a:cubicBezTo>
                <a:lnTo>
                  <a:pt x="3082452" y="2004203"/>
                </a:lnTo>
                <a:lnTo>
                  <a:pt x="3082452" y="1531220"/>
                </a:lnTo>
                <a:cubicBezTo>
                  <a:pt x="3082452" y="1491758"/>
                  <a:pt x="3050477" y="1459782"/>
                  <a:pt x="3011015" y="1459782"/>
                </a:cubicBezTo>
                <a:cubicBezTo>
                  <a:pt x="2971552" y="1459782"/>
                  <a:pt x="2939577" y="1491758"/>
                  <a:pt x="2939577" y="1531220"/>
                </a:cubicBezTo>
                <a:lnTo>
                  <a:pt x="2939577" y="1867100"/>
                </a:lnTo>
                <a:lnTo>
                  <a:pt x="2728532" y="1656055"/>
                </a:lnTo>
                <a:cubicBezTo>
                  <a:pt x="2700623" y="1628166"/>
                  <a:pt x="2655399" y="1628166"/>
                  <a:pt x="2627500" y="1656055"/>
                </a:cubicBezTo>
                <a:cubicBezTo>
                  <a:pt x="2599601" y="1683963"/>
                  <a:pt x="2599601" y="1729188"/>
                  <a:pt x="2627500" y="1757086"/>
                </a:cubicBezTo>
                <a:lnTo>
                  <a:pt x="2939587" y="2069173"/>
                </a:lnTo>
                <a:lnTo>
                  <a:pt x="2939587" y="2515019"/>
                </a:lnTo>
                <a:cubicBezTo>
                  <a:pt x="2902877" y="2562282"/>
                  <a:pt x="2843756" y="2619432"/>
                  <a:pt x="2755916" y="2654303"/>
                </a:cubicBezTo>
                <a:cubicBezTo>
                  <a:pt x="2703462" y="2675030"/>
                  <a:pt x="2566407" y="2716025"/>
                  <a:pt x="2426713" y="2649169"/>
                </a:cubicBezTo>
                <a:cubicBezTo>
                  <a:pt x="2359057" y="2616746"/>
                  <a:pt x="2304488" y="2565149"/>
                  <a:pt x="2263921" y="2496103"/>
                </a:cubicBezTo>
                <a:cubicBezTo>
                  <a:pt x="2276351" y="2180349"/>
                  <a:pt x="2185054" y="1718891"/>
                  <a:pt x="2049323" y="1276683"/>
                </a:cubicBezTo>
                <a:cubicBezTo>
                  <a:pt x="2067830" y="1266673"/>
                  <a:pt x="2086918" y="1257643"/>
                  <a:pt x="2106511" y="1249890"/>
                </a:cubicBezTo>
                <a:cubicBezTo>
                  <a:pt x="2170138" y="1224877"/>
                  <a:pt x="2208829" y="1160412"/>
                  <a:pt x="2200647" y="1093318"/>
                </a:cubicBezTo>
                <a:cubicBezTo>
                  <a:pt x="2199132" y="1080554"/>
                  <a:pt x="2198389" y="1068210"/>
                  <a:pt x="2198389" y="1055580"/>
                </a:cubicBezTo>
                <a:cubicBezTo>
                  <a:pt x="2198389" y="910609"/>
                  <a:pt x="2296554" y="785089"/>
                  <a:pt x="2437105" y="750303"/>
                </a:cubicBezTo>
                <a:cubicBezTo>
                  <a:pt x="2504732" y="733568"/>
                  <a:pt x="2551957" y="672846"/>
                  <a:pt x="2551957" y="601904"/>
                </a:cubicBezTo>
                <a:cubicBezTo>
                  <a:pt x="2551957" y="348806"/>
                  <a:pt x="2757907" y="142894"/>
                  <a:pt x="3011062" y="142894"/>
                </a:cubicBezTo>
                <a:cubicBezTo>
                  <a:pt x="3264151" y="142894"/>
                  <a:pt x="3470062" y="348806"/>
                  <a:pt x="3470062" y="602666"/>
                </a:cubicBezTo>
                <a:cubicBezTo>
                  <a:pt x="3470062" y="672856"/>
                  <a:pt x="3517287" y="733568"/>
                  <a:pt x="3584924" y="750313"/>
                </a:cubicBezTo>
                <a:cubicBezTo>
                  <a:pt x="3739029" y="788460"/>
                  <a:pt x="3840518" y="935955"/>
                  <a:pt x="3821392" y="1093146"/>
                </a:cubicBezTo>
                <a:cubicBezTo>
                  <a:pt x="3813220" y="1160364"/>
                  <a:pt x="3851891" y="1224801"/>
                  <a:pt x="3915490" y="1249880"/>
                </a:cubicBezTo>
                <a:cubicBezTo>
                  <a:pt x="4049202" y="1302506"/>
                  <a:pt x="4157025" y="1408995"/>
                  <a:pt x="4211307" y="1542021"/>
                </a:cubicBezTo>
                <a:cubicBezTo>
                  <a:pt x="4226395" y="1578988"/>
                  <a:pt x="4268658" y="1595780"/>
                  <a:pt x="4304433" y="1581179"/>
                </a:cubicBezTo>
                <a:cubicBezTo>
                  <a:pt x="4340971" y="1566272"/>
                  <a:pt x="4358497" y="1524581"/>
                  <a:pt x="4343591" y="1488053"/>
                </a:cubicBezTo>
                <a:cubicBezTo>
                  <a:pt x="4274639" y="1319060"/>
                  <a:pt x="4137670" y="1183796"/>
                  <a:pt x="3967858" y="1116949"/>
                </a:cubicBezTo>
                <a:cubicBezTo>
                  <a:pt x="3965001" y="1115825"/>
                  <a:pt x="3962914" y="1112892"/>
                  <a:pt x="3963248" y="1110272"/>
                </a:cubicBezTo>
                <a:cubicBezTo>
                  <a:pt x="3991890" y="879491"/>
                  <a:pt x="3841099" y="666655"/>
                  <a:pt x="3619252" y="611619"/>
                </a:cubicBezTo>
                <a:cubicBezTo>
                  <a:pt x="3615652" y="610724"/>
                  <a:pt x="3612947" y="606876"/>
                  <a:pt x="3612947" y="601904"/>
                </a:cubicBezTo>
                <a:cubicBezTo>
                  <a:pt x="3612928" y="270005"/>
                  <a:pt x="3342923" y="0"/>
                  <a:pt x="3011043" y="0"/>
                </a:cubicBezTo>
                <a:cubicBezTo>
                  <a:pt x="2679106" y="0"/>
                  <a:pt x="2409063" y="270005"/>
                  <a:pt x="2409063" y="602647"/>
                </a:cubicBezTo>
                <a:cubicBezTo>
                  <a:pt x="2409063" y="606857"/>
                  <a:pt x="2406358" y="610714"/>
                  <a:pt x="2402777" y="611600"/>
                </a:cubicBezTo>
                <a:cubicBezTo>
                  <a:pt x="2198303" y="662188"/>
                  <a:pt x="2055495" y="844753"/>
                  <a:pt x="2055495" y="1055561"/>
                </a:cubicBezTo>
                <a:cubicBezTo>
                  <a:pt x="2055495" y="1073639"/>
                  <a:pt x="2056590" y="1092022"/>
                  <a:pt x="2058791" y="1110406"/>
                </a:cubicBezTo>
                <a:cubicBezTo>
                  <a:pt x="2060267" y="1122769"/>
                  <a:pt x="2014785" y="1133046"/>
                  <a:pt x="2004841" y="1139009"/>
                </a:cubicBezTo>
                <a:cubicBezTo>
                  <a:pt x="1987058" y="1086383"/>
                  <a:pt x="1968684" y="1034634"/>
                  <a:pt x="1949729" y="984304"/>
                </a:cubicBezTo>
                <a:cubicBezTo>
                  <a:pt x="1643396" y="170774"/>
                  <a:pt x="1336262" y="0"/>
                  <a:pt x="1132551" y="0"/>
                </a:cubicBezTo>
                <a:cubicBezTo>
                  <a:pt x="777050" y="0"/>
                  <a:pt x="505177" y="500910"/>
                  <a:pt x="339700" y="921125"/>
                </a:cubicBezTo>
                <a:cubicBezTo>
                  <a:pt x="325241" y="957834"/>
                  <a:pt x="343281" y="999315"/>
                  <a:pt x="379990" y="1013774"/>
                </a:cubicBezTo>
                <a:cubicBezTo>
                  <a:pt x="416681" y="1028243"/>
                  <a:pt x="458181" y="1010193"/>
                  <a:pt x="472640" y="973484"/>
                </a:cubicBezTo>
                <a:cubicBezTo>
                  <a:pt x="680504" y="445618"/>
                  <a:pt x="921029" y="142875"/>
                  <a:pt x="1132551" y="142875"/>
                </a:cubicBezTo>
                <a:cubicBezTo>
                  <a:pt x="1353503" y="142875"/>
                  <a:pt x="1602619" y="467916"/>
                  <a:pt x="1816018" y="1034653"/>
                </a:cubicBezTo>
                <a:cubicBezTo>
                  <a:pt x="2017043" y="1568539"/>
                  <a:pt x="2122227" y="2145173"/>
                  <a:pt x="2122227" y="2438857"/>
                </a:cubicBezTo>
                <a:cubicBezTo>
                  <a:pt x="2122227" y="3026464"/>
                  <a:pt x="1716472" y="3509286"/>
                  <a:pt x="1203989" y="3550663"/>
                </a:cubicBezTo>
                <a:lnTo>
                  <a:pt x="1203989" y="2970924"/>
                </a:lnTo>
                <a:cubicBezTo>
                  <a:pt x="1203989" y="2970895"/>
                  <a:pt x="1203989" y="2970857"/>
                  <a:pt x="1203989" y="2970829"/>
                </a:cubicBezTo>
                <a:lnTo>
                  <a:pt x="1203989" y="2697680"/>
                </a:lnTo>
                <a:lnTo>
                  <a:pt x="1502131" y="2399538"/>
                </a:lnTo>
                <a:cubicBezTo>
                  <a:pt x="1530029" y="2371630"/>
                  <a:pt x="1530029" y="2326405"/>
                  <a:pt x="1502131" y="2298506"/>
                </a:cubicBezTo>
                <a:cubicBezTo>
                  <a:pt x="1474222" y="2270617"/>
                  <a:pt x="1428998" y="2270617"/>
                  <a:pt x="1401099" y="2298506"/>
                </a:cubicBezTo>
                <a:lnTo>
                  <a:pt x="1203998" y="2495607"/>
                </a:lnTo>
                <a:lnTo>
                  <a:pt x="1203998" y="2196894"/>
                </a:lnTo>
                <a:cubicBezTo>
                  <a:pt x="1203998" y="2157432"/>
                  <a:pt x="1172023" y="2125456"/>
                  <a:pt x="1132561" y="2125456"/>
                </a:cubicBezTo>
                <a:cubicBezTo>
                  <a:pt x="1093099" y="2125456"/>
                  <a:pt x="1061123" y="2157432"/>
                  <a:pt x="1061123" y="2196894"/>
                </a:cubicBezTo>
                <a:lnTo>
                  <a:pt x="1061123" y="2668038"/>
                </a:lnTo>
                <a:lnTo>
                  <a:pt x="1061123" y="2668133"/>
                </a:lnTo>
                <a:lnTo>
                  <a:pt x="1061123" y="2798407"/>
                </a:lnTo>
                <a:lnTo>
                  <a:pt x="864013" y="2601297"/>
                </a:lnTo>
                <a:cubicBezTo>
                  <a:pt x="836105" y="2573408"/>
                  <a:pt x="790880" y="2573408"/>
                  <a:pt x="762981" y="2601297"/>
                </a:cubicBezTo>
                <a:cubicBezTo>
                  <a:pt x="735082" y="2629205"/>
                  <a:pt x="735082" y="2674430"/>
                  <a:pt x="762981" y="2702328"/>
                </a:cubicBezTo>
                <a:lnTo>
                  <a:pt x="1061123" y="3000470"/>
                </a:lnTo>
                <a:lnTo>
                  <a:pt x="1061123" y="3550663"/>
                </a:lnTo>
                <a:cubicBezTo>
                  <a:pt x="548630" y="3509286"/>
                  <a:pt x="142875" y="3026464"/>
                  <a:pt x="142875" y="2438857"/>
                </a:cubicBezTo>
                <a:cubicBezTo>
                  <a:pt x="142875" y="2162804"/>
                  <a:pt x="231658" y="1697584"/>
                  <a:pt x="363807" y="1281217"/>
                </a:cubicBezTo>
                <a:cubicBezTo>
                  <a:pt x="375742" y="1243622"/>
                  <a:pt x="354930" y="1203455"/>
                  <a:pt x="317325" y="1191520"/>
                </a:cubicBezTo>
                <a:cubicBezTo>
                  <a:pt x="279778" y="1179614"/>
                  <a:pt x="239573" y="1200407"/>
                  <a:pt x="227628" y="1238002"/>
                </a:cubicBezTo>
                <a:cubicBezTo>
                  <a:pt x="89354" y="1673676"/>
                  <a:pt x="0" y="2145040"/>
                  <a:pt x="0" y="2438857"/>
                </a:cubicBezTo>
                <a:cubicBezTo>
                  <a:pt x="0" y="3105655"/>
                  <a:pt x="469783" y="3652809"/>
                  <a:pt x="1061114" y="3693890"/>
                </a:cubicBezTo>
                <a:lnTo>
                  <a:pt x="1061114" y="4733925"/>
                </a:lnTo>
                <a:lnTo>
                  <a:pt x="71438" y="4733925"/>
                </a:lnTo>
                <a:cubicBezTo>
                  <a:pt x="31975" y="4733925"/>
                  <a:pt x="0" y="4765901"/>
                  <a:pt x="0" y="4805363"/>
                </a:cubicBezTo>
                <a:cubicBezTo>
                  <a:pt x="0" y="4844825"/>
                  <a:pt x="31975" y="4876800"/>
                  <a:pt x="71438" y="4876800"/>
                </a:cubicBezTo>
                <a:lnTo>
                  <a:pt x="4805363" y="4876800"/>
                </a:lnTo>
                <a:cubicBezTo>
                  <a:pt x="4844825" y="4876800"/>
                  <a:pt x="4876800" y="4844825"/>
                  <a:pt x="4876800" y="4805363"/>
                </a:cubicBezTo>
                <a:cubicBezTo>
                  <a:pt x="4876800" y="4765901"/>
                  <a:pt x="4844825" y="4733925"/>
                  <a:pt x="4805363" y="4733925"/>
                </a:cubicBezTo>
                <a:close/>
                <a:moveTo>
                  <a:pt x="2939567" y="4733925"/>
                </a:moveTo>
                <a:lnTo>
                  <a:pt x="1203989" y="4733925"/>
                </a:lnTo>
                <a:lnTo>
                  <a:pt x="1203989" y="3693890"/>
                </a:lnTo>
                <a:cubicBezTo>
                  <a:pt x="1717605" y="3658210"/>
                  <a:pt x="2139458" y="3240691"/>
                  <a:pt x="2241480" y="2694632"/>
                </a:cubicBezTo>
                <a:cubicBezTo>
                  <a:pt x="2278161" y="2728255"/>
                  <a:pt x="2319366" y="2756145"/>
                  <a:pt x="2364981" y="2778004"/>
                </a:cubicBezTo>
                <a:cubicBezTo>
                  <a:pt x="2555415" y="2869168"/>
                  <a:pt x="2738533" y="2814761"/>
                  <a:pt x="2808513" y="2787110"/>
                </a:cubicBezTo>
                <a:cubicBezTo>
                  <a:pt x="2859310" y="2766946"/>
                  <a:pt x="2902610" y="2741219"/>
                  <a:pt x="2939567" y="2713530"/>
                </a:cubicBezTo>
                <a:close/>
                <a:moveTo>
                  <a:pt x="4086225" y="4733925"/>
                </a:moveTo>
                <a:lnTo>
                  <a:pt x="3082442" y="4733925"/>
                </a:lnTo>
                <a:lnTo>
                  <a:pt x="3082442" y="2713578"/>
                </a:lnTo>
                <a:cubicBezTo>
                  <a:pt x="3119380" y="2741238"/>
                  <a:pt x="3162691" y="2766955"/>
                  <a:pt x="3213573" y="2787149"/>
                </a:cubicBezTo>
                <a:cubicBezTo>
                  <a:pt x="3254445" y="2803303"/>
                  <a:pt x="3334026" y="2828620"/>
                  <a:pt x="3431172" y="2828620"/>
                </a:cubicBezTo>
                <a:cubicBezTo>
                  <a:pt x="3436639" y="2828620"/>
                  <a:pt x="3438525" y="2913412"/>
                  <a:pt x="3438525" y="2956570"/>
                </a:cubicBezTo>
                <a:cubicBezTo>
                  <a:pt x="3438525" y="3372898"/>
                  <a:pt x="3723104" y="3716265"/>
                  <a:pt x="4086225" y="3756489"/>
                </a:cubicBezTo>
                <a:close/>
                <a:moveTo>
                  <a:pt x="4157663" y="2907249"/>
                </a:moveTo>
                <a:cubicBezTo>
                  <a:pt x="4118200" y="2907249"/>
                  <a:pt x="4086225" y="2939224"/>
                  <a:pt x="4086225" y="2978687"/>
                </a:cubicBezTo>
                <a:lnTo>
                  <a:pt x="4086225" y="3371374"/>
                </a:lnTo>
                <a:lnTo>
                  <a:pt x="4086225" y="3371469"/>
                </a:lnTo>
                <a:lnTo>
                  <a:pt x="4086225" y="3612328"/>
                </a:lnTo>
                <a:cubicBezTo>
                  <a:pt x="3802085" y="3571818"/>
                  <a:pt x="3581400" y="3293288"/>
                  <a:pt x="3581400" y="2956560"/>
                </a:cubicBezTo>
                <a:cubicBezTo>
                  <a:pt x="3581400" y="2904192"/>
                  <a:pt x="3586820" y="2852423"/>
                  <a:pt x="3597364" y="2802112"/>
                </a:cubicBezTo>
                <a:cubicBezTo>
                  <a:pt x="3816096" y="2728855"/>
                  <a:pt x="3941702" y="2472461"/>
                  <a:pt x="3957638" y="2369287"/>
                </a:cubicBezTo>
                <a:cubicBezTo>
                  <a:pt x="4006091" y="2351123"/>
                  <a:pt x="4051640" y="2327643"/>
                  <a:pt x="4093721" y="2299668"/>
                </a:cubicBezTo>
                <a:cubicBezTo>
                  <a:pt x="4440622" y="2254958"/>
                  <a:pt x="4733925" y="2569978"/>
                  <a:pt x="4733925" y="2956560"/>
                </a:cubicBezTo>
                <a:cubicBezTo>
                  <a:pt x="4733925" y="3293288"/>
                  <a:pt x="4513240" y="3571818"/>
                  <a:pt x="4229100" y="3612328"/>
                </a:cubicBezTo>
                <a:lnTo>
                  <a:pt x="4229100" y="3401016"/>
                </a:lnTo>
                <a:lnTo>
                  <a:pt x="4454976" y="3175140"/>
                </a:lnTo>
                <a:cubicBezTo>
                  <a:pt x="4482875" y="3147232"/>
                  <a:pt x="4482875" y="3102007"/>
                  <a:pt x="4454976" y="3074108"/>
                </a:cubicBezTo>
                <a:cubicBezTo>
                  <a:pt x="4427068" y="3046219"/>
                  <a:pt x="4381843" y="3046219"/>
                  <a:pt x="4353944" y="3074108"/>
                </a:cubicBezTo>
                <a:lnTo>
                  <a:pt x="4229100" y="3198952"/>
                </a:lnTo>
                <a:lnTo>
                  <a:pt x="4229100" y="2978687"/>
                </a:lnTo>
                <a:cubicBezTo>
                  <a:pt x="4229100" y="2939224"/>
                  <a:pt x="4197125" y="2907249"/>
                  <a:pt x="4157663" y="2907249"/>
                </a:cubicBezTo>
                <a:close/>
              </a:path>
            </a:pathLst>
          </a:custGeom>
          <a:solidFill>
            <a:schemeClr val="tx1"/>
          </a:solidFill>
          <a:ln w="9525" cap="flat">
            <a:noFill/>
            <a:prstDash val="solid"/>
            <a:miter/>
          </a:ln>
        </p:spPr>
        <p:txBody>
          <a:bodyPr rtlCol="0" anchor="ctr"/>
          <a:lstStyle/>
          <a:p>
            <a:endParaRPr lang="pt-BR"/>
          </a:p>
        </p:txBody>
      </p:sp>
      <p:sp>
        <p:nvSpPr>
          <p:cNvPr id="13" name="Título 1">
            <a:extLst>
              <a:ext uri="{FF2B5EF4-FFF2-40B4-BE49-F238E27FC236}">
                <a16:creationId xmlns:a16="http://schemas.microsoft.com/office/drawing/2014/main" id="{E1223891-559F-4C02-BDC8-A5E38990FD3B}"/>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sociais e urbanísticos da </a:t>
            </a:r>
            <a:r>
              <a:rPr lang="pt-BR" sz="2400" b="1" dirty="0" err="1">
                <a:latin typeface="Arial" panose="020B0604020202020204" pitchFamily="34" charset="0"/>
                <a:ea typeface="Calibri" panose="020F0502020204030204" pitchFamily="34" charset="0"/>
                <a:cs typeface="Arial" panose="020B0604020202020204" pitchFamily="34" charset="0"/>
              </a:rPr>
              <a:t>UnDF</a:t>
            </a:r>
            <a:endParaRPr lang="pt-BR" sz="2400" b="1" dirty="0">
              <a:latin typeface="Arial" panose="020B0604020202020204" pitchFamily="34" charset="0"/>
              <a:ea typeface="Calibri" panose="020F0502020204030204" pitchFamily="34" charset="0"/>
              <a:cs typeface="Arial" panose="020B0604020202020204" pitchFamily="34" charset="0"/>
            </a:endParaRPr>
          </a:p>
        </p:txBody>
      </p:sp>
      <p:sp>
        <p:nvSpPr>
          <p:cNvPr id="14" name="Retângulo: Cantos Arredondados 13">
            <a:extLst>
              <a:ext uri="{FF2B5EF4-FFF2-40B4-BE49-F238E27FC236}">
                <a16:creationId xmlns:a16="http://schemas.microsoft.com/office/drawing/2014/main" id="{DCED7C10-EAAD-453D-9080-81241A91A2DF}"/>
              </a:ext>
            </a:extLst>
          </p:cNvPr>
          <p:cNvSpPr/>
          <p:nvPr/>
        </p:nvSpPr>
        <p:spPr>
          <a:xfrm>
            <a:off x="7582104" y="1168081"/>
            <a:ext cx="3854807" cy="2260919"/>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APENAS UNIDADES DF</a:t>
            </a:r>
          </a:p>
          <a:p>
            <a:pPr marL="285750" indent="-285750">
              <a:spcAft>
                <a:spcPts val="600"/>
              </a:spcAft>
              <a:buFontTx/>
              <a:buChar char="-"/>
              <a:tabLst>
                <a:tab pos="533400" algn="l"/>
              </a:tabLst>
            </a:pPr>
            <a:r>
              <a:rPr lang="pt-BR" sz="1400" dirty="0">
                <a:solidFill>
                  <a:schemeClr val="tx1"/>
                </a:solidFill>
                <a:latin typeface="Arial" panose="020B0604020202020204" pitchFamily="34" charset="0"/>
                <a:cs typeface="Arial" panose="020B0604020202020204" pitchFamily="34" charset="0"/>
              </a:rPr>
              <a:t>nota-se 2 grupamentos</a:t>
            </a:r>
          </a:p>
          <a:p>
            <a:pPr marL="285750" indent="-285750">
              <a:spcAft>
                <a:spcPts val="600"/>
              </a:spcAft>
              <a:buFontTx/>
              <a:buChar char="-"/>
              <a:tabLst>
                <a:tab pos="533400" algn="l"/>
              </a:tabLst>
            </a:pPr>
            <a:r>
              <a:rPr lang="pt-BR" sz="1400" dirty="0">
                <a:solidFill>
                  <a:schemeClr val="tx1"/>
                </a:solidFill>
                <a:latin typeface="Arial" panose="020B0604020202020204" pitchFamily="34" charset="0"/>
                <a:cs typeface="Arial" panose="020B0604020202020204" pitchFamily="34" charset="0"/>
              </a:rPr>
              <a:t>maior polígono convexo </a:t>
            </a:r>
          </a:p>
          <a:p>
            <a:pPr marL="285750" indent="-285750">
              <a:spcAft>
                <a:spcPts val="600"/>
              </a:spcAft>
              <a:buFontTx/>
              <a:buChar char="-"/>
              <a:tabLst>
                <a:tab pos="533400" algn="l"/>
              </a:tabLst>
            </a:pPr>
            <a:r>
              <a:rPr lang="pt-BR" sz="1400" dirty="0">
                <a:solidFill>
                  <a:schemeClr val="tx1"/>
                </a:solidFill>
                <a:latin typeface="Arial" panose="020B0604020202020204" pitchFamily="34" charset="0"/>
                <a:cs typeface="Arial" panose="020B0604020202020204" pitchFamily="34" charset="0"/>
              </a:rPr>
              <a:t>Perímetro = 98,5km </a:t>
            </a:r>
          </a:p>
          <a:p>
            <a:pPr marL="285750" indent="-285750">
              <a:spcAft>
                <a:spcPts val="600"/>
              </a:spcAft>
              <a:buFontTx/>
              <a:buChar char="-"/>
              <a:tabLst>
                <a:tab pos="533400" algn="l"/>
              </a:tabLst>
            </a:pPr>
            <a:r>
              <a:rPr lang="pt-BR" sz="1400" dirty="0">
                <a:solidFill>
                  <a:schemeClr val="tx1"/>
                </a:solidFill>
                <a:latin typeface="Arial" panose="020B0604020202020204" pitchFamily="34" charset="0"/>
                <a:cs typeface="Arial" panose="020B0604020202020204" pitchFamily="34" charset="0"/>
              </a:rPr>
              <a:t>Área = 577km2 (10% do DF)</a:t>
            </a:r>
          </a:p>
        </p:txBody>
      </p:sp>
      <p:sp>
        <p:nvSpPr>
          <p:cNvPr id="15" name="Retângulo: Cantos Arredondados 14">
            <a:extLst>
              <a:ext uri="{FF2B5EF4-FFF2-40B4-BE49-F238E27FC236}">
                <a16:creationId xmlns:a16="http://schemas.microsoft.com/office/drawing/2014/main" id="{CDB6D30F-C229-470C-A01A-8425AEFF42DD}"/>
              </a:ext>
            </a:extLst>
          </p:cNvPr>
          <p:cNvSpPr/>
          <p:nvPr/>
        </p:nvSpPr>
        <p:spPr>
          <a:xfrm>
            <a:off x="7582104" y="3792452"/>
            <a:ext cx="3854807" cy="2464994"/>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lstStyle/>
          <a:p>
            <a:pPr>
              <a:spcAft>
                <a:spcPts val="600"/>
              </a:spcAft>
              <a:tabLst>
                <a:tab pos="533400" algn="l"/>
              </a:tabLst>
            </a:pPr>
            <a:r>
              <a:rPr lang="pt-BR" b="1" dirty="0">
                <a:solidFill>
                  <a:schemeClr val="tx1"/>
                </a:solidFill>
                <a:latin typeface="Arial" panose="020B0604020202020204" pitchFamily="34" charset="0"/>
                <a:cs typeface="Arial" panose="020B0604020202020204" pitchFamily="34" charset="0"/>
              </a:rPr>
              <a:t>Áreas densamente povoadas (PDAD 2018: CODEPLAN, 2020)</a:t>
            </a:r>
          </a:p>
          <a:p>
            <a:pPr marL="285750" indent="-285750">
              <a:spcAft>
                <a:spcPts val="600"/>
              </a:spcAft>
              <a:buFontTx/>
              <a:buChar char="-"/>
              <a:tabLst>
                <a:tab pos="533400" algn="l"/>
              </a:tabLst>
            </a:pPr>
            <a:r>
              <a:rPr lang="pt-BR" sz="1400" dirty="0">
                <a:solidFill>
                  <a:schemeClr val="tx1"/>
                </a:solidFill>
                <a:latin typeface="Arial" panose="020B0604020202020204" pitchFamily="34" charset="0"/>
                <a:cs typeface="Arial" panose="020B0604020202020204" pitchFamily="34" charset="0"/>
              </a:rPr>
              <a:t>Plano Piloto: 221 mil hab.</a:t>
            </a:r>
          </a:p>
          <a:p>
            <a:pPr marL="285750" indent="-285750">
              <a:spcAft>
                <a:spcPts val="600"/>
              </a:spcAft>
              <a:buFontTx/>
              <a:buChar char="-"/>
              <a:tabLst>
                <a:tab pos="533400" algn="l"/>
              </a:tabLst>
            </a:pPr>
            <a:r>
              <a:rPr lang="pt-BR" sz="1400" dirty="0">
                <a:solidFill>
                  <a:schemeClr val="tx1"/>
                </a:solidFill>
                <a:latin typeface="Arial" panose="020B0604020202020204" pitchFamily="34" charset="0"/>
                <a:cs typeface="Arial" panose="020B0604020202020204" pitchFamily="34" charset="0"/>
              </a:rPr>
              <a:t>Samambaia: 233 mil hab.</a:t>
            </a:r>
          </a:p>
          <a:p>
            <a:pPr marL="285750" indent="-285750">
              <a:spcAft>
                <a:spcPts val="600"/>
              </a:spcAft>
              <a:buFontTx/>
              <a:buChar char="-"/>
              <a:tabLst>
                <a:tab pos="533400" algn="l"/>
              </a:tabLst>
            </a:pPr>
            <a:r>
              <a:rPr lang="pt-BR" sz="1400" dirty="0">
                <a:solidFill>
                  <a:schemeClr val="tx1"/>
                </a:solidFill>
                <a:latin typeface="Arial" panose="020B0604020202020204" pitchFamily="34" charset="0"/>
                <a:cs typeface="Arial" panose="020B0604020202020204" pitchFamily="34" charset="0"/>
              </a:rPr>
              <a:t>Ceilândia: 433 mil hab. </a:t>
            </a:r>
          </a:p>
        </p:txBody>
      </p:sp>
    </p:spTree>
    <p:extLst>
      <p:ext uri="{BB962C8B-B14F-4D97-AF65-F5344CB8AC3E}">
        <p14:creationId xmlns:p14="http://schemas.microsoft.com/office/powerpoint/2010/main" val="12827640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adrão do plano de fundo&#10;&#10;Descrição gerada automaticamente">
            <a:extLst>
              <a:ext uri="{FF2B5EF4-FFF2-40B4-BE49-F238E27FC236}">
                <a16:creationId xmlns:a16="http://schemas.microsoft.com/office/drawing/2014/main" id="{369C8078-AC4B-401A-B89E-1561CF57193C}"/>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tângulo 4">
            <a:extLst>
              <a:ext uri="{FF2B5EF4-FFF2-40B4-BE49-F238E27FC236}">
                <a16:creationId xmlns:a16="http://schemas.microsoft.com/office/drawing/2014/main" id="{C02FAA66-7803-4660-8E53-608E3DCE251D}"/>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lipse 7">
            <a:extLst>
              <a:ext uri="{FF2B5EF4-FFF2-40B4-BE49-F238E27FC236}">
                <a16:creationId xmlns:a16="http://schemas.microsoft.com/office/drawing/2014/main" id="{5E88C5C9-A0C3-49EE-A9BA-8F6BD0CF484C}"/>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 name="Gráfico 3">
            <a:extLst>
              <a:ext uri="{FF2B5EF4-FFF2-40B4-BE49-F238E27FC236}">
                <a16:creationId xmlns:a16="http://schemas.microsoft.com/office/drawing/2014/main" id="{AC443DEC-4AFC-4AC1-A69B-513503BFF13D}"/>
              </a:ext>
            </a:extLst>
          </p:cNvPr>
          <p:cNvSpPr/>
          <p:nvPr/>
        </p:nvSpPr>
        <p:spPr>
          <a:xfrm>
            <a:off x="305606" y="666562"/>
            <a:ext cx="835200" cy="835200"/>
          </a:xfrm>
          <a:custGeom>
            <a:avLst/>
            <a:gdLst>
              <a:gd name="connsiteX0" fmla="*/ 4805363 w 4876800"/>
              <a:gd name="connsiteY0" fmla="*/ 4733925 h 4876800"/>
              <a:gd name="connsiteX1" fmla="*/ 4229100 w 4876800"/>
              <a:gd name="connsiteY1" fmla="*/ 4733925 h 4876800"/>
              <a:gd name="connsiteX2" fmla="*/ 4229100 w 4876800"/>
              <a:gd name="connsiteY2" fmla="*/ 3756479 h 4876800"/>
              <a:gd name="connsiteX3" fmla="*/ 4876800 w 4876800"/>
              <a:gd name="connsiteY3" fmla="*/ 2956560 h 4876800"/>
              <a:gd name="connsiteX4" fmla="*/ 4246922 w 4876800"/>
              <a:gd name="connsiteY4" fmla="*/ 2159060 h 4876800"/>
              <a:gd name="connsiteX5" fmla="*/ 4384605 w 4876800"/>
              <a:gd name="connsiteY5" fmla="*/ 1847612 h 4876800"/>
              <a:gd name="connsiteX6" fmla="*/ 4325331 w 4876800"/>
              <a:gd name="connsiteY6" fmla="*/ 1765792 h 4876800"/>
              <a:gd name="connsiteX7" fmla="*/ 4243512 w 4876800"/>
              <a:gd name="connsiteY7" fmla="*/ 1825066 h 4876800"/>
              <a:gd name="connsiteX8" fmla="*/ 3901888 w 4876800"/>
              <a:gd name="connsiteY8" fmla="*/ 2237565 h 4876800"/>
              <a:gd name="connsiteX9" fmla="*/ 3818896 w 4876800"/>
              <a:gd name="connsiteY9" fmla="*/ 2334511 h 4876800"/>
              <a:gd name="connsiteX10" fmla="*/ 3595326 w 4876800"/>
              <a:gd name="connsiteY10" fmla="*/ 2649141 h 4876800"/>
              <a:gd name="connsiteX11" fmla="*/ 3266189 w 4876800"/>
              <a:gd name="connsiteY11" fmla="*/ 2654322 h 4876800"/>
              <a:gd name="connsiteX12" fmla="*/ 3082442 w 4876800"/>
              <a:gd name="connsiteY12" fmla="*/ 2514972 h 4876800"/>
              <a:gd name="connsiteX13" fmla="*/ 3082442 w 4876800"/>
              <a:gd name="connsiteY13" fmla="*/ 2206257 h 4876800"/>
              <a:gd name="connsiteX14" fmla="*/ 3394529 w 4876800"/>
              <a:gd name="connsiteY14" fmla="*/ 1894189 h 4876800"/>
              <a:gd name="connsiteX15" fmla="*/ 3394529 w 4876800"/>
              <a:gd name="connsiteY15" fmla="*/ 1793157 h 4876800"/>
              <a:gd name="connsiteX16" fmla="*/ 3293507 w 4876800"/>
              <a:gd name="connsiteY16" fmla="*/ 1793157 h 4876800"/>
              <a:gd name="connsiteX17" fmla="*/ 3082452 w 4876800"/>
              <a:gd name="connsiteY17" fmla="*/ 2004203 h 4876800"/>
              <a:gd name="connsiteX18" fmla="*/ 3082452 w 4876800"/>
              <a:gd name="connsiteY18" fmla="*/ 1531220 h 4876800"/>
              <a:gd name="connsiteX19" fmla="*/ 3011015 w 4876800"/>
              <a:gd name="connsiteY19" fmla="*/ 1459782 h 4876800"/>
              <a:gd name="connsiteX20" fmla="*/ 2939577 w 4876800"/>
              <a:gd name="connsiteY20" fmla="*/ 1531220 h 4876800"/>
              <a:gd name="connsiteX21" fmla="*/ 2939577 w 4876800"/>
              <a:gd name="connsiteY21" fmla="*/ 1867100 h 4876800"/>
              <a:gd name="connsiteX22" fmla="*/ 2728532 w 4876800"/>
              <a:gd name="connsiteY22" fmla="*/ 1656055 h 4876800"/>
              <a:gd name="connsiteX23" fmla="*/ 2627500 w 4876800"/>
              <a:gd name="connsiteY23" fmla="*/ 1656055 h 4876800"/>
              <a:gd name="connsiteX24" fmla="*/ 2627500 w 4876800"/>
              <a:gd name="connsiteY24" fmla="*/ 1757086 h 4876800"/>
              <a:gd name="connsiteX25" fmla="*/ 2939587 w 4876800"/>
              <a:gd name="connsiteY25" fmla="*/ 2069173 h 4876800"/>
              <a:gd name="connsiteX26" fmla="*/ 2939587 w 4876800"/>
              <a:gd name="connsiteY26" fmla="*/ 2515019 h 4876800"/>
              <a:gd name="connsiteX27" fmla="*/ 2755916 w 4876800"/>
              <a:gd name="connsiteY27" fmla="*/ 2654303 h 4876800"/>
              <a:gd name="connsiteX28" fmla="*/ 2426713 w 4876800"/>
              <a:gd name="connsiteY28" fmla="*/ 2649169 h 4876800"/>
              <a:gd name="connsiteX29" fmla="*/ 2263921 w 4876800"/>
              <a:gd name="connsiteY29" fmla="*/ 2496103 h 4876800"/>
              <a:gd name="connsiteX30" fmla="*/ 2049323 w 4876800"/>
              <a:gd name="connsiteY30" fmla="*/ 1276683 h 4876800"/>
              <a:gd name="connsiteX31" fmla="*/ 2106511 w 4876800"/>
              <a:gd name="connsiteY31" fmla="*/ 1249890 h 4876800"/>
              <a:gd name="connsiteX32" fmla="*/ 2200647 w 4876800"/>
              <a:gd name="connsiteY32" fmla="*/ 1093318 h 4876800"/>
              <a:gd name="connsiteX33" fmla="*/ 2198389 w 4876800"/>
              <a:gd name="connsiteY33" fmla="*/ 1055580 h 4876800"/>
              <a:gd name="connsiteX34" fmla="*/ 2437105 w 4876800"/>
              <a:gd name="connsiteY34" fmla="*/ 750303 h 4876800"/>
              <a:gd name="connsiteX35" fmla="*/ 2551957 w 4876800"/>
              <a:gd name="connsiteY35" fmla="*/ 601904 h 4876800"/>
              <a:gd name="connsiteX36" fmla="*/ 3011062 w 4876800"/>
              <a:gd name="connsiteY36" fmla="*/ 142894 h 4876800"/>
              <a:gd name="connsiteX37" fmla="*/ 3470062 w 4876800"/>
              <a:gd name="connsiteY37" fmla="*/ 602666 h 4876800"/>
              <a:gd name="connsiteX38" fmla="*/ 3584924 w 4876800"/>
              <a:gd name="connsiteY38" fmla="*/ 750313 h 4876800"/>
              <a:gd name="connsiteX39" fmla="*/ 3821392 w 4876800"/>
              <a:gd name="connsiteY39" fmla="*/ 1093146 h 4876800"/>
              <a:gd name="connsiteX40" fmla="*/ 3915490 w 4876800"/>
              <a:gd name="connsiteY40" fmla="*/ 1249880 h 4876800"/>
              <a:gd name="connsiteX41" fmla="*/ 4211307 w 4876800"/>
              <a:gd name="connsiteY41" fmla="*/ 1542021 h 4876800"/>
              <a:gd name="connsiteX42" fmla="*/ 4304433 w 4876800"/>
              <a:gd name="connsiteY42" fmla="*/ 1581179 h 4876800"/>
              <a:gd name="connsiteX43" fmla="*/ 4343591 w 4876800"/>
              <a:gd name="connsiteY43" fmla="*/ 1488053 h 4876800"/>
              <a:gd name="connsiteX44" fmla="*/ 3967858 w 4876800"/>
              <a:gd name="connsiteY44" fmla="*/ 1116949 h 4876800"/>
              <a:gd name="connsiteX45" fmla="*/ 3963248 w 4876800"/>
              <a:gd name="connsiteY45" fmla="*/ 1110272 h 4876800"/>
              <a:gd name="connsiteX46" fmla="*/ 3619252 w 4876800"/>
              <a:gd name="connsiteY46" fmla="*/ 611619 h 4876800"/>
              <a:gd name="connsiteX47" fmla="*/ 3612947 w 4876800"/>
              <a:gd name="connsiteY47" fmla="*/ 601904 h 4876800"/>
              <a:gd name="connsiteX48" fmla="*/ 3011043 w 4876800"/>
              <a:gd name="connsiteY48" fmla="*/ 0 h 4876800"/>
              <a:gd name="connsiteX49" fmla="*/ 2409063 w 4876800"/>
              <a:gd name="connsiteY49" fmla="*/ 602647 h 4876800"/>
              <a:gd name="connsiteX50" fmla="*/ 2402777 w 4876800"/>
              <a:gd name="connsiteY50" fmla="*/ 611600 h 4876800"/>
              <a:gd name="connsiteX51" fmla="*/ 2055495 w 4876800"/>
              <a:gd name="connsiteY51" fmla="*/ 1055561 h 4876800"/>
              <a:gd name="connsiteX52" fmla="*/ 2058791 w 4876800"/>
              <a:gd name="connsiteY52" fmla="*/ 1110406 h 4876800"/>
              <a:gd name="connsiteX53" fmla="*/ 2004841 w 4876800"/>
              <a:gd name="connsiteY53" fmla="*/ 1139009 h 4876800"/>
              <a:gd name="connsiteX54" fmla="*/ 1949729 w 4876800"/>
              <a:gd name="connsiteY54" fmla="*/ 984304 h 4876800"/>
              <a:gd name="connsiteX55" fmla="*/ 1132551 w 4876800"/>
              <a:gd name="connsiteY55" fmla="*/ 0 h 4876800"/>
              <a:gd name="connsiteX56" fmla="*/ 339700 w 4876800"/>
              <a:gd name="connsiteY56" fmla="*/ 921125 h 4876800"/>
              <a:gd name="connsiteX57" fmla="*/ 379990 w 4876800"/>
              <a:gd name="connsiteY57" fmla="*/ 1013774 h 4876800"/>
              <a:gd name="connsiteX58" fmla="*/ 472640 w 4876800"/>
              <a:gd name="connsiteY58" fmla="*/ 973484 h 4876800"/>
              <a:gd name="connsiteX59" fmla="*/ 1132551 w 4876800"/>
              <a:gd name="connsiteY59" fmla="*/ 142875 h 4876800"/>
              <a:gd name="connsiteX60" fmla="*/ 1816018 w 4876800"/>
              <a:gd name="connsiteY60" fmla="*/ 1034653 h 4876800"/>
              <a:gd name="connsiteX61" fmla="*/ 2122227 w 4876800"/>
              <a:gd name="connsiteY61" fmla="*/ 2438857 h 4876800"/>
              <a:gd name="connsiteX62" fmla="*/ 1203989 w 4876800"/>
              <a:gd name="connsiteY62" fmla="*/ 3550663 h 4876800"/>
              <a:gd name="connsiteX63" fmla="*/ 1203989 w 4876800"/>
              <a:gd name="connsiteY63" fmla="*/ 2970924 h 4876800"/>
              <a:gd name="connsiteX64" fmla="*/ 1203989 w 4876800"/>
              <a:gd name="connsiteY64" fmla="*/ 2970829 h 4876800"/>
              <a:gd name="connsiteX65" fmla="*/ 1203989 w 4876800"/>
              <a:gd name="connsiteY65" fmla="*/ 2697680 h 4876800"/>
              <a:gd name="connsiteX66" fmla="*/ 1502131 w 4876800"/>
              <a:gd name="connsiteY66" fmla="*/ 2399538 h 4876800"/>
              <a:gd name="connsiteX67" fmla="*/ 1502131 w 4876800"/>
              <a:gd name="connsiteY67" fmla="*/ 2298506 h 4876800"/>
              <a:gd name="connsiteX68" fmla="*/ 1401099 w 4876800"/>
              <a:gd name="connsiteY68" fmla="*/ 2298506 h 4876800"/>
              <a:gd name="connsiteX69" fmla="*/ 1203998 w 4876800"/>
              <a:gd name="connsiteY69" fmla="*/ 2495607 h 4876800"/>
              <a:gd name="connsiteX70" fmla="*/ 1203998 w 4876800"/>
              <a:gd name="connsiteY70" fmla="*/ 2196894 h 4876800"/>
              <a:gd name="connsiteX71" fmla="*/ 1132561 w 4876800"/>
              <a:gd name="connsiteY71" fmla="*/ 2125456 h 4876800"/>
              <a:gd name="connsiteX72" fmla="*/ 1061123 w 4876800"/>
              <a:gd name="connsiteY72" fmla="*/ 2196894 h 4876800"/>
              <a:gd name="connsiteX73" fmla="*/ 1061123 w 4876800"/>
              <a:gd name="connsiteY73" fmla="*/ 2668038 h 4876800"/>
              <a:gd name="connsiteX74" fmla="*/ 1061123 w 4876800"/>
              <a:gd name="connsiteY74" fmla="*/ 2668133 h 4876800"/>
              <a:gd name="connsiteX75" fmla="*/ 1061123 w 4876800"/>
              <a:gd name="connsiteY75" fmla="*/ 2798407 h 4876800"/>
              <a:gd name="connsiteX76" fmla="*/ 864013 w 4876800"/>
              <a:gd name="connsiteY76" fmla="*/ 2601297 h 4876800"/>
              <a:gd name="connsiteX77" fmla="*/ 762981 w 4876800"/>
              <a:gd name="connsiteY77" fmla="*/ 2601297 h 4876800"/>
              <a:gd name="connsiteX78" fmla="*/ 762981 w 4876800"/>
              <a:gd name="connsiteY78" fmla="*/ 2702328 h 4876800"/>
              <a:gd name="connsiteX79" fmla="*/ 1061123 w 4876800"/>
              <a:gd name="connsiteY79" fmla="*/ 3000470 h 4876800"/>
              <a:gd name="connsiteX80" fmla="*/ 1061123 w 4876800"/>
              <a:gd name="connsiteY80" fmla="*/ 3550663 h 4876800"/>
              <a:gd name="connsiteX81" fmla="*/ 142875 w 4876800"/>
              <a:gd name="connsiteY81" fmla="*/ 2438857 h 4876800"/>
              <a:gd name="connsiteX82" fmla="*/ 363807 w 4876800"/>
              <a:gd name="connsiteY82" fmla="*/ 1281217 h 4876800"/>
              <a:gd name="connsiteX83" fmla="*/ 317325 w 4876800"/>
              <a:gd name="connsiteY83" fmla="*/ 1191520 h 4876800"/>
              <a:gd name="connsiteX84" fmla="*/ 227628 w 4876800"/>
              <a:gd name="connsiteY84" fmla="*/ 1238002 h 4876800"/>
              <a:gd name="connsiteX85" fmla="*/ 0 w 4876800"/>
              <a:gd name="connsiteY85" fmla="*/ 2438857 h 4876800"/>
              <a:gd name="connsiteX86" fmla="*/ 1061114 w 4876800"/>
              <a:gd name="connsiteY86" fmla="*/ 3693890 h 4876800"/>
              <a:gd name="connsiteX87" fmla="*/ 1061114 w 4876800"/>
              <a:gd name="connsiteY87" fmla="*/ 4733925 h 4876800"/>
              <a:gd name="connsiteX88" fmla="*/ 71438 w 4876800"/>
              <a:gd name="connsiteY88" fmla="*/ 4733925 h 4876800"/>
              <a:gd name="connsiteX89" fmla="*/ 0 w 4876800"/>
              <a:gd name="connsiteY89" fmla="*/ 4805363 h 4876800"/>
              <a:gd name="connsiteX90" fmla="*/ 71438 w 4876800"/>
              <a:gd name="connsiteY90" fmla="*/ 4876800 h 4876800"/>
              <a:gd name="connsiteX91" fmla="*/ 4805363 w 4876800"/>
              <a:gd name="connsiteY91" fmla="*/ 4876800 h 4876800"/>
              <a:gd name="connsiteX92" fmla="*/ 4876800 w 4876800"/>
              <a:gd name="connsiteY92" fmla="*/ 4805363 h 4876800"/>
              <a:gd name="connsiteX93" fmla="*/ 4805363 w 4876800"/>
              <a:gd name="connsiteY93" fmla="*/ 4733925 h 4876800"/>
              <a:gd name="connsiteX94" fmla="*/ 2939567 w 4876800"/>
              <a:gd name="connsiteY94" fmla="*/ 4733925 h 4876800"/>
              <a:gd name="connsiteX95" fmla="*/ 1203989 w 4876800"/>
              <a:gd name="connsiteY95" fmla="*/ 4733925 h 4876800"/>
              <a:gd name="connsiteX96" fmla="*/ 1203989 w 4876800"/>
              <a:gd name="connsiteY96" fmla="*/ 3693890 h 4876800"/>
              <a:gd name="connsiteX97" fmla="*/ 2241480 w 4876800"/>
              <a:gd name="connsiteY97" fmla="*/ 2694632 h 4876800"/>
              <a:gd name="connsiteX98" fmla="*/ 2364981 w 4876800"/>
              <a:gd name="connsiteY98" fmla="*/ 2778004 h 4876800"/>
              <a:gd name="connsiteX99" fmla="*/ 2808513 w 4876800"/>
              <a:gd name="connsiteY99" fmla="*/ 2787110 h 4876800"/>
              <a:gd name="connsiteX100" fmla="*/ 2939567 w 4876800"/>
              <a:gd name="connsiteY100" fmla="*/ 2713530 h 4876800"/>
              <a:gd name="connsiteX101" fmla="*/ 4086225 w 4876800"/>
              <a:gd name="connsiteY101" fmla="*/ 4733925 h 4876800"/>
              <a:gd name="connsiteX102" fmla="*/ 3082442 w 4876800"/>
              <a:gd name="connsiteY102" fmla="*/ 4733925 h 4876800"/>
              <a:gd name="connsiteX103" fmla="*/ 3082442 w 4876800"/>
              <a:gd name="connsiteY103" fmla="*/ 2713578 h 4876800"/>
              <a:gd name="connsiteX104" fmla="*/ 3213573 w 4876800"/>
              <a:gd name="connsiteY104" fmla="*/ 2787149 h 4876800"/>
              <a:gd name="connsiteX105" fmla="*/ 3431172 w 4876800"/>
              <a:gd name="connsiteY105" fmla="*/ 2828620 h 4876800"/>
              <a:gd name="connsiteX106" fmla="*/ 3438525 w 4876800"/>
              <a:gd name="connsiteY106" fmla="*/ 2956570 h 4876800"/>
              <a:gd name="connsiteX107" fmla="*/ 4086225 w 4876800"/>
              <a:gd name="connsiteY107" fmla="*/ 3756489 h 4876800"/>
              <a:gd name="connsiteX108" fmla="*/ 4157663 w 4876800"/>
              <a:gd name="connsiteY108" fmla="*/ 2907249 h 4876800"/>
              <a:gd name="connsiteX109" fmla="*/ 4086225 w 4876800"/>
              <a:gd name="connsiteY109" fmla="*/ 2978687 h 4876800"/>
              <a:gd name="connsiteX110" fmla="*/ 4086225 w 4876800"/>
              <a:gd name="connsiteY110" fmla="*/ 3371374 h 4876800"/>
              <a:gd name="connsiteX111" fmla="*/ 4086225 w 4876800"/>
              <a:gd name="connsiteY111" fmla="*/ 3371469 h 4876800"/>
              <a:gd name="connsiteX112" fmla="*/ 4086225 w 4876800"/>
              <a:gd name="connsiteY112" fmla="*/ 3612328 h 4876800"/>
              <a:gd name="connsiteX113" fmla="*/ 3581400 w 4876800"/>
              <a:gd name="connsiteY113" fmla="*/ 2956560 h 4876800"/>
              <a:gd name="connsiteX114" fmla="*/ 3597364 w 4876800"/>
              <a:gd name="connsiteY114" fmla="*/ 2802112 h 4876800"/>
              <a:gd name="connsiteX115" fmla="*/ 3957638 w 4876800"/>
              <a:gd name="connsiteY115" fmla="*/ 2369287 h 4876800"/>
              <a:gd name="connsiteX116" fmla="*/ 4093721 w 4876800"/>
              <a:gd name="connsiteY116" fmla="*/ 2299668 h 4876800"/>
              <a:gd name="connsiteX117" fmla="*/ 4733925 w 4876800"/>
              <a:gd name="connsiteY117" fmla="*/ 2956560 h 4876800"/>
              <a:gd name="connsiteX118" fmla="*/ 4229100 w 4876800"/>
              <a:gd name="connsiteY118" fmla="*/ 3612328 h 4876800"/>
              <a:gd name="connsiteX119" fmla="*/ 4229100 w 4876800"/>
              <a:gd name="connsiteY119" fmla="*/ 3401016 h 4876800"/>
              <a:gd name="connsiteX120" fmla="*/ 4454976 w 4876800"/>
              <a:gd name="connsiteY120" fmla="*/ 3175140 h 4876800"/>
              <a:gd name="connsiteX121" fmla="*/ 4454976 w 4876800"/>
              <a:gd name="connsiteY121" fmla="*/ 3074108 h 4876800"/>
              <a:gd name="connsiteX122" fmla="*/ 4353944 w 4876800"/>
              <a:gd name="connsiteY122" fmla="*/ 3074108 h 4876800"/>
              <a:gd name="connsiteX123" fmla="*/ 4229100 w 4876800"/>
              <a:gd name="connsiteY123" fmla="*/ 3198952 h 4876800"/>
              <a:gd name="connsiteX124" fmla="*/ 4229100 w 4876800"/>
              <a:gd name="connsiteY124" fmla="*/ 2978687 h 4876800"/>
              <a:gd name="connsiteX125" fmla="*/ 4157663 w 4876800"/>
              <a:gd name="connsiteY125" fmla="*/ 2907249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876800" h="4876800">
                <a:moveTo>
                  <a:pt x="4805363" y="4733925"/>
                </a:moveTo>
                <a:lnTo>
                  <a:pt x="4229100" y="4733925"/>
                </a:lnTo>
                <a:lnTo>
                  <a:pt x="4229100" y="3756479"/>
                </a:lnTo>
                <a:cubicBezTo>
                  <a:pt x="4592222" y="3716255"/>
                  <a:pt x="4876800" y="3372888"/>
                  <a:pt x="4876800" y="2956560"/>
                </a:cubicBezTo>
                <a:cubicBezTo>
                  <a:pt x="4876800" y="2547090"/>
                  <a:pt x="4601461" y="2208381"/>
                  <a:pt x="4246922" y="2159060"/>
                </a:cubicBezTo>
                <a:cubicBezTo>
                  <a:pt x="4317702" y="2070278"/>
                  <a:pt x="4366070" y="1963560"/>
                  <a:pt x="4384605" y="1847612"/>
                </a:cubicBezTo>
                <a:cubicBezTo>
                  <a:pt x="4390825" y="1808655"/>
                  <a:pt x="4364289" y="1772022"/>
                  <a:pt x="4325331" y="1765792"/>
                </a:cubicBezTo>
                <a:cubicBezTo>
                  <a:pt x="4286241" y="1759639"/>
                  <a:pt x="4249731" y="1786109"/>
                  <a:pt x="4243512" y="1825066"/>
                </a:cubicBezTo>
                <a:cubicBezTo>
                  <a:pt x="4213174" y="2014976"/>
                  <a:pt x="4080482" y="2172862"/>
                  <a:pt x="3901888" y="2237565"/>
                </a:cubicBezTo>
                <a:cubicBezTo>
                  <a:pt x="3859235" y="2253015"/>
                  <a:pt x="3827450" y="2290172"/>
                  <a:pt x="3818896" y="2334511"/>
                </a:cubicBezTo>
                <a:cubicBezTo>
                  <a:pt x="3805619" y="2403301"/>
                  <a:pt x="3757251" y="2571645"/>
                  <a:pt x="3595326" y="2649141"/>
                </a:cubicBezTo>
                <a:cubicBezTo>
                  <a:pt x="3455613" y="2716006"/>
                  <a:pt x="3318548" y="2675020"/>
                  <a:pt x="3266189" y="2654322"/>
                </a:cubicBezTo>
                <a:cubicBezTo>
                  <a:pt x="3178036" y="2619327"/>
                  <a:pt x="3119009" y="2562177"/>
                  <a:pt x="3082442" y="2514972"/>
                </a:cubicBezTo>
                <a:lnTo>
                  <a:pt x="3082442" y="2206257"/>
                </a:lnTo>
                <a:lnTo>
                  <a:pt x="3394529" y="1894189"/>
                </a:lnTo>
                <a:cubicBezTo>
                  <a:pt x="3422428" y="1866281"/>
                  <a:pt x="3422428" y="1821056"/>
                  <a:pt x="3394529" y="1793157"/>
                </a:cubicBezTo>
                <a:cubicBezTo>
                  <a:pt x="3366621" y="1765278"/>
                  <a:pt x="3321387" y="1765259"/>
                  <a:pt x="3293507" y="1793157"/>
                </a:cubicBezTo>
                <a:lnTo>
                  <a:pt x="3082452" y="2004203"/>
                </a:lnTo>
                <a:lnTo>
                  <a:pt x="3082452" y="1531220"/>
                </a:lnTo>
                <a:cubicBezTo>
                  <a:pt x="3082452" y="1491758"/>
                  <a:pt x="3050477" y="1459782"/>
                  <a:pt x="3011015" y="1459782"/>
                </a:cubicBezTo>
                <a:cubicBezTo>
                  <a:pt x="2971552" y="1459782"/>
                  <a:pt x="2939577" y="1491758"/>
                  <a:pt x="2939577" y="1531220"/>
                </a:cubicBezTo>
                <a:lnTo>
                  <a:pt x="2939577" y="1867100"/>
                </a:lnTo>
                <a:lnTo>
                  <a:pt x="2728532" y="1656055"/>
                </a:lnTo>
                <a:cubicBezTo>
                  <a:pt x="2700623" y="1628166"/>
                  <a:pt x="2655399" y="1628166"/>
                  <a:pt x="2627500" y="1656055"/>
                </a:cubicBezTo>
                <a:cubicBezTo>
                  <a:pt x="2599601" y="1683963"/>
                  <a:pt x="2599601" y="1729188"/>
                  <a:pt x="2627500" y="1757086"/>
                </a:cubicBezTo>
                <a:lnTo>
                  <a:pt x="2939587" y="2069173"/>
                </a:lnTo>
                <a:lnTo>
                  <a:pt x="2939587" y="2515019"/>
                </a:lnTo>
                <a:cubicBezTo>
                  <a:pt x="2902877" y="2562282"/>
                  <a:pt x="2843756" y="2619432"/>
                  <a:pt x="2755916" y="2654303"/>
                </a:cubicBezTo>
                <a:cubicBezTo>
                  <a:pt x="2703462" y="2675030"/>
                  <a:pt x="2566407" y="2716025"/>
                  <a:pt x="2426713" y="2649169"/>
                </a:cubicBezTo>
                <a:cubicBezTo>
                  <a:pt x="2359057" y="2616746"/>
                  <a:pt x="2304488" y="2565149"/>
                  <a:pt x="2263921" y="2496103"/>
                </a:cubicBezTo>
                <a:cubicBezTo>
                  <a:pt x="2276351" y="2180349"/>
                  <a:pt x="2185054" y="1718891"/>
                  <a:pt x="2049323" y="1276683"/>
                </a:cubicBezTo>
                <a:cubicBezTo>
                  <a:pt x="2067830" y="1266673"/>
                  <a:pt x="2086918" y="1257643"/>
                  <a:pt x="2106511" y="1249890"/>
                </a:cubicBezTo>
                <a:cubicBezTo>
                  <a:pt x="2170138" y="1224877"/>
                  <a:pt x="2208829" y="1160412"/>
                  <a:pt x="2200647" y="1093318"/>
                </a:cubicBezTo>
                <a:cubicBezTo>
                  <a:pt x="2199132" y="1080554"/>
                  <a:pt x="2198389" y="1068210"/>
                  <a:pt x="2198389" y="1055580"/>
                </a:cubicBezTo>
                <a:cubicBezTo>
                  <a:pt x="2198389" y="910609"/>
                  <a:pt x="2296554" y="785089"/>
                  <a:pt x="2437105" y="750303"/>
                </a:cubicBezTo>
                <a:cubicBezTo>
                  <a:pt x="2504732" y="733568"/>
                  <a:pt x="2551957" y="672846"/>
                  <a:pt x="2551957" y="601904"/>
                </a:cubicBezTo>
                <a:cubicBezTo>
                  <a:pt x="2551957" y="348806"/>
                  <a:pt x="2757907" y="142894"/>
                  <a:pt x="3011062" y="142894"/>
                </a:cubicBezTo>
                <a:cubicBezTo>
                  <a:pt x="3264151" y="142894"/>
                  <a:pt x="3470062" y="348806"/>
                  <a:pt x="3470062" y="602666"/>
                </a:cubicBezTo>
                <a:cubicBezTo>
                  <a:pt x="3470062" y="672856"/>
                  <a:pt x="3517287" y="733568"/>
                  <a:pt x="3584924" y="750313"/>
                </a:cubicBezTo>
                <a:cubicBezTo>
                  <a:pt x="3739029" y="788460"/>
                  <a:pt x="3840518" y="935955"/>
                  <a:pt x="3821392" y="1093146"/>
                </a:cubicBezTo>
                <a:cubicBezTo>
                  <a:pt x="3813220" y="1160364"/>
                  <a:pt x="3851891" y="1224801"/>
                  <a:pt x="3915490" y="1249880"/>
                </a:cubicBezTo>
                <a:cubicBezTo>
                  <a:pt x="4049202" y="1302506"/>
                  <a:pt x="4157025" y="1408995"/>
                  <a:pt x="4211307" y="1542021"/>
                </a:cubicBezTo>
                <a:cubicBezTo>
                  <a:pt x="4226395" y="1578988"/>
                  <a:pt x="4268658" y="1595780"/>
                  <a:pt x="4304433" y="1581179"/>
                </a:cubicBezTo>
                <a:cubicBezTo>
                  <a:pt x="4340971" y="1566272"/>
                  <a:pt x="4358497" y="1524581"/>
                  <a:pt x="4343591" y="1488053"/>
                </a:cubicBezTo>
                <a:cubicBezTo>
                  <a:pt x="4274639" y="1319060"/>
                  <a:pt x="4137670" y="1183796"/>
                  <a:pt x="3967858" y="1116949"/>
                </a:cubicBezTo>
                <a:cubicBezTo>
                  <a:pt x="3965001" y="1115825"/>
                  <a:pt x="3962914" y="1112892"/>
                  <a:pt x="3963248" y="1110272"/>
                </a:cubicBezTo>
                <a:cubicBezTo>
                  <a:pt x="3991890" y="879491"/>
                  <a:pt x="3841099" y="666655"/>
                  <a:pt x="3619252" y="611619"/>
                </a:cubicBezTo>
                <a:cubicBezTo>
                  <a:pt x="3615652" y="610724"/>
                  <a:pt x="3612947" y="606876"/>
                  <a:pt x="3612947" y="601904"/>
                </a:cubicBezTo>
                <a:cubicBezTo>
                  <a:pt x="3612928" y="270005"/>
                  <a:pt x="3342923" y="0"/>
                  <a:pt x="3011043" y="0"/>
                </a:cubicBezTo>
                <a:cubicBezTo>
                  <a:pt x="2679106" y="0"/>
                  <a:pt x="2409063" y="270005"/>
                  <a:pt x="2409063" y="602647"/>
                </a:cubicBezTo>
                <a:cubicBezTo>
                  <a:pt x="2409063" y="606857"/>
                  <a:pt x="2406358" y="610714"/>
                  <a:pt x="2402777" y="611600"/>
                </a:cubicBezTo>
                <a:cubicBezTo>
                  <a:pt x="2198303" y="662188"/>
                  <a:pt x="2055495" y="844753"/>
                  <a:pt x="2055495" y="1055561"/>
                </a:cubicBezTo>
                <a:cubicBezTo>
                  <a:pt x="2055495" y="1073639"/>
                  <a:pt x="2056590" y="1092022"/>
                  <a:pt x="2058791" y="1110406"/>
                </a:cubicBezTo>
                <a:cubicBezTo>
                  <a:pt x="2060267" y="1122769"/>
                  <a:pt x="2014785" y="1133046"/>
                  <a:pt x="2004841" y="1139009"/>
                </a:cubicBezTo>
                <a:cubicBezTo>
                  <a:pt x="1987058" y="1086383"/>
                  <a:pt x="1968684" y="1034634"/>
                  <a:pt x="1949729" y="984304"/>
                </a:cubicBezTo>
                <a:cubicBezTo>
                  <a:pt x="1643396" y="170774"/>
                  <a:pt x="1336262" y="0"/>
                  <a:pt x="1132551" y="0"/>
                </a:cubicBezTo>
                <a:cubicBezTo>
                  <a:pt x="777050" y="0"/>
                  <a:pt x="505177" y="500910"/>
                  <a:pt x="339700" y="921125"/>
                </a:cubicBezTo>
                <a:cubicBezTo>
                  <a:pt x="325241" y="957834"/>
                  <a:pt x="343281" y="999315"/>
                  <a:pt x="379990" y="1013774"/>
                </a:cubicBezTo>
                <a:cubicBezTo>
                  <a:pt x="416681" y="1028243"/>
                  <a:pt x="458181" y="1010193"/>
                  <a:pt x="472640" y="973484"/>
                </a:cubicBezTo>
                <a:cubicBezTo>
                  <a:pt x="680504" y="445618"/>
                  <a:pt x="921029" y="142875"/>
                  <a:pt x="1132551" y="142875"/>
                </a:cubicBezTo>
                <a:cubicBezTo>
                  <a:pt x="1353503" y="142875"/>
                  <a:pt x="1602619" y="467916"/>
                  <a:pt x="1816018" y="1034653"/>
                </a:cubicBezTo>
                <a:cubicBezTo>
                  <a:pt x="2017043" y="1568539"/>
                  <a:pt x="2122227" y="2145173"/>
                  <a:pt x="2122227" y="2438857"/>
                </a:cubicBezTo>
                <a:cubicBezTo>
                  <a:pt x="2122227" y="3026464"/>
                  <a:pt x="1716472" y="3509286"/>
                  <a:pt x="1203989" y="3550663"/>
                </a:cubicBezTo>
                <a:lnTo>
                  <a:pt x="1203989" y="2970924"/>
                </a:lnTo>
                <a:cubicBezTo>
                  <a:pt x="1203989" y="2970895"/>
                  <a:pt x="1203989" y="2970857"/>
                  <a:pt x="1203989" y="2970829"/>
                </a:cubicBezTo>
                <a:lnTo>
                  <a:pt x="1203989" y="2697680"/>
                </a:lnTo>
                <a:lnTo>
                  <a:pt x="1502131" y="2399538"/>
                </a:lnTo>
                <a:cubicBezTo>
                  <a:pt x="1530029" y="2371630"/>
                  <a:pt x="1530029" y="2326405"/>
                  <a:pt x="1502131" y="2298506"/>
                </a:cubicBezTo>
                <a:cubicBezTo>
                  <a:pt x="1474222" y="2270617"/>
                  <a:pt x="1428998" y="2270617"/>
                  <a:pt x="1401099" y="2298506"/>
                </a:cubicBezTo>
                <a:lnTo>
                  <a:pt x="1203998" y="2495607"/>
                </a:lnTo>
                <a:lnTo>
                  <a:pt x="1203998" y="2196894"/>
                </a:lnTo>
                <a:cubicBezTo>
                  <a:pt x="1203998" y="2157432"/>
                  <a:pt x="1172023" y="2125456"/>
                  <a:pt x="1132561" y="2125456"/>
                </a:cubicBezTo>
                <a:cubicBezTo>
                  <a:pt x="1093099" y="2125456"/>
                  <a:pt x="1061123" y="2157432"/>
                  <a:pt x="1061123" y="2196894"/>
                </a:cubicBezTo>
                <a:lnTo>
                  <a:pt x="1061123" y="2668038"/>
                </a:lnTo>
                <a:lnTo>
                  <a:pt x="1061123" y="2668133"/>
                </a:lnTo>
                <a:lnTo>
                  <a:pt x="1061123" y="2798407"/>
                </a:lnTo>
                <a:lnTo>
                  <a:pt x="864013" y="2601297"/>
                </a:lnTo>
                <a:cubicBezTo>
                  <a:pt x="836105" y="2573408"/>
                  <a:pt x="790880" y="2573408"/>
                  <a:pt x="762981" y="2601297"/>
                </a:cubicBezTo>
                <a:cubicBezTo>
                  <a:pt x="735082" y="2629205"/>
                  <a:pt x="735082" y="2674430"/>
                  <a:pt x="762981" y="2702328"/>
                </a:cubicBezTo>
                <a:lnTo>
                  <a:pt x="1061123" y="3000470"/>
                </a:lnTo>
                <a:lnTo>
                  <a:pt x="1061123" y="3550663"/>
                </a:lnTo>
                <a:cubicBezTo>
                  <a:pt x="548630" y="3509286"/>
                  <a:pt x="142875" y="3026464"/>
                  <a:pt x="142875" y="2438857"/>
                </a:cubicBezTo>
                <a:cubicBezTo>
                  <a:pt x="142875" y="2162804"/>
                  <a:pt x="231658" y="1697584"/>
                  <a:pt x="363807" y="1281217"/>
                </a:cubicBezTo>
                <a:cubicBezTo>
                  <a:pt x="375742" y="1243622"/>
                  <a:pt x="354930" y="1203455"/>
                  <a:pt x="317325" y="1191520"/>
                </a:cubicBezTo>
                <a:cubicBezTo>
                  <a:pt x="279778" y="1179614"/>
                  <a:pt x="239573" y="1200407"/>
                  <a:pt x="227628" y="1238002"/>
                </a:cubicBezTo>
                <a:cubicBezTo>
                  <a:pt x="89354" y="1673676"/>
                  <a:pt x="0" y="2145040"/>
                  <a:pt x="0" y="2438857"/>
                </a:cubicBezTo>
                <a:cubicBezTo>
                  <a:pt x="0" y="3105655"/>
                  <a:pt x="469783" y="3652809"/>
                  <a:pt x="1061114" y="3693890"/>
                </a:cubicBezTo>
                <a:lnTo>
                  <a:pt x="1061114" y="4733925"/>
                </a:lnTo>
                <a:lnTo>
                  <a:pt x="71438" y="4733925"/>
                </a:lnTo>
                <a:cubicBezTo>
                  <a:pt x="31975" y="4733925"/>
                  <a:pt x="0" y="4765901"/>
                  <a:pt x="0" y="4805363"/>
                </a:cubicBezTo>
                <a:cubicBezTo>
                  <a:pt x="0" y="4844825"/>
                  <a:pt x="31975" y="4876800"/>
                  <a:pt x="71438" y="4876800"/>
                </a:cubicBezTo>
                <a:lnTo>
                  <a:pt x="4805363" y="4876800"/>
                </a:lnTo>
                <a:cubicBezTo>
                  <a:pt x="4844825" y="4876800"/>
                  <a:pt x="4876800" y="4844825"/>
                  <a:pt x="4876800" y="4805363"/>
                </a:cubicBezTo>
                <a:cubicBezTo>
                  <a:pt x="4876800" y="4765901"/>
                  <a:pt x="4844825" y="4733925"/>
                  <a:pt x="4805363" y="4733925"/>
                </a:cubicBezTo>
                <a:close/>
                <a:moveTo>
                  <a:pt x="2939567" y="4733925"/>
                </a:moveTo>
                <a:lnTo>
                  <a:pt x="1203989" y="4733925"/>
                </a:lnTo>
                <a:lnTo>
                  <a:pt x="1203989" y="3693890"/>
                </a:lnTo>
                <a:cubicBezTo>
                  <a:pt x="1717605" y="3658210"/>
                  <a:pt x="2139458" y="3240691"/>
                  <a:pt x="2241480" y="2694632"/>
                </a:cubicBezTo>
                <a:cubicBezTo>
                  <a:pt x="2278161" y="2728255"/>
                  <a:pt x="2319366" y="2756145"/>
                  <a:pt x="2364981" y="2778004"/>
                </a:cubicBezTo>
                <a:cubicBezTo>
                  <a:pt x="2555415" y="2869168"/>
                  <a:pt x="2738533" y="2814761"/>
                  <a:pt x="2808513" y="2787110"/>
                </a:cubicBezTo>
                <a:cubicBezTo>
                  <a:pt x="2859310" y="2766946"/>
                  <a:pt x="2902610" y="2741219"/>
                  <a:pt x="2939567" y="2713530"/>
                </a:cubicBezTo>
                <a:close/>
                <a:moveTo>
                  <a:pt x="4086225" y="4733925"/>
                </a:moveTo>
                <a:lnTo>
                  <a:pt x="3082442" y="4733925"/>
                </a:lnTo>
                <a:lnTo>
                  <a:pt x="3082442" y="2713578"/>
                </a:lnTo>
                <a:cubicBezTo>
                  <a:pt x="3119380" y="2741238"/>
                  <a:pt x="3162691" y="2766955"/>
                  <a:pt x="3213573" y="2787149"/>
                </a:cubicBezTo>
                <a:cubicBezTo>
                  <a:pt x="3254445" y="2803303"/>
                  <a:pt x="3334026" y="2828620"/>
                  <a:pt x="3431172" y="2828620"/>
                </a:cubicBezTo>
                <a:cubicBezTo>
                  <a:pt x="3436639" y="2828620"/>
                  <a:pt x="3438525" y="2913412"/>
                  <a:pt x="3438525" y="2956570"/>
                </a:cubicBezTo>
                <a:cubicBezTo>
                  <a:pt x="3438525" y="3372898"/>
                  <a:pt x="3723104" y="3716265"/>
                  <a:pt x="4086225" y="3756489"/>
                </a:cubicBezTo>
                <a:close/>
                <a:moveTo>
                  <a:pt x="4157663" y="2907249"/>
                </a:moveTo>
                <a:cubicBezTo>
                  <a:pt x="4118200" y="2907249"/>
                  <a:pt x="4086225" y="2939224"/>
                  <a:pt x="4086225" y="2978687"/>
                </a:cubicBezTo>
                <a:lnTo>
                  <a:pt x="4086225" y="3371374"/>
                </a:lnTo>
                <a:lnTo>
                  <a:pt x="4086225" y="3371469"/>
                </a:lnTo>
                <a:lnTo>
                  <a:pt x="4086225" y="3612328"/>
                </a:lnTo>
                <a:cubicBezTo>
                  <a:pt x="3802085" y="3571818"/>
                  <a:pt x="3581400" y="3293288"/>
                  <a:pt x="3581400" y="2956560"/>
                </a:cubicBezTo>
                <a:cubicBezTo>
                  <a:pt x="3581400" y="2904192"/>
                  <a:pt x="3586820" y="2852423"/>
                  <a:pt x="3597364" y="2802112"/>
                </a:cubicBezTo>
                <a:cubicBezTo>
                  <a:pt x="3816096" y="2728855"/>
                  <a:pt x="3941702" y="2472461"/>
                  <a:pt x="3957638" y="2369287"/>
                </a:cubicBezTo>
                <a:cubicBezTo>
                  <a:pt x="4006091" y="2351123"/>
                  <a:pt x="4051640" y="2327643"/>
                  <a:pt x="4093721" y="2299668"/>
                </a:cubicBezTo>
                <a:cubicBezTo>
                  <a:pt x="4440622" y="2254958"/>
                  <a:pt x="4733925" y="2569978"/>
                  <a:pt x="4733925" y="2956560"/>
                </a:cubicBezTo>
                <a:cubicBezTo>
                  <a:pt x="4733925" y="3293288"/>
                  <a:pt x="4513240" y="3571818"/>
                  <a:pt x="4229100" y="3612328"/>
                </a:cubicBezTo>
                <a:lnTo>
                  <a:pt x="4229100" y="3401016"/>
                </a:lnTo>
                <a:lnTo>
                  <a:pt x="4454976" y="3175140"/>
                </a:lnTo>
                <a:cubicBezTo>
                  <a:pt x="4482875" y="3147232"/>
                  <a:pt x="4482875" y="3102007"/>
                  <a:pt x="4454976" y="3074108"/>
                </a:cubicBezTo>
                <a:cubicBezTo>
                  <a:pt x="4427068" y="3046219"/>
                  <a:pt x="4381843" y="3046219"/>
                  <a:pt x="4353944" y="3074108"/>
                </a:cubicBezTo>
                <a:lnTo>
                  <a:pt x="4229100" y="3198952"/>
                </a:lnTo>
                <a:lnTo>
                  <a:pt x="4229100" y="2978687"/>
                </a:lnTo>
                <a:cubicBezTo>
                  <a:pt x="4229100" y="2939224"/>
                  <a:pt x="4197125" y="2907249"/>
                  <a:pt x="4157663" y="2907249"/>
                </a:cubicBezTo>
                <a:close/>
              </a:path>
            </a:pathLst>
          </a:custGeom>
          <a:solidFill>
            <a:schemeClr val="tx1"/>
          </a:solidFill>
          <a:ln w="9525" cap="flat">
            <a:noFill/>
            <a:prstDash val="solid"/>
            <a:miter/>
          </a:ln>
        </p:spPr>
        <p:txBody>
          <a:bodyPr rtlCol="0" anchor="ctr"/>
          <a:lstStyle/>
          <a:p>
            <a:endParaRPr lang="pt-BR"/>
          </a:p>
        </p:txBody>
      </p:sp>
      <p:sp>
        <p:nvSpPr>
          <p:cNvPr id="10" name="Título 1">
            <a:extLst>
              <a:ext uri="{FF2B5EF4-FFF2-40B4-BE49-F238E27FC236}">
                <a16:creationId xmlns:a16="http://schemas.microsoft.com/office/drawing/2014/main" id="{E069E755-260D-42A5-BB82-68A9E4E27A6C}"/>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sociais e urbanísticos da </a:t>
            </a:r>
            <a:r>
              <a:rPr lang="pt-BR" sz="2400" b="1" dirty="0" err="1">
                <a:latin typeface="Arial" panose="020B0604020202020204" pitchFamily="34" charset="0"/>
                <a:ea typeface="Calibri" panose="020F0502020204030204" pitchFamily="34" charset="0"/>
                <a:cs typeface="Arial" panose="020B0604020202020204" pitchFamily="34" charset="0"/>
              </a:rPr>
              <a:t>UnDF</a:t>
            </a:r>
            <a:endParaRPr lang="pt-BR" sz="2400" b="1" dirty="0">
              <a:latin typeface="Arial" panose="020B0604020202020204" pitchFamily="34" charset="0"/>
              <a:ea typeface="Calibri" panose="020F0502020204030204" pitchFamily="34" charset="0"/>
              <a:cs typeface="Arial" panose="020B0604020202020204" pitchFamily="34" charset="0"/>
            </a:endParaRPr>
          </a:p>
        </p:txBody>
      </p:sp>
      <p:sp>
        <p:nvSpPr>
          <p:cNvPr id="11" name="Retângulo: Cantos Arredondados 10">
            <a:extLst>
              <a:ext uri="{FF2B5EF4-FFF2-40B4-BE49-F238E27FC236}">
                <a16:creationId xmlns:a16="http://schemas.microsoft.com/office/drawing/2014/main" id="{DB4E2F55-31D9-4520-9663-D41AA60878F1}"/>
              </a:ext>
            </a:extLst>
          </p:cNvPr>
          <p:cNvSpPr/>
          <p:nvPr/>
        </p:nvSpPr>
        <p:spPr>
          <a:xfrm>
            <a:off x="1463676" y="2080759"/>
            <a:ext cx="9988095" cy="4136784"/>
          </a:xfrm>
          <a:prstGeom prst="roundRect">
            <a:avLst>
              <a:gd name="adj" fmla="val 817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t"/>
          <a:lstStyle/>
          <a:p>
            <a:pPr>
              <a:spcAft>
                <a:spcPts val="600"/>
              </a:spcAft>
            </a:pPr>
            <a:endParaRPr lang="pt-BR" b="1" dirty="0">
              <a:solidFill>
                <a:srgbClr val="FFFFFF"/>
              </a:solidFill>
              <a:latin typeface="Arial" panose="020B0604020202020204" pitchFamily="34" charset="0"/>
              <a:cs typeface="Arial" panose="020B0604020202020204" pitchFamily="34" charset="0"/>
            </a:endParaRPr>
          </a:p>
          <a:p>
            <a:pPr marL="285750" indent="-285750">
              <a:lnSpc>
                <a:spcPct val="150000"/>
              </a:lnSpc>
              <a:spcAft>
                <a:spcPts val="1200"/>
              </a:spcAft>
              <a:buFontTx/>
              <a:buChar char="-"/>
            </a:pPr>
            <a:r>
              <a:rPr lang="pt-BR" sz="1600" b="1" dirty="0">
                <a:latin typeface="+mj-lt"/>
                <a:ea typeface="Calibri" panose="020F0502020204030204" pitchFamily="34" charset="0"/>
              </a:rPr>
              <a:t>Locomoção para o trabalho</a:t>
            </a:r>
          </a:p>
          <a:p>
            <a:pPr marL="285750" indent="-285750">
              <a:lnSpc>
                <a:spcPct val="150000"/>
              </a:lnSpc>
              <a:spcAft>
                <a:spcPts val="1200"/>
              </a:spcAft>
              <a:buFontTx/>
              <a:buChar char="-"/>
            </a:pPr>
            <a:r>
              <a:rPr lang="pt-BR" sz="1600" b="1" dirty="0">
                <a:latin typeface="+mj-lt"/>
                <a:ea typeface="Calibri" panose="020F0502020204030204" pitchFamily="34" charset="0"/>
              </a:rPr>
              <a:t>Locomoção para instituições de ensino</a:t>
            </a:r>
          </a:p>
          <a:p>
            <a:pPr marL="742950" lvl="1" indent="-285750">
              <a:lnSpc>
                <a:spcPct val="150000"/>
              </a:lnSpc>
              <a:spcAft>
                <a:spcPts val="1200"/>
              </a:spcAft>
              <a:buFontTx/>
              <a:buChar char="-"/>
            </a:pPr>
            <a:r>
              <a:rPr lang="pt-BR" sz="1600" dirty="0">
                <a:solidFill>
                  <a:srgbClr val="FFFFFF"/>
                </a:solidFill>
                <a:latin typeface="Arial" panose="020B0604020202020204" pitchFamily="34" charset="0"/>
                <a:cs typeface="Arial" panose="020B0604020202020204" pitchFamily="34" charset="0"/>
              </a:rPr>
              <a:t>para a faixa etária de 18 a 24 anos</a:t>
            </a:r>
          </a:p>
          <a:p>
            <a:pPr marL="742950" lvl="1" indent="-285750">
              <a:lnSpc>
                <a:spcPct val="150000"/>
              </a:lnSpc>
              <a:spcAft>
                <a:spcPts val="1200"/>
              </a:spcAft>
              <a:buFontTx/>
              <a:buChar char="-"/>
            </a:pPr>
            <a:r>
              <a:rPr lang="pt-BR" sz="1600" dirty="0">
                <a:solidFill>
                  <a:srgbClr val="FFFFFF"/>
                </a:solidFill>
                <a:latin typeface="Arial" panose="020B0604020202020204" pitchFamily="34" charset="0"/>
                <a:cs typeface="Arial" panose="020B0604020202020204" pitchFamily="34" charset="0"/>
              </a:rPr>
              <a:t>cerca de 50%: </a:t>
            </a:r>
            <a:r>
              <a:rPr lang="pt-BR" sz="1600" b="1" dirty="0">
                <a:solidFill>
                  <a:srgbClr val="FFFFFF"/>
                </a:solidFill>
                <a:latin typeface="Arial" panose="020B0604020202020204" pitchFamily="34" charset="0"/>
                <a:cs typeface="Arial" panose="020B0604020202020204" pitchFamily="34" charset="0"/>
              </a:rPr>
              <a:t>transporte coletivo na forma de ônibus (principal meio de transporte até 2 SM per capita)</a:t>
            </a:r>
            <a:r>
              <a:rPr lang="pt-BR" sz="1600" dirty="0">
                <a:solidFill>
                  <a:srgbClr val="FFFFFF"/>
                </a:solidFill>
                <a:latin typeface="Arial" panose="020B0604020202020204" pitchFamily="34" charset="0"/>
                <a:cs typeface="Arial" panose="020B0604020202020204" pitchFamily="34" charset="0"/>
              </a:rPr>
              <a:t> (trajeto superior a 30 minutos para a maioria)</a:t>
            </a:r>
          </a:p>
          <a:p>
            <a:pPr marL="742950" lvl="1" indent="-285750">
              <a:lnSpc>
                <a:spcPct val="150000"/>
              </a:lnSpc>
              <a:spcAft>
                <a:spcPts val="1200"/>
              </a:spcAft>
              <a:buFontTx/>
              <a:buChar char="-"/>
            </a:pPr>
            <a:r>
              <a:rPr lang="pt-BR" sz="1600" dirty="0">
                <a:solidFill>
                  <a:srgbClr val="FFFFFF"/>
                </a:solidFill>
                <a:latin typeface="Arial" panose="020B0604020202020204" pitchFamily="34" charset="0"/>
                <a:cs typeface="Arial" panose="020B0604020202020204" pitchFamily="34" charset="0"/>
              </a:rPr>
              <a:t>cerca de 20%: de carro (trajeto até 15 minutos)</a:t>
            </a:r>
          </a:p>
          <a:p>
            <a:pPr marL="742950" lvl="1" indent="-285750">
              <a:lnSpc>
                <a:spcPct val="150000"/>
              </a:lnSpc>
              <a:spcAft>
                <a:spcPts val="1200"/>
              </a:spcAft>
              <a:buFontTx/>
              <a:buChar char="-"/>
            </a:pPr>
            <a:r>
              <a:rPr lang="pt-BR" sz="1600" dirty="0">
                <a:solidFill>
                  <a:srgbClr val="FFFFFF"/>
                </a:solidFill>
                <a:latin typeface="Arial" panose="020B0604020202020204" pitchFamily="34" charset="0"/>
                <a:cs typeface="Arial" panose="020B0604020202020204" pitchFamily="34" charset="0"/>
              </a:rPr>
              <a:t>80% dos que caminham até a instituição de ensino, não demoram mais do que 15 minutos</a:t>
            </a:r>
          </a:p>
        </p:txBody>
      </p:sp>
      <p:sp>
        <p:nvSpPr>
          <p:cNvPr id="12" name="Retângulo: Cantos Arredondados 11">
            <a:extLst>
              <a:ext uri="{FF2B5EF4-FFF2-40B4-BE49-F238E27FC236}">
                <a16:creationId xmlns:a16="http://schemas.microsoft.com/office/drawing/2014/main" id="{A64A4EEC-F4D7-4387-B480-27FEAFA84E60}"/>
              </a:ext>
            </a:extLst>
          </p:cNvPr>
          <p:cNvSpPr/>
          <p:nvPr/>
        </p:nvSpPr>
        <p:spPr>
          <a:xfrm>
            <a:off x="2240420" y="1469653"/>
            <a:ext cx="4900609" cy="851062"/>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Estudo locomoção das pessoas no DF (CODEPLAN, 2020 - PDAD 2018)</a:t>
            </a:r>
          </a:p>
        </p:txBody>
      </p:sp>
    </p:spTree>
    <p:extLst>
      <p:ext uri="{BB962C8B-B14F-4D97-AF65-F5344CB8AC3E}">
        <p14:creationId xmlns:p14="http://schemas.microsoft.com/office/powerpoint/2010/main" val="9241708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Padrão do plano de fundo&#10;&#10;Descrição gerada automaticamente">
            <a:extLst>
              <a:ext uri="{FF2B5EF4-FFF2-40B4-BE49-F238E27FC236}">
                <a16:creationId xmlns:a16="http://schemas.microsoft.com/office/drawing/2014/main" id="{4FB65E7E-BD92-40EB-9CBB-7628B1EFDA0E}"/>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9" name="Retângulo 8">
            <a:extLst>
              <a:ext uri="{FF2B5EF4-FFF2-40B4-BE49-F238E27FC236}">
                <a16:creationId xmlns:a16="http://schemas.microsoft.com/office/drawing/2014/main" id="{36B475C1-8643-43BA-8D20-06FB52223CFD}"/>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40DAB1C2-A654-45D3-BF51-CD90488B67C8}"/>
              </a:ext>
            </a:extLst>
          </p:cNvPr>
          <p:cNvSpPr txBox="1"/>
          <p:nvPr/>
        </p:nvSpPr>
        <p:spPr>
          <a:xfrm>
            <a:off x="864142" y="2481732"/>
            <a:ext cx="3736887" cy="3074493"/>
          </a:xfrm>
          <a:prstGeom prst="roundRect">
            <a:avLst>
              <a:gd name="adj" fmla="val 7561"/>
            </a:avLst>
          </a:prstGeom>
          <a:noFill/>
          <a:ln>
            <a:solidFill>
              <a:schemeClr val="tx1"/>
            </a:solidFill>
          </a:ln>
        </p:spPr>
        <p:txBody>
          <a:bodyPr wrap="square" lIns="216000" tIns="216000" rIns="216000" bIns="216000" rtlCol="0">
            <a:spAutoFit/>
          </a:bodyPr>
          <a:lstStyle/>
          <a:p>
            <a:pPr>
              <a:spcAft>
                <a:spcPts val="600"/>
              </a:spcAft>
            </a:pPr>
            <a:r>
              <a:rPr lang="pt-BR" sz="1600" b="1" dirty="0">
                <a:latin typeface="Arial" panose="020B0604020202020204" pitchFamily="34" charset="0"/>
                <a:cs typeface="Arial" panose="020B0604020202020204" pitchFamily="34" charset="0"/>
              </a:rPr>
              <a:t>	Pontos Favoráveis</a:t>
            </a:r>
          </a:p>
          <a:p>
            <a:pPr>
              <a:spcAft>
                <a:spcPts val="600"/>
              </a:spcAft>
            </a:pPr>
            <a:r>
              <a:rPr lang="pt-BR" sz="1600" b="1"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amplia área de abrangência das ações de extensão</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permite acesso com menor tempo de deslocamento para a demanda local</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auxilia o desenvolvimento microrregional</a:t>
            </a:r>
          </a:p>
        </p:txBody>
      </p:sp>
      <p:sp>
        <p:nvSpPr>
          <p:cNvPr id="7" name="CaixaDeTexto 6">
            <a:extLst>
              <a:ext uri="{FF2B5EF4-FFF2-40B4-BE49-F238E27FC236}">
                <a16:creationId xmlns:a16="http://schemas.microsoft.com/office/drawing/2014/main" id="{38DCC322-6484-4DE7-B00A-4CE0BA7E9073}"/>
              </a:ext>
            </a:extLst>
          </p:cNvPr>
          <p:cNvSpPr txBox="1"/>
          <p:nvPr/>
        </p:nvSpPr>
        <p:spPr>
          <a:xfrm>
            <a:off x="5936342" y="1264882"/>
            <a:ext cx="4989291" cy="5056951"/>
          </a:xfrm>
          <a:prstGeom prst="roundRect">
            <a:avLst>
              <a:gd name="adj" fmla="val 5314"/>
            </a:avLst>
          </a:prstGeom>
          <a:noFill/>
          <a:ln>
            <a:solidFill>
              <a:schemeClr val="tx1"/>
            </a:solidFill>
          </a:ln>
        </p:spPr>
        <p:txBody>
          <a:bodyPr wrap="square" lIns="216000" tIns="216000" rIns="216000" bIns="216000" rtlCol="0">
            <a:spAutoFit/>
          </a:bodyPr>
          <a:lstStyle/>
          <a:p>
            <a:pPr>
              <a:spcAft>
                <a:spcPts val="600"/>
              </a:spcAft>
            </a:pPr>
            <a:r>
              <a:rPr lang="pt-BR" sz="1600" b="1" dirty="0">
                <a:latin typeface="Arial" panose="020B0604020202020204" pitchFamily="34" charset="0"/>
                <a:cs typeface="Arial" panose="020B0604020202020204" pitchFamily="34" charset="0"/>
              </a:rPr>
              <a:t>	Pontos Desfavoráveis</a:t>
            </a:r>
          </a:p>
          <a:p>
            <a:pPr>
              <a:spcAft>
                <a:spcPts val="600"/>
              </a:spcAft>
            </a:pPr>
            <a:r>
              <a:rPr lang="pt-BR" sz="1600" b="1"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não favorece ações de sinergia entre unidades (programas, recursos, </a:t>
            </a:r>
            <a:r>
              <a:rPr lang="pt-BR" sz="1600" dirty="0" err="1">
                <a:latin typeface="Arial" panose="020B0604020202020204" pitchFamily="34" charset="0"/>
                <a:cs typeface="Arial" panose="020B0604020202020204" pitchFamily="34" charset="0"/>
              </a:rPr>
              <a:t>etc</a:t>
            </a:r>
            <a:r>
              <a:rPr lang="pt-BR" sz="1600"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reduz os níveis de ocupação e utilização dos espaços (maior ociosidade)</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requer maior índice de custeio e de investimento (adequações de acessibilidade e de número de vagas de estacionamento; segurança e manutenção)</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não favorece investimentos de médio e longo prazo</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aumenta o tempo de deslocamento de demandas advindas de outras regiões</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pulverização de programas e/ou especialização de unidades</a:t>
            </a:r>
          </a:p>
        </p:txBody>
      </p:sp>
      <p:sp>
        <p:nvSpPr>
          <p:cNvPr id="11" name="Elipse 10">
            <a:extLst>
              <a:ext uri="{FF2B5EF4-FFF2-40B4-BE49-F238E27FC236}">
                <a16:creationId xmlns:a16="http://schemas.microsoft.com/office/drawing/2014/main" id="{D810810A-1508-4EE0-AC56-64104136ED0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Gráfico 3">
            <a:extLst>
              <a:ext uri="{FF2B5EF4-FFF2-40B4-BE49-F238E27FC236}">
                <a16:creationId xmlns:a16="http://schemas.microsoft.com/office/drawing/2014/main" id="{58390C24-604E-4491-ADD2-9B8070C25473}"/>
              </a:ext>
            </a:extLst>
          </p:cNvPr>
          <p:cNvSpPr/>
          <p:nvPr/>
        </p:nvSpPr>
        <p:spPr>
          <a:xfrm>
            <a:off x="305606" y="666562"/>
            <a:ext cx="835200" cy="835200"/>
          </a:xfrm>
          <a:custGeom>
            <a:avLst/>
            <a:gdLst>
              <a:gd name="connsiteX0" fmla="*/ 4805363 w 4876800"/>
              <a:gd name="connsiteY0" fmla="*/ 4733925 h 4876800"/>
              <a:gd name="connsiteX1" fmla="*/ 4229100 w 4876800"/>
              <a:gd name="connsiteY1" fmla="*/ 4733925 h 4876800"/>
              <a:gd name="connsiteX2" fmla="*/ 4229100 w 4876800"/>
              <a:gd name="connsiteY2" fmla="*/ 3756479 h 4876800"/>
              <a:gd name="connsiteX3" fmla="*/ 4876800 w 4876800"/>
              <a:gd name="connsiteY3" fmla="*/ 2956560 h 4876800"/>
              <a:gd name="connsiteX4" fmla="*/ 4246922 w 4876800"/>
              <a:gd name="connsiteY4" fmla="*/ 2159060 h 4876800"/>
              <a:gd name="connsiteX5" fmla="*/ 4384605 w 4876800"/>
              <a:gd name="connsiteY5" fmla="*/ 1847612 h 4876800"/>
              <a:gd name="connsiteX6" fmla="*/ 4325331 w 4876800"/>
              <a:gd name="connsiteY6" fmla="*/ 1765792 h 4876800"/>
              <a:gd name="connsiteX7" fmla="*/ 4243512 w 4876800"/>
              <a:gd name="connsiteY7" fmla="*/ 1825066 h 4876800"/>
              <a:gd name="connsiteX8" fmla="*/ 3901888 w 4876800"/>
              <a:gd name="connsiteY8" fmla="*/ 2237565 h 4876800"/>
              <a:gd name="connsiteX9" fmla="*/ 3818896 w 4876800"/>
              <a:gd name="connsiteY9" fmla="*/ 2334511 h 4876800"/>
              <a:gd name="connsiteX10" fmla="*/ 3595326 w 4876800"/>
              <a:gd name="connsiteY10" fmla="*/ 2649141 h 4876800"/>
              <a:gd name="connsiteX11" fmla="*/ 3266189 w 4876800"/>
              <a:gd name="connsiteY11" fmla="*/ 2654322 h 4876800"/>
              <a:gd name="connsiteX12" fmla="*/ 3082442 w 4876800"/>
              <a:gd name="connsiteY12" fmla="*/ 2514972 h 4876800"/>
              <a:gd name="connsiteX13" fmla="*/ 3082442 w 4876800"/>
              <a:gd name="connsiteY13" fmla="*/ 2206257 h 4876800"/>
              <a:gd name="connsiteX14" fmla="*/ 3394529 w 4876800"/>
              <a:gd name="connsiteY14" fmla="*/ 1894189 h 4876800"/>
              <a:gd name="connsiteX15" fmla="*/ 3394529 w 4876800"/>
              <a:gd name="connsiteY15" fmla="*/ 1793157 h 4876800"/>
              <a:gd name="connsiteX16" fmla="*/ 3293507 w 4876800"/>
              <a:gd name="connsiteY16" fmla="*/ 1793157 h 4876800"/>
              <a:gd name="connsiteX17" fmla="*/ 3082452 w 4876800"/>
              <a:gd name="connsiteY17" fmla="*/ 2004203 h 4876800"/>
              <a:gd name="connsiteX18" fmla="*/ 3082452 w 4876800"/>
              <a:gd name="connsiteY18" fmla="*/ 1531220 h 4876800"/>
              <a:gd name="connsiteX19" fmla="*/ 3011015 w 4876800"/>
              <a:gd name="connsiteY19" fmla="*/ 1459782 h 4876800"/>
              <a:gd name="connsiteX20" fmla="*/ 2939577 w 4876800"/>
              <a:gd name="connsiteY20" fmla="*/ 1531220 h 4876800"/>
              <a:gd name="connsiteX21" fmla="*/ 2939577 w 4876800"/>
              <a:gd name="connsiteY21" fmla="*/ 1867100 h 4876800"/>
              <a:gd name="connsiteX22" fmla="*/ 2728532 w 4876800"/>
              <a:gd name="connsiteY22" fmla="*/ 1656055 h 4876800"/>
              <a:gd name="connsiteX23" fmla="*/ 2627500 w 4876800"/>
              <a:gd name="connsiteY23" fmla="*/ 1656055 h 4876800"/>
              <a:gd name="connsiteX24" fmla="*/ 2627500 w 4876800"/>
              <a:gd name="connsiteY24" fmla="*/ 1757086 h 4876800"/>
              <a:gd name="connsiteX25" fmla="*/ 2939587 w 4876800"/>
              <a:gd name="connsiteY25" fmla="*/ 2069173 h 4876800"/>
              <a:gd name="connsiteX26" fmla="*/ 2939587 w 4876800"/>
              <a:gd name="connsiteY26" fmla="*/ 2515019 h 4876800"/>
              <a:gd name="connsiteX27" fmla="*/ 2755916 w 4876800"/>
              <a:gd name="connsiteY27" fmla="*/ 2654303 h 4876800"/>
              <a:gd name="connsiteX28" fmla="*/ 2426713 w 4876800"/>
              <a:gd name="connsiteY28" fmla="*/ 2649169 h 4876800"/>
              <a:gd name="connsiteX29" fmla="*/ 2263921 w 4876800"/>
              <a:gd name="connsiteY29" fmla="*/ 2496103 h 4876800"/>
              <a:gd name="connsiteX30" fmla="*/ 2049323 w 4876800"/>
              <a:gd name="connsiteY30" fmla="*/ 1276683 h 4876800"/>
              <a:gd name="connsiteX31" fmla="*/ 2106511 w 4876800"/>
              <a:gd name="connsiteY31" fmla="*/ 1249890 h 4876800"/>
              <a:gd name="connsiteX32" fmla="*/ 2200647 w 4876800"/>
              <a:gd name="connsiteY32" fmla="*/ 1093318 h 4876800"/>
              <a:gd name="connsiteX33" fmla="*/ 2198389 w 4876800"/>
              <a:gd name="connsiteY33" fmla="*/ 1055580 h 4876800"/>
              <a:gd name="connsiteX34" fmla="*/ 2437105 w 4876800"/>
              <a:gd name="connsiteY34" fmla="*/ 750303 h 4876800"/>
              <a:gd name="connsiteX35" fmla="*/ 2551957 w 4876800"/>
              <a:gd name="connsiteY35" fmla="*/ 601904 h 4876800"/>
              <a:gd name="connsiteX36" fmla="*/ 3011062 w 4876800"/>
              <a:gd name="connsiteY36" fmla="*/ 142894 h 4876800"/>
              <a:gd name="connsiteX37" fmla="*/ 3470062 w 4876800"/>
              <a:gd name="connsiteY37" fmla="*/ 602666 h 4876800"/>
              <a:gd name="connsiteX38" fmla="*/ 3584924 w 4876800"/>
              <a:gd name="connsiteY38" fmla="*/ 750313 h 4876800"/>
              <a:gd name="connsiteX39" fmla="*/ 3821392 w 4876800"/>
              <a:gd name="connsiteY39" fmla="*/ 1093146 h 4876800"/>
              <a:gd name="connsiteX40" fmla="*/ 3915490 w 4876800"/>
              <a:gd name="connsiteY40" fmla="*/ 1249880 h 4876800"/>
              <a:gd name="connsiteX41" fmla="*/ 4211307 w 4876800"/>
              <a:gd name="connsiteY41" fmla="*/ 1542021 h 4876800"/>
              <a:gd name="connsiteX42" fmla="*/ 4304433 w 4876800"/>
              <a:gd name="connsiteY42" fmla="*/ 1581179 h 4876800"/>
              <a:gd name="connsiteX43" fmla="*/ 4343591 w 4876800"/>
              <a:gd name="connsiteY43" fmla="*/ 1488053 h 4876800"/>
              <a:gd name="connsiteX44" fmla="*/ 3967858 w 4876800"/>
              <a:gd name="connsiteY44" fmla="*/ 1116949 h 4876800"/>
              <a:gd name="connsiteX45" fmla="*/ 3963248 w 4876800"/>
              <a:gd name="connsiteY45" fmla="*/ 1110272 h 4876800"/>
              <a:gd name="connsiteX46" fmla="*/ 3619252 w 4876800"/>
              <a:gd name="connsiteY46" fmla="*/ 611619 h 4876800"/>
              <a:gd name="connsiteX47" fmla="*/ 3612947 w 4876800"/>
              <a:gd name="connsiteY47" fmla="*/ 601904 h 4876800"/>
              <a:gd name="connsiteX48" fmla="*/ 3011043 w 4876800"/>
              <a:gd name="connsiteY48" fmla="*/ 0 h 4876800"/>
              <a:gd name="connsiteX49" fmla="*/ 2409063 w 4876800"/>
              <a:gd name="connsiteY49" fmla="*/ 602647 h 4876800"/>
              <a:gd name="connsiteX50" fmla="*/ 2402777 w 4876800"/>
              <a:gd name="connsiteY50" fmla="*/ 611600 h 4876800"/>
              <a:gd name="connsiteX51" fmla="*/ 2055495 w 4876800"/>
              <a:gd name="connsiteY51" fmla="*/ 1055561 h 4876800"/>
              <a:gd name="connsiteX52" fmla="*/ 2058791 w 4876800"/>
              <a:gd name="connsiteY52" fmla="*/ 1110406 h 4876800"/>
              <a:gd name="connsiteX53" fmla="*/ 2004841 w 4876800"/>
              <a:gd name="connsiteY53" fmla="*/ 1139009 h 4876800"/>
              <a:gd name="connsiteX54" fmla="*/ 1949729 w 4876800"/>
              <a:gd name="connsiteY54" fmla="*/ 984304 h 4876800"/>
              <a:gd name="connsiteX55" fmla="*/ 1132551 w 4876800"/>
              <a:gd name="connsiteY55" fmla="*/ 0 h 4876800"/>
              <a:gd name="connsiteX56" fmla="*/ 339700 w 4876800"/>
              <a:gd name="connsiteY56" fmla="*/ 921125 h 4876800"/>
              <a:gd name="connsiteX57" fmla="*/ 379990 w 4876800"/>
              <a:gd name="connsiteY57" fmla="*/ 1013774 h 4876800"/>
              <a:gd name="connsiteX58" fmla="*/ 472640 w 4876800"/>
              <a:gd name="connsiteY58" fmla="*/ 973484 h 4876800"/>
              <a:gd name="connsiteX59" fmla="*/ 1132551 w 4876800"/>
              <a:gd name="connsiteY59" fmla="*/ 142875 h 4876800"/>
              <a:gd name="connsiteX60" fmla="*/ 1816018 w 4876800"/>
              <a:gd name="connsiteY60" fmla="*/ 1034653 h 4876800"/>
              <a:gd name="connsiteX61" fmla="*/ 2122227 w 4876800"/>
              <a:gd name="connsiteY61" fmla="*/ 2438857 h 4876800"/>
              <a:gd name="connsiteX62" fmla="*/ 1203989 w 4876800"/>
              <a:gd name="connsiteY62" fmla="*/ 3550663 h 4876800"/>
              <a:gd name="connsiteX63" fmla="*/ 1203989 w 4876800"/>
              <a:gd name="connsiteY63" fmla="*/ 2970924 h 4876800"/>
              <a:gd name="connsiteX64" fmla="*/ 1203989 w 4876800"/>
              <a:gd name="connsiteY64" fmla="*/ 2970829 h 4876800"/>
              <a:gd name="connsiteX65" fmla="*/ 1203989 w 4876800"/>
              <a:gd name="connsiteY65" fmla="*/ 2697680 h 4876800"/>
              <a:gd name="connsiteX66" fmla="*/ 1502131 w 4876800"/>
              <a:gd name="connsiteY66" fmla="*/ 2399538 h 4876800"/>
              <a:gd name="connsiteX67" fmla="*/ 1502131 w 4876800"/>
              <a:gd name="connsiteY67" fmla="*/ 2298506 h 4876800"/>
              <a:gd name="connsiteX68" fmla="*/ 1401099 w 4876800"/>
              <a:gd name="connsiteY68" fmla="*/ 2298506 h 4876800"/>
              <a:gd name="connsiteX69" fmla="*/ 1203998 w 4876800"/>
              <a:gd name="connsiteY69" fmla="*/ 2495607 h 4876800"/>
              <a:gd name="connsiteX70" fmla="*/ 1203998 w 4876800"/>
              <a:gd name="connsiteY70" fmla="*/ 2196894 h 4876800"/>
              <a:gd name="connsiteX71" fmla="*/ 1132561 w 4876800"/>
              <a:gd name="connsiteY71" fmla="*/ 2125456 h 4876800"/>
              <a:gd name="connsiteX72" fmla="*/ 1061123 w 4876800"/>
              <a:gd name="connsiteY72" fmla="*/ 2196894 h 4876800"/>
              <a:gd name="connsiteX73" fmla="*/ 1061123 w 4876800"/>
              <a:gd name="connsiteY73" fmla="*/ 2668038 h 4876800"/>
              <a:gd name="connsiteX74" fmla="*/ 1061123 w 4876800"/>
              <a:gd name="connsiteY74" fmla="*/ 2668133 h 4876800"/>
              <a:gd name="connsiteX75" fmla="*/ 1061123 w 4876800"/>
              <a:gd name="connsiteY75" fmla="*/ 2798407 h 4876800"/>
              <a:gd name="connsiteX76" fmla="*/ 864013 w 4876800"/>
              <a:gd name="connsiteY76" fmla="*/ 2601297 h 4876800"/>
              <a:gd name="connsiteX77" fmla="*/ 762981 w 4876800"/>
              <a:gd name="connsiteY77" fmla="*/ 2601297 h 4876800"/>
              <a:gd name="connsiteX78" fmla="*/ 762981 w 4876800"/>
              <a:gd name="connsiteY78" fmla="*/ 2702328 h 4876800"/>
              <a:gd name="connsiteX79" fmla="*/ 1061123 w 4876800"/>
              <a:gd name="connsiteY79" fmla="*/ 3000470 h 4876800"/>
              <a:gd name="connsiteX80" fmla="*/ 1061123 w 4876800"/>
              <a:gd name="connsiteY80" fmla="*/ 3550663 h 4876800"/>
              <a:gd name="connsiteX81" fmla="*/ 142875 w 4876800"/>
              <a:gd name="connsiteY81" fmla="*/ 2438857 h 4876800"/>
              <a:gd name="connsiteX82" fmla="*/ 363807 w 4876800"/>
              <a:gd name="connsiteY82" fmla="*/ 1281217 h 4876800"/>
              <a:gd name="connsiteX83" fmla="*/ 317325 w 4876800"/>
              <a:gd name="connsiteY83" fmla="*/ 1191520 h 4876800"/>
              <a:gd name="connsiteX84" fmla="*/ 227628 w 4876800"/>
              <a:gd name="connsiteY84" fmla="*/ 1238002 h 4876800"/>
              <a:gd name="connsiteX85" fmla="*/ 0 w 4876800"/>
              <a:gd name="connsiteY85" fmla="*/ 2438857 h 4876800"/>
              <a:gd name="connsiteX86" fmla="*/ 1061114 w 4876800"/>
              <a:gd name="connsiteY86" fmla="*/ 3693890 h 4876800"/>
              <a:gd name="connsiteX87" fmla="*/ 1061114 w 4876800"/>
              <a:gd name="connsiteY87" fmla="*/ 4733925 h 4876800"/>
              <a:gd name="connsiteX88" fmla="*/ 71438 w 4876800"/>
              <a:gd name="connsiteY88" fmla="*/ 4733925 h 4876800"/>
              <a:gd name="connsiteX89" fmla="*/ 0 w 4876800"/>
              <a:gd name="connsiteY89" fmla="*/ 4805363 h 4876800"/>
              <a:gd name="connsiteX90" fmla="*/ 71438 w 4876800"/>
              <a:gd name="connsiteY90" fmla="*/ 4876800 h 4876800"/>
              <a:gd name="connsiteX91" fmla="*/ 4805363 w 4876800"/>
              <a:gd name="connsiteY91" fmla="*/ 4876800 h 4876800"/>
              <a:gd name="connsiteX92" fmla="*/ 4876800 w 4876800"/>
              <a:gd name="connsiteY92" fmla="*/ 4805363 h 4876800"/>
              <a:gd name="connsiteX93" fmla="*/ 4805363 w 4876800"/>
              <a:gd name="connsiteY93" fmla="*/ 4733925 h 4876800"/>
              <a:gd name="connsiteX94" fmla="*/ 2939567 w 4876800"/>
              <a:gd name="connsiteY94" fmla="*/ 4733925 h 4876800"/>
              <a:gd name="connsiteX95" fmla="*/ 1203989 w 4876800"/>
              <a:gd name="connsiteY95" fmla="*/ 4733925 h 4876800"/>
              <a:gd name="connsiteX96" fmla="*/ 1203989 w 4876800"/>
              <a:gd name="connsiteY96" fmla="*/ 3693890 h 4876800"/>
              <a:gd name="connsiteX97" fmla="*/ 2241480 w 4876800"/>
              <a:gd name="connsiteY97" fmla="*/ 2694632 h 4876800"/>
              <a:gd name="connsiteX98" fmla="*/ 2364981 w 4876800"/>
              <a:gd name="connsiteY98" fmla="*/ 2778004 h 4876800"/>
              <a:gd name="connsiteX99" fmla="*/ 2808513 w 4876800"/>
              <a:gd name="connsiteY99" fmla="*/ 2787110 h 4876800"/>
              <a:gd name="connsiteX100" fmla="*/ 2939567 w 4876800"/>
              <a:gd name="connsiteY100" fmla="*/ 2713530 h 4876800"/>
              <a:gd name="connsiteX101" fmla="*/ 4086225 w 4876800"/>
              <a:gd name="connsiteY101" fmla="*/ 4733925 h 4876800"/>
              <a:gd name="connsiteX102" fmla="*/ 3082442 w 4876800"/>
              <a:gd name="connsiteY102" fmla="*/ 4733925 h 4876800"/>
              <a:gd name="connsiteX103" fmla="*/ 3082442 w 4876800"/>
              <a:gd name="connsiteY103" fmla="*/ 2713578 h 4876800"/>
              <a:gd name="connsiteX104" fmla="*/ 3213573 w 4876800"/>
              <a:gd name="connsiteY104" fmla="*/ 2787149 h 4876800"/>
              <a:gd name="connsiteX105" fmla="*/ 3431172 w 4876800"/>
              <a:gd name="connsiteY105" fmla="*/ 2828620 h 4876800"/>
              <a:gd name="connsiteX106" fmla="*/ 3438525 w 4876800"/>
              <a:gd name="connsiteY106" fmla="*/ 2956570 h 4876800"/>
              <a:gd name="connsiteX107" fmla="*/ 4086225 w 4876800"/>
              <a:gd name="connsiteY107" fmla="*/ 3756489 h 4876800"/>
              <a:gd name="connsiteX108" fmla="*/ 4157663 w 4876800"/>
              <a:gd name="connsiteY108" fmla="*/ 2907249 h 4876800"/>
              <a:gd name="connsiteX109" fmla="*/ 4086225 w 4876800"/>
              <a:gd name="connsiteY109" fmla="*/ 2978687 h 4876800"/>
              <a:gd name="connsiteX110" fmla="*/ 4086225 w 4876800"/>
              <a:gd name="connsiteY110" fmla="*/ 3371374 h 4876800"/>
              <a:gd name="connsiteX111" fmla="*/ 4086225 w 4876800"/>
              <a:gd name="connsiteY111" fmla="*/ 3371469 h 4876800"/>
              <a:gd name="connsiteX112" fmla="*/ 4086225 w 4876800"/>
              <a:gd name="connsiteY112" fmla="*/ 3612328 h 4876800"/>
              <a:gd name="connsiteX113" fmla="*/ 3581400 w 4876800"/>
              <a:gd name="connsiteY113" fmla="*/ 2956560 h 4876800"/>
              <a:gd name="connsiteX114" fmla="*/ 3597364 w 4876800"/>
              <a:gd name="connsiteY114" fmla="*/ 2802112 h 4876800"/>
              <a:gd name="connsiteX115" fmla="*/ 3957638 w 4876800"/>
              <a:gd name="connsiteY115" fmla="*/ 2369287 h 4876800"/>
              <a:gd name="connsiteX116" fmla="*/ 4093721 w 4876800"/>
              <a:gd name="connsiteY116" fmla="*/ 2299668 h 4876800"/>
              <a:gd name="connsiteX117" fmla="*/ 4733925 w 4876800"/>
              <a:gd name="connsiteY117" fmla="*/ 2956560 h 4876800"/>
              <a:gd name="connsiteX118" fmla="*/ 4229100 w 4876800"/>
              <a:gd name="connsiteY118" fmla="*/ 3612328 h 4876800"/>
              <a:gd name="connsiteX119" fmla="*/ 4229100 w 4876800"/>
              <a:gd name="connsiteY119" fmla="*/ 3401016 h 4876800"/>
              <a:gd name="connsiteX120" fmla="*/ 4454976 w 4876800"/>
              <a:gd name="connsiteY120" fmla="*/ 3175140 h 4876800"/>
              <a:gd name="connsiteX121" fmla="*/ 4454976 w 4876800"/>
              <a:gd name="connsiteY121" fmla="*/ 3074108 h 4876800"/>
              <a:gd name="connsiteX122" fmla="*/ 4353944 w 4876800"/>
              <a:gd name="connsiteY122" fmla="*/ 3074108 h 4876800"/>
              <a:gd name="connsiteX123" fmla="*/ 4229100 w 4876800"/>
              <a:gd name="connsiteY123" fmla="*/ 3198952 h 4876800"/>
              <a:gd name="connsiteX124" fmla="*/ 4229100 w 4876800"/>
              <a:gd name="connsiteY124" fmla="*/ 2978687 h 4876800"/>
              <a:gd name="connsiteX125" fmla="*/ 4157663 w 4876800"/>
              <a:gd name="connsiteY125" fmla="*/ 2907249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876800" h="4876800">
                <a:moveTo>
                  <a:pt x="4805363" y="4733925"/>
                </a:moveTo>
                <a:lnTo>
                  <a:pt x="4229100" y="4733925"/>
                </a:lnTo>
                <a:lnTo>
                  <a:pt x="4229100" y="3756479"/>
                </a:lnTo>
                <a:cubicBezTo>
                  <a:pt x="4592222" y="3716255"/>
                  <a:pt x="4876800" y="3372888"/>
                  <a:pt x="4876800" y="2956560"/>
                </a:cubicBezTo>
                <a:cubicBezTo>
                  <a:pt x="4876800" y="2547090"/>
                  <a:pt x="4601461" y="2208381"/>
                  <a:pt x="4246922" y="2159060"/>
                </a:cubicBezTo>
                <a:cubicBezTo>
                  <a:pt x="4317702" y="2070278"/>
                  <a:pt x="4366070" y="1963560"/>
                  <a:pt x="4384605" y="1847612"/>
                </a:cubicBezTo>
                <a:cubicBezTo>
                  <a:pt x="4390825" y="1808655"/>
                  <a:pt x="4364289" y="1772022"/>
                  <a:pt x="4325331" y="1765792"/>
                </a:cubicBezTo>
                <a:cubicBezTo>
                  <a:pt x="4286241" y="1759639"/>
                  <a:pt x="4249731" y="1786109"/>
                  <a:pt x="4243512" y="1825066"/>
                </a:cubicBezTo>
                <a:cubicBezTo>
                  <a:pt x="4213174" y="2014976"/>
                  <a:pt x="4080482" y="2172862"/>
                  <a:pt x="3901888" y="2237565"/>
                </a:cubicBezTo>
                <a:cubicBezTo>
                  <a:pt x="3859235" y="2253015"/>
                  <a:pt x="3827450" y="2290172"/>
                  <a:pt x="3818896" y="2334511"/>
                </a:cubicBezTo>
                <a:cubicBezTo>
                  <a:pt x="3805619" y="2403301"/>
                  <a:pt x="3757251" y="2571645"/>
                  <a:pt x="3595326" y="2649141"/>
                </a:cubicBezTo>
                <a:cubicBezTo>
                  <a:pt x="3455613" y="2716006"/>
                  <a:pt x="3318548" y="2675020"/>
                  <a:pt x="3266189" y="2654322"/>
                </a:cubicBezTo>
                <a:cubicBezTo>
                  <a:pt x="3178036" y="2619327"/>
                  <a:pt x="3119009" y="2562177"/>
                  <a:pt x="3082442" y="2514972"/>
                </a:cubicBezTo>
                <a:lnTo>
                  <a:pt x="3082442" y="2206257"/>
                </a:lnTo>
                <a:lnTo>
                  <a:pt x="3394529" y="1894189"/>
                </a:lnTo>
                <a:cubicBezTo>
                  <a:pt x="3422428" y="1866281"/>
                  <a:pt x="3422428" y="1821056"/>
                  <a:pt x="3394529" y="1793157"/>
                </a:cubicBezTo>
                <a:cubicBezTo>
                  <a:pt x="3366621" y="1765278"/>
                  <a:pt x="3321387" y="1765259"/>
                  <a:pt x="3293507" y="1793157"/>
                </a:cubicBezTo>
                <a:lnTo>
                  <a:pt x="3082452" y="2004203"/>
                </a:lnTo>
                <a:lnTo>
                  <a:pt x="3082452" y="1531220"/>
                </a:lnTo>
                <a:cubicBezTo>
                  <a:pt x="3082452" y="1491758"/>
                  <a:pt x="3050477" y="1459782"/>
                  <a:pt x="3011015" y="1459782"/>
                </a:cubicBezTo>
                <a:cubicBezTo>
                  <a:pt x="2971552" y="1459782"/>
                  <a:pt x="2939577" y="1491758"/>
                  <a:pt x="2939577" y="1531220"/>
                </a:cubicBezTo>
                <a:lnTo>
                  <a:pt x="2939577" y="1867100"/>
                </a:lnTo>
                <a:lnTo>
                  <a:pt x="2728532" y="1656055"/>
                </a:lnTo>
                <a:cubicBezTo>
                  <a:pt x="2700623" y="1628166"/>
                  <a:pt x="2655399" y="1628166"/>
                  <a:pt x="2627500" y="1656055"/>
                </a:cubicBezTo>
                <a:cubicBezTo>
                  <a:pt x="2599601" y="1683963"/>
                  <a:pt x="2599601" y="1729188"/>
                  <a:pt x="2627500" y="1757086"/>
                </a:cubicBezTo>
                <a:lnTo>
                  <a:pt x="2939587" y="2069173"/>
                </a:lnTo>
                <a:lnTo>
                  <a:pt x="2939587" y="2515019"/>
                </a:lnTo>
                <a:cubicBezTo>
                  <a:pt x="2902877" y="2562282"/>
                  <a:pt x="2843756" y="2619432"/>
                  <a:pt x="2755916" y="2654303"/>
                </a:cubicBezTo>
                <a:cubicBezTo>
                  <a:pt x="2703462" y="2675030"/>
                  <a:pt x="2566407" y="2716025"/>
                  <a:pt x="2426713" y="2649169"/>
                </a:cubicBezTo>
                <a:cubicBezTo>
                  <a:pt x="2359057" y="2616746"/>
                  <a:pt x="2304488" y="2565149"/>
                  <a:pt x="2263921" y="2496103"/>
                </a:cubicBezTo>
                <a:cubicBezTo>
                  <a:pt x="2276351" y="2180349"/>
                  <a:pt x="2185054" y="1718891"/>
                  <a:pt x="2049323" y="1276683"/>
                </a:cubicBezTo>
                <a:cubicBezTo>
                  <a:pt x="2067830" y="1266673"/>
                  <a:pt x="2086918" y="1257643"/>
                  <a:pt x="2106511" y="1249890"/>
                </a:cubicBezTo>
                <a:cubicBezTo>
                  <a:pt x="2170138" y="1224877"/>
                  <a:pt x="2208829" y="1160412"/>
                  <a:pt x="2200647" y="1093318"/>
                </a:cubicBezTo>
                <a:cubicBezTo>
                  <a:pt x="2199132" y="1080554"/>
                  <a:pt x="2198389" y="1068210"/>
                  <a:pt x="2198389" y="1055580"/>
                </a:cubicBezTo>
                <a:cubicBezTo>
                  <a:pt x="2198389" y="910609"/>
                  <a:pt x="2296554" y="785089"/>
                  <a:pt x="2437105" y="750303"/>
                </a:cubicBezTo>
                <a:cubicBezTo>
                  <a:pt x="2504732" y="733568"/>
                  <a:pt x="2551957" y="672846"/>
                  <a:pt x="2551957" y="601904"/>
                </a:cubicBezTo>
                <a:cubicBezTo>
                  <a:pt x="2551957" y="348806"/>
                  <a:pt x="2757907" y="142894"/>
                  <a:pt x="3011062" y="142894"/>
                </a:cubicBezTo>
                <a:cubicBezTo>
                  <a:pt x="3264151" y="142894"/>
                  <a:pt x="3470062" y="348806"/>
                  <a:pt x="3470062" y="602666"/>
                </a:cubicBezTo>
                <a:cubicBezTo>
                  <a:pt x="3470062" y="672856"/>
                  <a:pt x="3517287" y="733568"/>
                  <a:pt x="3584924" y="750313"/>
                </a:cubicBezTo>
                <a:cubicBezTo>
                  <a:pt x="3739029" y="788460"/>
                  <a:pt x="3840518" y="935955"/>
                  <a:pt x="3821392" y="1093146"/>
                </a:cubicBezTo>
                <a:cubicBezTo>
                  <a:pt x="3813220" y="1160364"/>
                  <a:pt x="3851891" y="1224801"/>
                  <a:pt x="3915490" y="1249880"/>
                </a:cubicBezTo>
                <a:cubicBezTo>
                  <a:pt x="4049202" y="1302506"/>
                  <a:pt x="4157025" y="1408995"/>
                  <a:pt x="4211307" y="1542021"/>
                </a:cubicBezTo>
                <a:cubicBezTo>
                  <a:pt x="4226395" y="1578988"/>
                  <a:pt x="4268658" y="1595780"/>
                  <a:pt x="4304433" y="1581179"/>
                </a:cubicBezTo>
                <a:cubicBezTo>
                  <a:pt x="4340971" y="1566272"/>
                  <a:pt x="4358497" y="1524581"/>
                  <a:pt x="4343591" y="1488053"/>
                </a:cubicBezTo>
                <a:cubicBezTo>
                  <a:pt x="4274639" y="1319060"/>
                  <a:pt x="4137670" y="1183796"/>
                  <a:pt x="3967858" y="1116949"/>
                </a:cubicBezTo>
                <a:cubicBezTo>
                  <a:pt x="3965001" y="1115825"/>
                  <a:pt x="3962914" y="1112892"/>
                  <a:pt x="3963248" y="1110272"/>
                </a:cubicBezTo>
                <a:cubicBezTo>
                  <a:pt x="3991890" y="879491"/>
                  <a:pt x="3841099" y="666655"/>
                  <a:pt x="3619252" y="611619"/>
                </a:cubicBezTo>
                <a:cubicBezTo>
                  <a:pt x="3615652" y="610724"/>
                  <a:pt x="3612947" y="606876"/>
                  <a:pt x="3612947" y="601904"/>
                </a:cubicBezTo>
                <a:cubicBezTo>
                  <a:pt x="3612928" y="270005"/>
                  <a:pt x="3342923" y="0"/>
                  <a:pt x="3011043" y="0"/>
                </a:cubicBezTo>
                <a:cubicBezTo>
                  <a:pt x="2679106" y="0"/>
                  <a:pt x="2409063" y="270005"/>
                  <a:pt x="2409063" y="602647"/>
                </a:cubicBezTo>
                <a:cubicBezTo>
                  <a:pt x="2409063" y="606857"/>
                  <a:pt x="2406358" y="610714"/>
                  <a:pt x="2402777" y="611600"/>
                </a:cubicBezTo>
                <a:cubicBezTo>
                  <a:pt x="2198303" y="662188"/>
                  <a:pt x="2055495" y="844753"/>
                  <a:pt x="2055495" y="1055561"/>
                </a:cubicBezTo>
                <a:cubicBezTo>
                  <a:pt x="2055495" y="1073639"/>
                  <a:pt x="2056590" y="1092022"/>
                  <a:pt x="2058791" y="1110406"/>
                </a:cubicBezTo>
                <a:cubicBezTo>
                  <a:pt x="2060267" y="1122769"/>
                  <a:pt x="2014785" y="1133046"/>
                  <a:pt x="2004841" y="1139009"/>
                </a:cubicBezTo>
                <a:cubicBezTo>
                  <a:pt x="1987058" y="1086383"/>
                  <a:pt x="1968684" y="1034634"/>
                  <a:pt x="1949729" y="984304"/>
                </a:cubicBezTo>
                <a:cubicBezTo>
                  <a:pt x="1643396" y="170774"/>
                  <a:pt x="1336262" y="0"/>
                  <a:pt x="1132551" y="0"/>
                </a:cubicBezTo>
                <a:cubicBezTo>
                  <a:pt x="777050" y="0"/>
                  <a:pt x="505177" y="500910"/>
                  <a:pt x="339700" y="921125"/>
                </a:cubicBezTo>
                <a:cubicBezTo>
                  <a:pt x="325241" y="957834"/>
                  <a:pt x="343281" y="999315"/>
                  <a:pt x="379990" y="1013774"/>
                </a:cubicBezTo>
                <a:cubicBezTo>
                  <a:pt x="416681" y="1028243"/>
                  <a:pt x="458181" y="1010193"/>
                  <a:pt x="472640" y="973484"/>
                </a:cubicBezTo>
                <a:cubicBezTo>
                  <a:pt x="680504" y="445618"/>
                  <a:pt x="921029" y="142875"/>
                  <a:pt x="1132551" y="142875"/>
                </a:cubicBezTo>
                <a:cubicBezTo>
                  <a:pt x="1353503" y="142875"/>
                  <a:pt x="1602619" y="467916"/>
                  <a:pt x="1816018" y="1034653"/>
                </a:cubicBezTo>
                <a:cubicBezTo>
                  <a:pt x="2017043" y="1568539"/>
                  <a:pt x="2122227" y="2145173"/>
                  <a:pt x="2122227" y="2438857"/>
                </a:cubicBezTo>
                <a:cubicBezTo>
                  <a:pt x="2122227" y="3026464"/>
                  <a:pt x="1716472" y="3509286"/>
                  <a:pt x="1203989" y="3550663"/>
                </a:cubicBezTo>
                <a:lnTo>
                  <a:pt x="1203989" y="2970924"/>
                </a:lnTo>
                <a:cubicBezTo>
                  <a:pt x="1203989" y="2970895"/>
                  <a:pt x="1203989" y="2970857"/>
                  <a:pt x="1203989" y="2970829"/>
                </a:cubicBezTo>
                <a:lnTo>
                  <a:pt x="1203989" y="2697680"/>
                </a:lnTo>
                <a:lnTo>
                  <a:pt x="1502131" y="2399538"/>
                </a:lnTo>
                <a:cubicBezTo>
                  <a:pt x="1530029" y="2371630"/>
                  <a:pt x="1530029" y="2326405"/>
                  <a:pt x="1502131" y="2298506"/>
                </a:cubicBezTo>
                <a:cubicBezTo>
                  <a:pt x="1474222" y="2270617"/>
                  <a:pt x="1428998" y="2270617"/>
                  <a:pt x="1401099" y="2298506"/>
                </a:cubicBezTo>
                <a:lnTo>
                  <a:pt x="1203998" y="2495607"/>
                </a:lnTo>
                <a:lnTo>
                  <a:pt x="1203998" y="2196894"/>
                </a:lnTo>
                <a:cubicBezTo>
                  <a:pt x="1203998" y="2157432"/>
                  <a:pt x="1172023" y="2125456"/>
                  <a:pt x="1132561" y="2125456"/>
                </a:cubicBezTo>
                <a:cubicBezTo>
                  <a:pt x="1093099" y="2125456"/>
                  <a:pt x="1061123" y="2157432"/>
                  <a:pt x="1061123" y="2196894"/>
                </a:cubicBezTo>
                <a:lnTo>
                  <a:pt x="1061123" y="2668038"/>
                </a:lnTo>
                <a:lnTo>
                  <a:pt x="1061123" y="2668133"/>
                </a:lnTo>
                <a:lnTo>
                  <a:pt x="1061123" y="2798407"/>
                </a:lnTo>
                <a:lnTo>
                  <a:pt x="864013" y="2601297"/>
                </a:lnTo>
                <a:cubicBezTo>
                  <a:pt x="836105" y="2573408"/>
                  <a:pt x="790880" y="2573408"/>
                  <a:pt x="762981" y="2601297"/>
                </a:cubicBezTo>
                <a:cubicBezTo>
                  <a:pt x="735082" y="2629205"/>
                  <a:pt x="735082" y="2674430"/>
                  <a:pt x="762981" y="2702328"/>
                </a:cubicBezTo>
                <a:lnTo>
                  <a:pt x="1061123" y="3000470"/>
                </a:lnTo>
                <a:lnTo>
                  <a:pt x="1061123" y="3550663"/>
                </a:lnTo>
                <a:cubicBezTo>
                  <a:pt x="548630" y="3509286"/>
                  <a:pt x="142875" y="3026464"/>
                  <a:pt x="142875" y="2438857"/>
                </a:cubicBezTo>
                <a:cubicBezTo>
                  <a:pt x="142875" y="2162804"/>
                  <a:pt x="231658" y="1697584"/>
                  <a:pt x="363807" y="1281217"/>
                </a:cubicBezTo>
                <a:cubicBezTo>
                  <a:pt x="375742" y="1243622"/>
                  <a:pt x="354930" y="1203455"/>
                  <a:pt x="317325" y="1191520"/>
                </a:cubicBezTo>
                <a:cubicBezTo>
                  <a:pt x="279778" y="1179614"/>
                  <a:pt x="239573" y="1200407"/>
                  <a:pt x="227628" y="1238002"/>
                </a:cubicBezTo>
                <a:cubicBezTo>
                  <a:pt x="89354" y="1673676"/>
                  <a:pt x="0" y="2145040"/>
                  <a:pt x="0" y="2438857"/>
                </a:cubicBezTo>
                <a:cubicBezTo>
                  <a:pt x="0" y="3105655"/>
                  <a:pt x="469783" y="3652809"/>
                  <a:pt x="1061114" y="3693890"/>
                </a:cubicBezTo>
                <a:lnTo>
                  <a:pt x="1061114" y="4733925"/>
                </a:lnTo>
                <a:lnTo>
                  <a:pt x="71438" y="4733925"/>
                </a:lnTo>
                <a:cubicBezTo>
                  <a:pt x="31975" y="4733925"/>
                  <a:pt x="0" y="4765901"/>
                  <a:pt x="0" y="4805363"/>
                </a:cubicBezTo>
                <a:cubicBezTo>
                  <a:pt x="0" y="4844825"/>
                  <a:pt x="31975" y="4876800"/>
                  <a:pt x="71438" y="4876800"/>
                </a:cubicBezTo>
                <a:lnTo>
                  <a:pt x="4805363" y="4876800"/>
                </a:lnTo>
                <a:cubicBezTo>
                  <a:pt x="4844825" y="4876800"/>
                  <a:pt x="4876800" y="4844825"/>
                  <a:pt x="4876800" y="4805363"/>
                </a:cubicBezTo>
                <a:cubicBezTo>
                  <a:pt x="4876800" y="4765901"/>
                  <a:pt x="4844825" y="4733925"/>
                  <a:pt x="4805363" y="4733925"/>
                </a:cubicBezTo>
                <a:close/>
                <a:moveTo>
                  <a:pt x="2939567" y="4733925"/>
                </a:moveTo>
                <a:lnTo>
                  <a:pt x="1203989" y="4733925"/>
                </a:lnTo>
                <a:lnTo>
                  <a:pt x="1203989" y="3693890"/>
                </a:lnTo>
                <a:cubicBezTo>
                  <a:pt x="1717605" y="3658210"/>
                  <a:pt x="2139458" y="3240691"/>
                  <a:pt x="2241480" y="2694632"/>
                </a:cubicBezTo>
                <a:cubicBezTo>
                  <a:pt x="2278161" y="2728255"/>
                  <a:pt x="2319366" y="2756145"/>
                  <a:pt x="2364981" y="2778004"/>
                </a:cubicBezTo>
                <a:cubicBezTo>
                  <a:pt x="2555415" y="2869168"/>
                  <a:pt x="2738533" y="2814761"/>
                  <a:pt x="2808513" y="2787110"/>
                </a:cubicBezTo>
                <a:cubicBezTo>
                  <a:pt x="2859310" y="2766946"/>
                  <a:pt x="2902610" y="2741219"/>
                  <a:pt x="2939567" y="2713530"/>
                </a:cubicBezTo>
                <a:close/>
                <a:moveTo>
                  <a:pt x="4086225" y="4733925"/>
                </a:moveTo>
                <a:lnTo>
                  <a:pt x="3082442" y="4733925"/>
                </a:lnTo>
                <a:lnTo>
                  <a:pt x="3082442" y="2713578"/>
                </a:lnTo>
                <a:cubicBezTo>
                  <a:pt x="3119380" y="2741238"/>
                  <a:pt x="3162691" y="2766955"/>
                  <a:pt x="3213573" y="2787149"/>
                </a:cubicBezTo>
                <a:cubicBezTo>
                  <a:pt x="3254445" y="2803303"/>
                  <a:pt x="3334026" y="2828620"/>
                  <a:pt x="3431172" y="2828620"/>
                </a:cubicBezTo>
                <a:cubicBezTo>
                  <a:pt x="3436639" y="2828620"/>
                  <a:pt x="3438525" y="2913412"/>
                  <a:pt x="3438525" y="2956570"/>
                </a:cubicBezTo>
                <a:cubicBezTo>
                  <a:pt x="3438525" y="3372898"/>
                  <a:pt x="3723104" y="3716265"/>
                  <a:pt x="4086225" y="3756489"/>
                </a:cubicBezTo>
                <a:close/>
                <a:moveTo>
                  <a:pt x="4157663" y="2907249"/>
                </a:moveTo>
                <a:cubicBezTo>
                  <a:pt x="4118200" y="2907249"/>
                  <a:pt x="4086225" y="2939224"/>
                  <a:pt x="4086225" y="2978687"/>
                </a:cubicBezTo>
                <a:lnTo>
                  <a:pt x="4086225" y="3371374"/>
                </a:lnTo>
                <a:lnTo>
                  <a:pt x="4086225" y="3371469"/>
                </a:lnTo>
                <a:lnTo>
                  <a:pt x="4086225" y="3612328"/>
                </a:lnTo>
                <a:cubicBezTo>
                  <a:pt x="3802085" y="3571818"/>
                  <a:pt x="3581400" y="3293288"/>
                  <a:pt x="3581400" y="2956560"/>
                </a:cubicBezTo>
                <a:cubicBezTo>
                  <a:pt x="3581400" y="2904192"/>
                  <a:pt x="3586820" y="2852423"/>
                  <a:pt x="3597364" y="2802112"/>
                </a:cubicBezTo>
                <a:cubicBezTo>
                  <a:pt x="3816096" y="2728855"/>
                  <a:pt x="3941702" y="2472461"/>
                  <a:pt x="3957638" y="2369287"/>
                </a:cubicBezTo>
                <a:cubicBezTo>
                  <a:pt x="4006091" y="2351123"/>
                  <a:pt x="4051640" y="2327643"/>
                  <a:pt x="4093721" y="2299668"/>
                </a:cubicBezTo>
                <a:cubicBezTo>
                  <a:pt x="4440622" y="2254958"/>
                  <a:pt x="4733925" y="2569978"/>
                  <a:pt x="4733925" y="2956560"/>
                </a:cubicBezTo>
                <a:cubicBezTo>
                  <a:pt x="4733925" y="3293288"/>
                  <a:pt x="4513240" y="3571818"/>
                  <a:pt x="4229100" y="3612328"/>
                </a:cubicBezTo>
                <a:lnTo>
                  <a:pt x="4229100" y="3401016"/>
                </a:lnTo>
                <a:lnTo>
                  <a:pt x="4454976" y="3175140"/>
                </a:lnTo>
                <a:cubicBezTo>
                  <a:pt x="4482875" y="3147232"/>
                  <a:pt x="4482875" y="3102007"/>
                  <a:pt x="4454976" y="3074108"/>
                </a:cubicBezTo>
                <a:cubicBezTo>
                  <a:pt x="4427068" y="3046219"/>
                  <a:pt x="4381843" y="3046219"/>
                  <a:pt x="4353944" y="3074108"/>
                </a:cubicBezTo>
                <a:lnTo>
                  <a:pt x="4229100" y="3198952"/>
                </a:lnTo>
                <a:lnTo>
                  <a:pt x="4229100" y="2978687"/>
                </a:lnTo>
                <a:cubicBezTo>
                  <a:pt x="4229100" y="2939224"/>
                  <a:pt x="4197125" y="2907249"/>
                  <a:pt x="4157663" y="2907249"/>
                </a:cubicBezTo>
                <a:close/>
              </a:path>
            </a:pathLst>
          </a:custGeom>
          <a:solidFill>
            <a:schemeClr val="tx1"/>
          </a:solidFill>
          <a:ln w="9525" cap="flat">
            <a:noFill/>
            <a:prstDash val="solid"/>
            <a:miter/>
          </a:ln>
        </p:spPr>
        <p:txBody>
          <a:bodyPr rtlCol="0" anchor="ctr"/>
          <a:lstStyle/>
          <a:p>
            <a:endParaRPr lang="pt-BR"/>
          </a:p>
        </p:txBody>
      </p:sp>
      <p:sp>
        <p:nvSpPr>
          <p:cNvPr id="13" name="Título 1">
            <a:extLst>
              <a:ext uri="{FF2B5EF4-FFF2-40B4-BE49-F238E27FC236}">
                <a16:creationId xmlns:a16="http://schemas.microsoft.com/office/drawing/2014/main" id="{B3BEFB0A-30A2-429F-B104-F9792B91F7E8}"/>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sociais e urbanísticos da </a:t>
            </a:r>
            <a:r>
              <a:rPr lang="pt-BR" sz="2400" b="1" dirty="0" err="1">
                <a:latin typeface="Arial" panose="020B0604020202020204" pitchFamily="34" charset="0"/>
                <a:ea typeface="Calibri" panose="020F0502020204030204" pitchFamily="34" charset="0"/>
                <a:cs typeface="Arial" panose="020B0604020202020204" pitchFamily="34" charset="0"/>
              </a:rPr>
              <a:t>UnDF</a:t>
            </a:r>
            <a:endParaRPr lang="pt-BR" sz="2400" b="1" dirty="0">
              <a:latin typeface="Arial" panose="020B0604020202020204" pitchFamily="34" charset="0"/>
              <a:ea typeface="Calibri" panose="020F0502020204030204" pitchFamily="34" charset="0"/>
              <a:cs typeface="Arial" panose="020B0604020202020204" pitchFamily="34" charset="0"/>
            </a:endParaRPr>
          </a:p>
        </p:txBody>
      </p:sp>
      <p:sp>
        <p:nvSpPr>
          <p:cNvPr id="14" name="Retângulo: Cantos Arredondados 13">
            <a:extLst>
              <a:ext uri="{FF2B5EF4-FFF2-40B4-BE49-F238E27FC236}">
                <a16:creationId xmlns:a16="http://schemas.microsoft.com/office/drawing/2014/main" id="{D25BDE05-7924-4087-8374-92CF9F3D064A}"/>
              </a:ext>
            </a:extLst>
          </p:cNvPr>
          <p:cNvSpPr/>
          <p:nvPr/>
        </p:nvSpPr>
        <p:spPr>
          <a:xfrm>
            <a:off x="1841045" y="1264882"/>
            <a:ext cx="3238955" cy="921528"/>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Destaques da Organização </a:t>
            </a:r>
            <a:r>
              <a:rPr lang="pt-BR" b="1" dirty="0" err="1">
                <a:solidFill>
                  <a:srgbClr val="FFFFFF"/>
                </a:solidFill>
                <a:latin typeface="Arial" panose="020B0604020202020204" pitchFamily="34" charset="0"/>
                <a:cs typeface="Arial" panose="020B0604020202020204" pitchFamily="34" charset="0"/>
              </a:rPr>
              <a:t>Multicampi</a:t>
            </a:r>
            <a:endParaRPr lang="pt-BR" b="1" dirty="0">
              <a:solidFill>
                <a:srgbClr val="FFFFFF"/>
              </a:solidFill>
              <a:latin typeface="Arial" panose="020B0604020202020204" pitchFamily="34" charset="0"/>
              <a:cs typeface="Arial" panose="020B0604020202020204" pitchFamily="34" charset="0"/>
            </a:endParaRPr>
          </a:p>
        </p:txBody>
      </p:sp>
      <p:grpSp>
        <p:nvGrpSpPr>
          <p:cNvPr id="5" name="Gráfico 2">
            <a:extLst>
              <a:ext uri="{FF2B5EF4-FFF2-40B4-BE49-F238E27FC236}">
                <a16:creationId xmlns:a16="http://schemas.microsoft.com/office/drawing/2014/main" id="{D04C4EF1-F8B3-4ED0-8422-5AC180E58BA2}"/>
              </a:ext>
            </a:extLst>
          </p:cNvPr>
          <p:cNvGrpSpPr/>
          <p:nvPr/>
        </p:nvGrpSpPr>
        <p:grpSpPr>
          <a:xfrm>
            <a:off x="1388621" y="2622434"/>
            <a:ext cx="604141" cy="604141"/>
            <a:chOff x="3657600" y="5263258"/>
            <a:chExt cx="604141" cy="604141"/>
          </a:xfrm>
          <a:solidFill>
            <a:srgbClr val="00B050"/>
          </a:solidFill>
        </p:grpSpPr>
        <p:sp>
          <p:nvSpPr>
            <p:cNvPr id="15" name="Forma Livre: Forma 14">
              <a:extLst>
                <a:ext uri="{FF2B5EF4-FFF2-40B4-BE49-F238E27FC236}">
                  <a16:creationId xmlns:a16="http://schemas.microsoft.com/office/drawing/2014/main" id="{C77832BA-903B-4ADC-9982-B14D2C4575E1}"/>
                </a:ext>
              </a:extLst>
            </p:cNvPr>
            <p:cNvSpPr/>
            <p:nvPr/>
          </p:nvSpPr>
          <p:spPr>
            <a:xfrm>
              <a:off x="3657600" y="5439465"/>
              <a:ext cx="151035" cy="427933"/>
            </a:xfrm>
            <a:custGeom>
              <a:avLst/>
              <a:gdLst>
                <a:gd name="connsiteX0" fmla="*/ 113276 w 151035"/>
                <a:gd name="connsiteY0" fmla="*/ 427933 h 427933"/>
                <a:gd name="connsiteX1" fmla="*/ 37759 w 151035"/>
                <a:gd name="connsiteY1" fmla="*/ 427933 h 427933"/>
                <a:gd name="connsiteX2" fmla="*/ 0 w 151035"/>
                <a:gd name="connsiteY2" fmla="*/ 390174 h 427933"/>
                <a:gd name="connsiteX3" fmla="*/ 0 w 151035"/>
                <a:gd name="connsiteY3" fmla="*/ 37759 h 427933"/>
                <a:gd name="connsiteX4" fmla="*/ 37759 w 151035"/>
                <a:gd name="connsiteY4" fmla="*/ 0 h 427933"/>
                <a:gd name="connsiteX5" fmla="*/ 113276 w 151035"/>
                <a:gd name="connsiteY5" fmla="*/ 0 h 427933"/>
                <a:gd name="connsiteX6" fmla="*/ 151035 w 151035"/>
                <a:gd name="connsiteY6" fmla="*/ 37759 h 427933"/>
                <a:gd name="connsiteX7" fmla="*/ 151035 w 151035"/>
                <a:gd name="connsiteY7" fmla="*/ 390174 h 427933"/>
                <a:gd name="connsiteX8" fmla="*/ 113276 w 151035"/>
                <a:gd name="connsiteY8" fmla="*/ 427933 h 427933"/>
                <a:gd name="connsiteX9" fmla="*/ 37759 w 151035"/>
                <a:gd name="connsiteY9" fmla="*/ 25173 h 427933"/>
                <a:gd name="connsiteX10" fmla="*/ 25173 w 151035"/>
                <a:gd name="connsiteY10" fmla="*/ 37759 h 427933"/>
                <a:gd name="connsiteX11" fmla="*/ 25173 w 151035"/>
                <a:gd name="connsiteY11" fmla="*/ 390174 h 427933"/>
                <a:gd name="connsiteX12" fmla="*/ 37759 w 151035"/>
                <a:gd name="connsiteY12" fmla="*/ 402761 h 427933"/>
                <a:gd name="connsiteX13" fmla="*/ 113276 w 151035"/>
                <a:gd name="connsiteY13" fmla="*/ 402761 h 427933"/>
                <a:gd name="connsiteX14" fmla="*/ 125863 w 151035"/>
                <a:gd name="connsiteY14" fmla="*/ 390174 h 427933"/>
                <a:gd name="connsiteX15" fmla="*/ 125863 w 151035"/>
                <a:gd name="connsiteY15" fmla="*/ 37759 h 427933"/>
                <a:gd name="connsiteX16" fmla="*/ 113276 w 151035"/>
                <a:gd name="connsiteY16" fmla="*/ 25173 h 42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035" h="427933">
                  <a:moveTo>
                    <a:pt x="113276" y="427933"/>
                  </a:moveTo>
                  <a:lnTo>
                    <a:pt x="37759" y="427933"/>
                  </a:lnTo>
                  <a:cubicBezTo>
                    <a:pt x="16941" y="427933"/>
                    <a:pt x="0" y="410992"/>
                    <a:pt x="0" y="390174"/>
                  </a:cubicBezTo>
                  <a:lnTo>
                    <a:pt x="0" y="37759"/>
                  </a:lnTo>
                  <a:cubicBezTo>
                    <a:pt x="0" y="16941"/>
                    <a:pt x="16941" y="0"/>
                    <a:pt x="37759" y="0"/>
                  </a:cubicBezTo>
                  <a:lnTo>
                    <a:pt x="113276" y="0"/>
                  </a:lnTo>
                  <a:cubicBezTo>
                    <a:pt x="134094" y="0"/>
                    <a:pt x="151035" y="16941"/>
                    <a:pt x="151035" y="37759"/>
                  </a:cubicBezTo>
                  <a:lnTo>
                    <a:pt x="151035" y="390174"/>
                  </a:lnTo>
                  <a:cubicBezTo>
                    <a:pt x="151035" y="410992"/>
                    <a:pt x="134094" y="427933"/>
                    <a:pt x="113276" y="427933"/>
                  </a:cubicBezTo>
                  <a:close/>
                  <a:moveTo>
                    <a:pt x="37759" y="25173"/>
                  </a:moveTo>
                  <a:cubicBezTo>
                    <a:pt x="30811" y="25173"/>
                    <a:pt x="25173" y="30811"/>
                    <a:pt x="25173" y="37759"/>
                  </a:cubicBezTo>
                  <a:lnTo>
                    <a:pt x="25173" y="390174"/>
                  </a:lnTo>
                  <a:cubicBezTo>
                    <a:pt x="25173" y="397122"/>
                    <a:pt x="30811" y="402761"/>
                    <a:pt x="37759" y="402761"/>
                  </a:cubicBezTo>
                  <a:lnTo>
                    <a:pt x="113276" y="402761"/>
                  </a:lnTo>
                  <a:cubicBezTo>
                    <a:pt x="120224" y="402761"/>
                    <a:pt x="125863" y="397122"/>
                    <a:pt x="125863" y="390174"/>
                  </a:cubicBezTo>
                  <a:lnTo>
                    <a:pt x="125863" y="37759"/>
                  </a:lnTo>
                  <a:cubicBezTo>
                    <a:pt x="125863" y="30811"/>
                    <a:pt x="120224" y="25173"/>
                    <a:pt x="113276" y="25173"/>
                  </a:cubicBezTo>
                  <a:close/>
                </a:path>
              </a:pathLst>
            </a:custGeom>
            <a:grpFill/>
            <a:ln w="25003"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F073D7E1-E2E2-4B57-B080-FAEB358BFE79}"/>
                </a:ext>
              </a:extLst>
            </p:cNvPr>
            <p:cNvSpPr/>
            <p:nvPr/>
          </p:nvSpPr>
          <p:spPr>
            <a:xfrm>
              <a:off x="3783454" y="5263258"/>
              <a:ext cx="478278" cy="604141"/>
            </a:xfrm>
            <a:custGeom>
              <a:avLst/>
              <a:gdLst>
                <a:gd name="connsiteX0" fmla="*/ 335634 w 478278"/>
                <a:gd name="connsiteY0" fmla="*/ 604141 h 604141"/>
                <a:gd name="connsiteX1" fmla="*/ 289493 w 478278"/>
                <a:gd name="connsiteY1" fmla="*/ 604141 h 604141"/>
                <a:gd name="connsiteX2" fmla="*/ 5270 w 478278"/>
                <a:gd name="connsiteY2" fmla="*/ 538869 h 604141"/>
                <a:gd name="connsiteX3" fmla="*/ 2325 w 478278"/>
                <a:gd name="connsiteY3" fmla="*/ 521349 h 604141"/>
                <a:gd name="connsiteX4" fmla="*/ 19870 w 478278"/>
                <a:gd name="connsiteY4" fmla="*/ 518353 h 604141"/>
                <a:gd name="connsiteX5" fmla="*/ 289493 w 478278"/>
                <a:gd name="connsiteY5" fmla="*/ 578968 h 604141"/>
                <a:gd name="connsiteX6" fmla="*/ 335634 w 478278"/>
                <a:gd name="connsiteY6" fmla="*/ 578968 h 604141"/>
                <a:gd name="connsiteX7" fmla="*/ 422530 w 478278"/>
                <a:gd name="connsiteY7" fmla="*/ 505364 h 604141"/>
                <a:gd name="connsiteX8" fmla="*/ 451906 w 478278"/>
                <a:gd name="connsiteY8" fmla="*/ 329156 h 604141"/>
                <a:gd name="connsiteX9" fmla="*/ 432221 w 478278"/>
                <a:gd name="connsiteY9" fmla="*/ 257716 h 604141"/>
                <a:gd name="connsiteX10" fmla="*/ 364985 w 478278"/>
                <a:gd name="connsiteY10" fmla="*/ 226553 h 604141"/>
                <a:gd name="connsiteX11" fmla="*/ 213975 w 478278"/>
                <a:gd name="connsiteY11" fmla="*/ 226553 h 604141"/>
                <a:gd name="connsiteX12" fmla="*/ 202925 w 478278"/>
                <a:gd name="connsiteY12" fmla="*/ 219933 h 604141"/>
                <a:gd name="connsiteX13" fmla="*/ 203478 w 478278"/>
                <a:gd name="connsiteY13" fmla="*/ 207019 h 604141"/>
                <a:gd name="connsiteX14" fmla="*/ 226562 w 478278"/>
                <a:gd name="connsiteY14" fmla="*/ 113276 h 604141"/>
                <a:gd name="connsiteX15" fmla="*/ 176216 w 478278"/>
                <a:gd name="connsiteY15" fmla="*/ 25173 h 604141"/>
                <a:gd name="connsiteX16" fmla="*/ 151044 w 478278"/>
                <a:gd name="connsiteY16" fmla="*/ 88104 h 604141"/>
                <a:gd name="connsiteX17" fmla="*/ 18234 w 478278"/>
                <a:gd name="connsiteY17" fmla="*/ 250391 h 604141"/>
                <a:gd name="connsiteX18" fmla="*/ 1368 w 478278"/>
                <a:gd name="connsiteY18" fmla="*/ 244753 h 604141"/>
                <a:gd name="connsiteX19" fmla="*/ 6956 w 478278"/>
                <a:gd name="connsiteY19" fmla="*/ 227887 h 604141"/>
                <a:gd name="connsiteX20" fmla="*/ 125871 w 478278"/>
                <a:gd name="connsiteY20" fmla="*/ 88104 h 604141"/>
                <a:gd name="connsiteX21" fmla="*/ 176216 w 478278"/>
                <a:gd name="connsiteY21" fmla="*/ 0 h 604141"/>
                <a:gd name="connsiteX22" fmla="*/ 251734 w 478278"/>
                <a:gd name="connsiteY22" fmla="*/ 113276 h 604141"/>
                <a:gd name="connsiteX23" fmla="*/ 234516 w 478278"/>
                <a:gd name="connsiteY23" fmla="*/ 201380 h 604141"/>
                <a:gd name="connsiteX24" fmla="*/ 364985 w 478278"/>
                <a:gd name="connsiteY24" fmla="*/ 201380 h 604141"/>
                <a:gd name="connsiteX25" fmla="*/ 451428 w 478278"/>
                <a:gd name="connsiteY25" fmla="*/ 241430 h 604141"/>
                <a:gd name="connsiteX26" fmla="*/ 476726 w 478278"/>
                <a:gd name="connsiteY26" fmla="*/ 333259 h 604141"/>
                <a:gd name="connsiteX27" fmla="*/ 447350 w 478278"/>
                <a:gd name="connsiteY27" fmla="*/ 509467 h 604141"/>
                <a:gd name="connsiteX28" fmla="*/ 335634 w 478278"/>
                <a:gd name="connsiteY28" fmla="*/ 604141 h 6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8278" h="604141">
                  <a:moveTo>
                    <a:pt x="335634" y="604141"/>
                  </a:moveTo>
                  <a:lnTo>
                    <a:pt x="289493" y="604141"/>
                  </a:lnTo>
                  <a:cubicBezTo>
                    <a:pt x="98861" y="604141"/>
                    <a:pt x="8995" y="541537"/>
                    <a:pt x="5270" y="538869"/>
                  </a:cubicBezTo>
                  <a:cubicBezTo>
                    <a:pt x="-394" y="534841"/>
                    <a:pt x="-1678" y="527012"/>
                    <a:pt x="2325" y="521349"/>
                  </a:cubicBezTo>
                  <a:cubicBezTo>
                    <a:pt x="6327" y="515685"/>
                    <a:pt x="14181" y="514376"/>
                    <a:pt x="19870" y="518353"/>
                  </a:cubicBezTo>
                  <a:cubicBezTo>
                    <a:pt x="20751" y="518982"/>
                    <a:pt x="107747" y="578968"/>
                    <a:pt x="289493" y="578968"/>
                  </a:cubicBezTo>
                  <a:lnTo>
                    <a:pt x="335634" y="578968"/>
                  </a:lnTo>
                  <a:cubicBezTo>
                    <a:pt x="378881" y="578968"/>
                    <a:pt x="415431" y="548006"/>
                    <a:pt x="422530" y="505364"/>
                  </a:cubicBezTo>
                  <a:lnTo>
                    <a:pt x="451906" y="329156"/>
                  </a:lnTo>
                  <a:cubicBezTo>
                    <a:pt x="456160" y="303556"/>
                    <a:pt x="448986" y="277527"/>
                    <a:pt x="432221" y="257716"/>
                  </a:cubicBezTo>
                  <a:cubicBezTo>
                    <a:pt x="415431" y="237906"/>
                    <a:pt x="390938" y="226553"/>
                    <a:pt x="364985" y="226553"/>
                  </a:cubicBezTo>
                  <a:lnTo>
                    <a:pt x="213975" y="226553"/>
                  </a:lnTo>
                  <a:cubicBezTo>
                    <a:pt x="209344" y="226553"/>
                    <a:pt x="205115" y="223985"/>
                    <a:pt x="202925" y="219933"/>
                  </a:cubicBezTo>
                  <a:cubicBezTo>
                    <a:pt x="200735" y="215880"/>
                    <a:pt x="200936" y="210896"/>
                    <a:pt x="203478" y="207019"/>
                  </a:cubicBezTo>
                  <a:cubicBezTo>
                    <a:pt x="203705" y="206667"/>
                    <a:pt x="226562" y="171198"/>
                    <a:pt x="226562" y="113276"/>
                  </a:cubicBezTo>
                  <a:cubicBezTo>
                    <a:pt x="226562" y="43574"/>
                    <a:pt x="193636" y="25173"/>
                    <a:pt x="176216" y="25173"/>
                  </a:cubicBezTo>
                  <a:cubicBezTo>
                    <a:pt x="163832" y="25173"/>
                    <a:pt x="151044" y="25173"/>
                    <a:pt x="151044" y="88104"/>
                  </a:cubicBezTo>
                  <a:cubicBezTo>
                    <a:pt x="151044" y="182904"/>
                    <a:pt x="23646" y="247673"/>
                    <a:pt x="18234" y="250391"/>
                  </a:cubicBezTo>
                  <a:cubicBezTo>
                    <a:pt x="12041" y="253513"/>
                    <a:pt x="4464" y="250995"/>
                    <a:pt x="1368" y="244753"/>
                  </a:cubicBezTo>
                  <a:cubicBezTo>
                    <a:pt x="-1753" y="238560"/>
                    <a:pt x="739" y="231008"/>
                    <a:pt x="6956" y="227887"/>
                  </a:cubicBezTo>
                  <a:cubicBezTo>
                    <a:pt x="8139" y="227283"/>
                    <a:pt x="125871" y="167322"/>
                    <a:pt x="125871" y="88104"/>
                  </a:cubicBezTo>
                  <a:cubicBezTo>
                    <a:pt x="125871" y="33706"/>
                    <a:pt x="134279" y="0"/>
                    <a:pt x="176216" y="0"/>
                  </a:cubicBezTo>
                  <a:cubicBezTo>
                    <a:pt x="202346" y="0"/>
                    <a:pt x="251734" y="23662"/>
                    <a:pt x="251734" y="113276"/>
                  </a:cubicBezTo>
                  <a:cubicBezTo>
                    <a:pt x="251734" y="152898"/>
                    <a:pt x="242294" y="183155"/>
                    <a:pt x="234516" y="201380"/>
                  </a:cubicBezTo>
                  <a:lnTo>
                    <a:pt x="364985" y="201380"/>
                  </a:lnTo>
                  <a:cubicBezTo>
                    <a:pt x="398339" y="201380"/>
                    <a:pt x="429855" y="215980"/>
                    <a:pt x="451428" y="241430"/>
                  </a:cubicBezTo>
                  <a:cubicBezTo>
                    <a:pt x="473001" y="266879"/>
                    <a:pt x="482214" y="300359"/>
                    <a:pt x="476726" y="333259"/>
                  </a:cubicBezTo>
                  <a:lnTo>
                    <a:pt x="447350" y="509467"/>
                  </a:lnTo>
                  <a:cubicBezTo>
                    <a:pt x="438212" y="564318"/>
                    <a:pt x="391240" y="604141"/>
                    <a:pt x="335634" y="604141"/>
                  </a:cubicBezTo>
                  <a:close/>
                </a:path>
              </a:pathLst>
            </a:custGeom>
            <a:grpFill/>
            <a:ln w="25003" cap="flat">
              <a:noFill/>
              <a:prstDash val="solid"/>
              <a:miter/>
            </a:ln>
          </p:spPr>
          <p:txBody>
            <a:bodyPr rtlCol="0" anchor="ctr"/>
            <a:lstStyle/>
            <a:p>
              <a:endParaRPr lang="pt-BR"/>
            </a:p>
          </p:txBody>
        </p:sp>
      </p:grpSp>
      <p:grpSp>
        <p:nvGrpSpPr>
          <p:cNvPr id="17" name="Gráfico 2">
            <a:extLst>
              <a:ext uri="{FF2B5EF4-FFF2-40B4-BE49-F238E27FC236}">
                <a16:creationId xmlns:a16="http://schemas.microsoft.com/office/drawing/2014/main" id="{5FF1B3B8-3E5B-412E-B8B6-23F7FBA2470B}"/>
              </a:ext>
            </a:extLst>
          </p:cNvPr>
          <p:cNvGrpSpPr/>
          <p:nvPr/>
        </p:nvGrpSpPr>
        <p:grpSpPr>
          <a:xfrm rot="10800000" flipH="1">
            <a:off x="6415313" y="1482213"/>
            <a:ext cx="604141" cy="604141"/>
            <a:chOff x="3657600" y="5263258"/>
            <a:chExt cx="604141" cy="604141"/>
          </a:xfrm>
          <a:solidFill>
            <a:srgbClr val="C00000"/>
          </a:solidFill>
        </p:grpSpPr>
        <p:sp>
          <p:nvSpPr>
            <p:cNvPr id="18" name="Forma Livre: Forma 17">
              <a:extLst>
                <a:ext uri="{FF2B5EF4-FFF2-40B4-BE49-F238E27FC236}">
                  <a16:creationId xmlns:a16="http://schemas.microsoft.com/office/drawing/2014/main" id="{B39F249E-F896-46D0-A11F-C5BE7CF80A44}"/>
                </a:ext>
              </a:extLst>
            </p:cNvPr>
            <p:cNvSpPr/>
            <p:nvPr/>
          </p:nvSpPr>
          <p:spPr>
            <a:xfrm>
              <a:off x="3657600" y="5439465"/>
              <a:ext cx="151035" cy="427933"/>
            </a:xfrm>
            <a:custGeom>
              <a:avLst/>
              <a:gdLst>
                <a:gd name="connsiteX0" fmla="*/ 113276 w 151035"/>
                <a:gd name="connsiteY0" fmla="*/ 427933 h 427933"/>
                <a:gd name="connsiteX1" fmla="*/ 37759 w 151035"/>
                <a:gd name="connsiteY1" fmla="*/ 427933 h 427933"/>
                <a:gd name="connsiteX2" fmla="*/ 0 w 151035"/>
                <a:gd name="connsiteY2" fmla="*/ 390174 h 427933"/>
                <a:gd name="connsiteX3" fmla="*/ 0 w 151035"/>
                <a:gd name="connsiteY3" fmla="*/ 37759 h 427933"/>
                <a:gd name="connsiteX4" fmla="*/ 37759 w 151035"/>
                <a:gd name="connsiteY4" fmla="*/ 0 h 427933"/>
                <a:gd name="connsiteX5" fmla="*/ 113276 w 151035"/>
                <a:gd name="connsiteY5" fmla="*/ 0 h 427933"/>
                <a:gd name="connsiteX6" fmla="*/ 151035 w 151035"/>
                <a:gd name="connsiteY6" fmla="*/ 37759 h 427933"/>
                <a:gd name="connsiteX7" fmla="*/ 151035 w 151035"/>
                <a:gd name="connsiteY7" fmla="*/ 390174 h 427933"/>
                <a:gd name="connsiteX8" fmla="*/ 113276 w 151035"/>
                <a:gd name="connsiteY8" fmla="*/ 427933 h 427933"/>
                <a:gd name="connsiteX9" fmla="*/ 37759 w 151035"/>
                <a:gd name="connsiteY9" fmla="*/ 25173 h 427933"/>
                <a:gd name="connsiteX10" fmla="*/ 25173 w 151035"/>
                <a:gd name="connsiteY10" fmla="*/ 37759 h 427933"/>
                <a:gd name="connsiteX11" fmla="*/ 25173 w 151035"/>
                <a:gd name="connsiteY11" fmla="*/ 390174 h 427933"/>
                <a:gd name="connsiteX12" fmla="*/ 37759 w 151035"/>
                <a:gd name="connsiteY12" fmla="*/ 402761 h 427933"/>
                <a:gd name="connsiteX13" fmla="*/ 113276 w 151035"/>
                <a:gd name="connsiteY13" fmla="*/ 402761 h 427933"/>
                <a:gd name="connsiteX14" fmla="*/ 125863 w 151035"/>
                <a:gd name="connsiteY14" fmla="*/ 390174 h 427933"/>
                <a:gd name="connsiteX15" fmla="*/ 125863 w 151035"/>
                <a:gd name="connsiteY15" fmla="*/ 37759 h 427933"/>
                <a:gd name="connsiteX16" fmla="*/ 113276 w 151035"/>
                <a:gd name="connsiteY16" fmla="*/ 25173 h 42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035" h="427933">
                  <a:moveTo>
                    <a:pt x="113276" y="427933"/>
                  </a:moveTo>
                  <a:lnTo>
                    <a:pt x="37759" y="427933"/>
                  </a:lnTo>
                  <a:cubicBezTo>
                    <a:pt x="16941" y="427933"/>
                    <a:pt x="0" y="410992"/>
                    <a:pt x="0" y="390174"/>
                  </a:cubicBezTo>
                  <a:lnTo>
                    <a:pt x="0" y="37759"/>
                  </a:lnTo>
                  <a:cubicBezTo>
                    <a:pt x="0" y="16941"/>
                    <a:pt x="16941" y="0"/>
                    <a:pt x="37759" y="0"/>
                  </a:cubicBezTo>
                  <a:lnTo>
                    <a:pt x="113276" y="0"/>
                  </a:lnTo>
                  <a:cubicBezTo>
                    <a:pt x="134094" y="0"/>
                    <a:pt x="151035" y="16941"/>
                    <a:pt x="151035" y="37759"/>
                  </a:cubicBezTo>
                  <a:lnTo>
                    <a:pt x="151035" y="390174"/>
                  </a:lnTo>
                  <a:cubicBezTo>
                    <a:pt x="151035" y="410992"/>
                    <a:pt x="134094" y="427933"/>
                    <a:pt x="113276" y="427933"/>
                  </a:cubicBezTo>
                  <a:close/>
                  <a:moveTo>
                    <a:pt x="37759" y="25173"/>
                  </a:moveTo>
                  <a:cubicBezTo>
                    <a:pt x="30811" y="25173"/>
                    <a:pt x="25173" y="30811"/>
                    <a:pt x="25173" y="37759"/>
                  </a:cubicBezTo>
                  <a:lnTo>
                    <a:pt x="25173" y="390174"/>
                  </a:lnTo>
                  <a:cubicBezTo>
                    <a:pt x="25173" y="397122"/>
                    <a:pt x="30811" y="402761"/>
                    <a:pt x="37759" y="402761"/>
                  </a:cubicBezTo>
                  <a:lnTo>
                    <a:pt x="113276" y="402761"/>
                  </a:lnTo>
                  <a:cubicBezTo>
                    <a:pt x="120224" y="402761"/>
                    <a:pt x="125863" y="397122"/>
                    <a:pt x="125863" y="390174"/>
                  </a:cubicBezTo>
                  <a:lnTo>
                    <a:pt x="125863" y="37759"/>
                  </a:lnTo>
                  <a:cubicBezTo>
                    <a:pt x="125863" y="30811"/>
                    <a:pt x="120224" y="25173"/>
                    <a:pt x="113276" y="25173"/>
                  </a:cubicBezTo>
                  <a:close/>
                </a:path>
              </a:pathLst>
            </a:custGeom>
            <a:grpFill/>
            <a:ln w="25003" cap="flat">
              <a:noFill/>
              <a:prstDash val="solid"/>
              <a:miter/>
            </a:ln>
          </p:spPr>
          <p:txBody>
            <a:bodyPr rtlCol="0" anchor="ctr"/>
            <a:lstStyle/>
            <a:p>
              <a:endParaRPr lang="pt-BR"/>
            </a:p>
          </p:txBody>
        </p:sp>
        <p:sp>
          <p:nvSpPr>
            <p:cNvPr id="19" name="Forma Livre: Forma 18">
              <a:extLst>
                <a:ext uri="{FF2B5EF4-FFF2-40B4-BE49-F238E27FC236}">
                  <a16:creationId xmlns:a16="http://schemas.microsoft.com/office/drawing/2014/main" id="{2203C4C8-7144-46B4-8ABC-DC97F6031735}"/>
                </a:ext>
              </a:extLst>
            </p:cNvPr>
            <p:cNvSpPr/>
            <p:nvPr/>
          </p:nvSpPr>
          <p:spPr>
            <a:xfrm>
              <a:off x="3783454" y="5263258"/>
              <a:ext cx="478278" cy="604141"/>
            </a:xfrm>
            <a:custGeom>
              <a:avLst/>
              <a:gdLst>
                <a:gd name="connsiteX0" fmla="*/ 335634 w 478278"/>
                <a:gd name="connsiteY0" fmla="*/ 604141 h 604141"/>
                <a:gd name="connsiteX1" fmla="*/ 289493 w 478278"/>
                <a:gd name="connsiteY1" fmla="*/ 604141 h 604141"/>
                <a:gd name="connsiteX2" fmla="*/ 5270 w 478278"/>
                <a:gd name="connsiteY2" fmla="*/ 538869 h 604141"/>
                <a:gd name="connsiteX3" fmla="*/ 2325 w 478278"/>
                <a:gd name="connsiteY3" fmla="*/ 521349 h 604141"/>
                <a:gd name="connsiteX4" fmla="*/ 19870 w 478278"/>
                <a:gd name="connsiteY4" fmla="*/ 518353 h 604141"/>
                <a:gd name="connsiteX5" fmla="*/ 289493 w 478278"/>
                <a:gd name="connsiteY5" fmla="*/ 578968 h 604141"/>
                <a:gd name="connsiteX6" fmla="*/ 335634 w 478278"/>
                <a:gd name="connsiteY6" fmla="*/ 578968 h 604141"/>
                <a:gd name="connsiteX7" fmla="*/ 422530 w 478278"/>
                <a:gd name="connsiteY7" fmla="*/ 505364 h 604141"/>
                <a:gd name="connsiteX8" fmla="*/ 451906 w 478278"/>
                <a:gd name="connsiteY8" fmla="*/ 329156 h 604141"/>
                <a:gd name="connsiteX9" fmla="*/ 432221 w 478278"/>
                <a:gd name="connsiteY9" fmla="*/ 257716 h 604141"/>
                <a:gd name="connsiteX10" fmla="*/ 364985 w 478278"/>
                <a:gd name="connsiteY10" fmla="*/ 226553 h 604141"/>
                <a:gd name="connsiteX11" fmla="*/ 213975 w 478278"/>
                <a:gd name="connsiteY11" fmla="*/ 226553 h 604141"/>
                <a:gd name="connsiteX12" fmla="*/ 202925 w 478278"/>
                <a:gd name="connsiteY12" fmla="*/ 219933 h 604141"/>
                <a:gd name="connsiteX13" fmla="*/ 203478 w 478278"/>
                <a:gd name="connsiteY13" fmla="*/ 207019 h 604141"/>
                <a:gd name="connsiteX14" fmla="*/ 226562 w 478278"/>
                <a:gd name="connsiteY14" fmla="*/ 113276 h 604141"/>
                <a:gd name="connsiteX15" fmla="*/ 176216 w 478278"/>
                <a:gd name="connsiteY15" fmla="*/ 25173 h 604141"/>
                <a:gd name="connsiteX16" fmla="*/ 151044 w 478278"/>
                <a:gd name="connsiteY16" fmla="*/ 88104 h 604141"/>
                <a:gd name="connsiteX17" fmla="*/ 18234 w 478278"/>
                <a:gd name="connsiteY17" fmla="*/ 250391 h 604141"/>
                <a:gd name="connsiteX18" fmla="*/ 1368 w 478278"/>
                <a:gd name="connsiteY18" fmla="*/ 244753 h 604141"/>
                <a:gd name="connsiteX19" fmla="*/ 6956 w 478278"/>
                <a:gd name="connsiteY19" fmla="*/ 227887 h 604141"/>
                <a:gd name="connsiteX20" fmla="*/ 125871 w 478278"/>
                <a:gd name="connsiteY20" fmla="*/ 88104 h 604141"/>
                <a:gd name="connsiteX21" fmla="*/ 176216 w 478278"/>
                <a:gd name="connsiteY21" fmla="*/ 0 h 604141"/>
                <a:gd name="connsiteX22" fmla="*/ 251734 w 478278"/>
                <a:gd name="connsiteY22" fmla="*/ 113276 h 604141"/>
                <a:gd name="connsiteX23" fmla="*/ 234516 w 478278"/>
                <a:gd name="connsiteY23" fmla="*/ 201380 h 604141"/>
                <a:gd name="connsiteX24" fmla="*/ 364985 w 478278"/>
                <a:gd name="connsiteY24" fmla="*/ 201380 h 604141"/>
                <a:gd name="connsiteX25" fmla="*/ 451428 w 478278"/>
                <a:gd name="connsiteY25" fmla="*/ 241430 h 604141"/>
                <a:gd name="connsiteX26" fmla="*/ 476726 w 478278"/>
                <a:gd name="connsiteY26" fmla="*/ 333259 h 604141"/>
                <a:gd name="connsiteX27" fmla="*/ 447350 w 478278"/>
                <a:gd name="connsiteY27" fmla="*/ 509467 h 604141"/>
                <a:gd name="connsiteX28" fmla="*/ 335634 w 478278"/>
                <a:gd name="connsiteY28" fmla="*/ 604141 h 6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8278" h="604141">
                  <a:moveTo>
                    <a:pt x="335634" y="604141"/>
                  </a:moveTo>
                  <a:lnTo>
                    <a:pt x="289493" y="604141"/>
                  </a:lnTo>
                  <a:cubicBezTo>
                    <a:pt x="98861" y="604141"/>
                    <a:pt x="8995" y="541537"/>
                    <a:pt x="5270" y="538869"/>
                  </a:cubicBezTo>
                  <a:cubicBezTo>
                    <a:pt x="-394" y="534841"/>
                    <a:pt x="-1678" y="527012"/>
                    <a:pt x="2325" y="521349"/>
                  </a:cubicBezTo>
                  <a:cubicBezTo>
                    <a:pt x="6327" y="515685"/>
                    <a:pt x="14181" y="514376"/>
                    <a:pt x="19870" y="518353"/>
                  </a:cubicBezTo>
                  <a:cubicBezTo>
                    <a:pt x="20751" y="518982"/>
                    <a:pt x="107747" y="578968"/>
                    <a:pt x="289493" y="578968"/>
                  </a:cubicBezTo>
                  <a:lnTo>
                    <a:pt x="335634" y="578968"/>
                  </a:lnTo>
                  <a:cubicBezTo>
                    <a:pt x="378881" y="578968"/>
                    <a:pt x="415431" y="548006"/>
                    <a:pt x="422530" y="505364"/>
                  </a:cubicBezTo>
                  <a:lnTo>
                    <a:pt x="451906" y="329156"/>
                  </a:lnTo>
                  <a:cubicBezTo>
                    <a:pt x="456160" y="303556"/>
                    <a:pt x="448986" y="277527"/>
                    <a:pt x="432221" y="257716"/>
                  </a:cubicBezTo>
                  <a:cubicBezTo>
                    <a:pt x="415431" y="237906"/>
                    <a:pt x="390938" y="226553"/>
                    <a:pt x="364985" y="226553"/>
                  </a:cubicBezTo>
                  <a:lnTo>
                    <a:pt x="213975" y="226553"/>
                  </a:lnTo>
                  <a:cubicBezTo>
                    <a:pt x="209344" y="226553"/>
                    <a:pt x="205115" y="223985"/>
                    <a:pt x="202925" y="219933"/>
                  </a:cubicBezTo>
                  <a:cubicBezTo>
                    <a:pt x="200735" y="215880"/>
                    <a:pt x="200936" y="210896"/>
                    <a:pt x="203478" y="207019"/>
                  </a:cubicBezTo>
                  <a:cubicBezTo>
                    <a:pt x="203705" y="206667"/>
                    <a:pt x="226562" y="171198"/>
                    <a:pt x="226562" y="113276"/>
                  </a:cubicBezTo>
                  <a:cubicBezTo>
                    <a:pt x="226562" y="43574"/>
                    <a:pt x="193636" y="25173"/>
                    <a:pt x="176216" y="25173"/>
                  </a:cubicBezTo>
                  <a:cubicBezTo>
                    <a:pt x="163832" y="25173"/>
                    <a:pt x="151044" y="25173"/>
                    <a:pt x="151044" y="88104"/>
                  </a:cubicBezTo>
                  <a:cubicBezTo>
                    <a:pt x="151044" y="182904"/>
                    <a:pt x="23646" y="247673"/>
                    <a:pt x="18234" y="250391"/>
                  </a:cubicBezTo>
                  <a:cubicBezTo>
                    <a:pt x="12041" y="253513"/>
                    <a:pt x="4464" y="250995"/>
                    <a:pt x="1368" y="244753"/>
                  </a:cubicBezTo>
                  <a:cubicBezTo>
                    <a:pt x="-1753" y="238560"/>
                    <a:pt x="739" y="231008"/>
                    <a:pt x="6956" y="227887"/>
                  </a:cubicBezTo>
                  <a:cubicBezTo>
                    <a:pt x="8139" y="227283"/>
                    <a:pt x="125871" y="167322"/>
                    <a:pt x="125871" y="88104"/>
                  </a:cubicBezTo>
                  <a:cubicBezTo>
                    <a:pt x="125871" y="33706"/>
                    <a:pt x="134279" y="0"/>
                    <a:pt x="176216" y="0"/>
                  </a:cubicBezTo>
                  <a:cubicBezTo>
                    <a:pt x="202346" y="0"/>
                    <a:pt x="251734" y="23662"/>
                    <a:pt x="251734" y="113276"/>
                  </a:cubicBezTo>
                  <a:cubicBezTo>
                    <a:pt x="251734" y="152898"/>
                    <a:pt x="242294" y="183155"/>
                    <a:pt x="234516" y="201380"/>
                  </a:cubicBezTo>
                  <a:lnTo>
                    <a:pt x="364985" y="201380"/>
                  </a:lnTo>
                  <a:cubicBezTo>
                    <a:pt x="398339" y="201380"/>
                    <a:pt x="429855" y="215980"/>
                    <a:pt x="451428" y="241430"/>
                  </a:cubicBezTo>
                  <a:cubicBezTo>
                    <a:pt x="473001" y="266879"/>
                    <a:pt x="482214" y="300359"/>
                    <a:pt x="476726" y="333259"/>
                  </a:cubicBezTo>
                  <a:lnTo>
                    <a:pt x="447350" y="509467"/>
                  </a:lnTo>
                  <a:cubicBezTo>
                    <a:pt x="438212" y="564318"/>
                    <a:pt x="391240" y="604141"/>
                    <a:pt x="335634" y="604141"/>
                  </a:cubicBezTo>
                  <a:close/>
                </a:path>
              </a:pathLst>
            </a:custGeom>
            <a:grpFill/>
            <a:ln w="25003" cap="flat">
              <a:noFill/>
              <a:prstDash val="solid"/>
              <a:miter/>
            </a:ln>
          </p:spPr>
          <p:txBody>
            <a:bodyPr rtlCol="0" anchor="ctr"/>
            <a:lstStyle/>
            <a:p>
              <a:endParaRPr lang="pt-BR"/>
            </a:p>
          </p:txBody>
        </p:sp>
      </p:grpSp>
    </p:spTree>
    <p:extLst>
      <p:ext uri="{BB962C8B-B14F-4D97-AF65-F5344CB8AC3E}">
        <p14:creationId xmlns:p14="http://schemas.microsoft.com/office/powerpoint/2010/main" val="34526941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Padrão do plano de fundo&#10;&#10;Descrição gerada automaticamente">
            <a:extLst>
              <a:ext uri="{FF2B5EF4-FFF2-40B4-BE49-F238E27FC236}">
                <a16:creationId xmlns:a16="http://schemas.microsoft.com/office/drawing/2014/main" id="{D8CB23C7-F4EB-48E1-A965-65DDD445BEA6}"/>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1" name="Retângulo 10">
            <a:extLst>
              <a:ext uri="{FF2B5EF4-FFF2-40B4-BE49-F238E27FC236}">
                <a16:creationId xmlns:a16="http://schemas.microsoft.com/office/drawing/2014/main" id="{BF35EF05-3C7D-4817-BE48-0FAC7C8BD170}"/>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40DAB1C2-A654-45D3-BF51-CD90488B67C8}"/>
              </a:ext>
            </a:extLst>
          </p:cNvPr>
          <p:cNvSpPr txBox="1"/>
          <p:nvPr/>
        </p:nvSpPr>
        <p:spPr>
          <a:xfrm>
            <a:off x="504966" y="2473791"/>
            <a:ext cx="5591034" cy="3745827"/>
          </a:xfrm>
          <a:prstGeom prst="roundRect">
            <a:avLst>
              <a:gd name="adj" fmla="val 6805"/>
            </a:avLst>
          </a:prstGeom>
          <a:noFill/>
          <a:ln>
            <a:solidFill>
              <a:schemeClr val="accent5"/>
            </a:solidFill>
          </a:ln>
        </p:spPr>
        <p:txBody>
          <a:bodyPr wrap="square" lIns="216000" tIns="216000" rIns="216000" bIns="216000" rtlCol="0">
            <a:spAutoFit/>
          </a:bodyPr>
          <a:lstStyle/>
          <a:p>
            <a:pPr>
              <a:spcAft>
                <a:spcPts val="600"/>
              </a:spcAft>
            </a:pPr>
            <a:r>
              <a:rPr lang="pt-BR" sz="1600" b="1" dirty="0">
                <a:latin typeface="Arial" panose="020B0604020202020204" pitchFamily="34" charset="0"/>
                <a:cs typeface="Arial" panose="020B0604020202020204" pitchFamily="34" charset="0"/>
              </a:rPr>
              <a:t>	Pontos Favoráveis</a:t>
            </a:r>
          </a:p>
          <a:p>
            <a:pPr>
              <a:spcAft>
                <a:spcPts val="600"/>
              </a:spcAft>
            </a:pPr>
            <a:r>
              <a:rPr lang="pt-BR" sz="1600" b="1"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estabelece oportunidades de sinergia entre programas da mesma ou de diferentes áreas</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otimiza níveis de ocupação e utilização de espaços</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reduz o nível de custeio (recursos materiais e humanos) e de investimentos</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favorece os investimentos de médio e de longo prazo</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estimula o desenvolvimento do entorno e as ações governamentais para transporte coletivo</a:t>
            </a:r>
          </a:p>
        </p:txBody>
      </p:sp>
      <p:sp>
        <p:nvSpPr>
          <p:cNvPr id="7" name="CaixaDeTexto 6">
            <a:extLst>
              <a:ext uri="{FF2B5EF4-FFF2-40B4-BE49-F238E27FC236}">
                <a16:creationId xmlns:a16="http://schemas.microsoft.com/office/drawing/2014/main" id="{38DCC322-6484-4DE7-B00A-4CE0BA7E9073}"/>
              </a:ext>
            </a:extLst>
          </p:cNvPr>
          <p:cNvSpPr txBox="1"/>
          <p:nvPr/>
        </p:nvSpPr>
        <p:spPr>
          <a:xfrm>
            <a:off x="6600965" y="1276905"/>
            <a:ext cx="4763720" cy="2459960"/>
          </a:xfrm>
          <a:prstGeom prst="roundRect">
            <a:avLst>
              <a:gd name="adj" fmla="val 6393"/>
            </a:avLst>
          </a:prstGeom>
          <a:noFill/>
          <a:ln>
            <a:solidFill>
              <a:schemeClr val="accent5"/>
            </a:solidFill>
          </a:ln>
        </p:spPr>
        <p:txBody>
          <a:bodyPr wrap="square" lIns="216000" tIns="216000" rIns="216000" bIns="216000" rtlCol="0">
            <a:spAutoFit/>
          </a:bodyPr>
          <a:lstStyle/>
          <a:p>
            <a:pPr>
              <a:spcAft>
                <a:spcPts val="600"/>
              </a:spcAft>
            </a:pPr>
            <a:r>
              <a:rPr lang="pt-BR" sz="1600" b="1" dirty="0">
                <a:latin typeface="Arial" panose="020B0604020202020204" pitchFamily="34" charset="0"/>
                <a:cs typeface="Arial" panose="020B0604020202020204" pitchFamily="34" charset="0"/>
              </a:rPr>
              <a:t>	Pontos Desfavoráveis</a:t>
            </a:r>
          </a:p>
          <a:p>
            <a:pPr>
              <a:spcAft>
                <a:spcPts val="600"/>
              </a:spcAft>
            </a:pPr>
            <a:r>
              <a:rPr lang="pt-BR" sz="1600" b="1"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aumenta o tempo de deslocamento das comunidades mais distantes</a:t>
            </a:r>
          </a:p>
          <a:p>
            <a:pPr marL="285750" indent="-285750">
              <a:spcAft>
                <a:spcPts val="600"/>
              </a:spcAft>
              <a:buFont typeface="Arial" panose="020B0604020202020204" pitchFamily="34" charset="0"/>
              <a:buChar char="•"/>
            </a:pPr>
            <a:r>
              <a:rPr lang="pt-BR" sz="1600" dirty="0">
                <a:latin typeface="Arial" panose="020B0604020202020204" pitchFamily="34" charset="0"/>
                <a:cs typeface="Arial" panose="020B0604020202020204" pitchFamily="34" charset="0"/>
              </a:rPr>
              <a:t>é impactada pela posição geográfica quanto à malha viária e ao nível de transporte coletivo</a:t>
            </a:r>
          </a:p>
        </p:txBody>
      </p:sp>
      <p:sp>
        <p:nvSpPr>
          <p:cNvPr id="3" name="Retângulo: Cantos Arredondados 2">
            <a:extLst>
              <a:ext uri="{FF2B5EF4-FFF2-40B4-BE49-F238E27FC236}">
                <a16:creationId xmlns:a16="http://schemas.microsoft.com/office/drawing/2014/main" id="{F4B03D59-61CF-4601-9C82-08EF0AADFC5C}"/>
              </a:ext>
            </a:extLst>
          </p:cNvPr>
          <p:cNvSpPr/>
          <p:nvPr/>
        </p:nvSpPr>
        <p:spPr>
          <a:xfrm flipH="1">
            <a:off x="6897424" y="5155093"/>
            <a:ext cx="4184555" cy="1064525"/>
          </a:xfrm>
          <a:prstGeom prst="roundRect">
            <a:avLst/>
          </a:prstGeom>
          <a:solidFill>
            <a:schemeClr val="accent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pt-BR" sz="1400" dirty="0"/>
              <a:t>Podem existir unidades descentralizadas de alta especialização, como Hospitais, Clínicas, Núcleos de Práticas, Escritórios Modelo, etc.</a:t>
            </a:r>
          </a:p>
        </p:txBody>
      </p:sp>
      <p:sp>
        <p:nvSpPr>
          <p:cNvPr id="8" name="Retângulo: Cantos Arredondados 7">
            <a:extLst>
              <a:ext uri="{FF2B5EF4-FFF2-40B4-BE49-F238E27FC236}">
                <a16:creationId xmlns:a16="http://schemas.microsoft.com/office/drawing/2014/main" id="{A6D4718D-9FE1-4DFF-B93C-3BF22FC983C6}"/>
              </a:ext>
            </a:extLst>
          </p:cNvPr>
          <p:cNvSpPr/>
          <p:nvPr/>
        </p:nvSpPr>
        <p:spPr>
          <a:xfrm flipH="1">
            <a:off x="6897425" y="4031071"/>
            <a:ext cx="4184555" cy="859876"/>
          </a:xfrm>
          <a:prstGeom prst="roundRect">
            <a:avLst/>
          </a:prstGeom>
          <a:solidFill>
            <a:schemeClr val="accent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pt-BR" sz="1400" dirty="0"/>
              <a:t>Melhor localização para edificação: </a:t>
            </a:r>
          </a:p>
          <a:p>
            <a:pPr algn="ctr"/>
            <a:r>
              <a:rPr lang="pt-BR" sz="1400" b="1" dirty="0"/>
              <a:t>Parque Tecnológico de Brasília</a:t>
            </a:r>
          </a:p>
        </p:txBody>
      </p:sp>
      <p:sp>
        <p:nvSpPr>
          <p:cNvPr id="12" name="Elipse 11">
            <a:extLst>
              <a:ext uri="{FF2B5EF4-FFF2-40B4-BE49-F238E27FC236}">
                <a16:creationId xmlns:a16="http://schemas.microsoft.com/office/drawing/2014/main" id="{6E896B1D-3EEB-4BC5-9086-582E2FA6B9D3}"/>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Gráfico 3">
            <a:extLst>
              <a:ext uri="{FF2B5EF4-FFF2-40B4-BE49-F238E27FC236}">
                <a16:creationId xmlns:a16="http://schemas.microsoft.com/office/drawing/2014/main" id="{679BBBB2-CC66-4FA5-B398-AC13FDEF8BF1}"/>
              </a:ext>
            </a:extLst>
          </p:cNvPr>
          <p:cNvSpPr/>
          <p:nvPr/>
        </p:nvSpPr>
        <p:spPr>
          <a:xfrm>
            <a:off x="305606" y="666562"/>
            <a:ext cx="835200" cy="835200"/>
          </a:xfrm>
          <a:custGeom>
            <a:avLst/>
            <a:gdLst>
              <a:gd name="connsiteX0" fmla="*/ 4805363 w 4876800"/>
              <a:gd name="connsiteY0" fmla="*/ 4733925 h 4876800"/>
              <a:gd name="connsiteX1" fmla="*/ 4229100 w 4876800"/>
              <a:gd name="connsiteY1" fmla="*/ 4733925 h 4876800"/>
              <a:gd name="connsiteX2" fmla="*/ 4229100 w 4876800"/>
              <a:gd name="connsiteY2" fmla="*/ 3756479 h 4876800"/>
              <a:gd name="connsiteX3" fmla="*/ 4876800 w 4876800"/>
              <a:gd name="connsiteY3" fmla="*/ 2956560 h 4876800"/>
              <a:gd name="connsiteX4" fmla="*/ 4246922 w 4876800"/>
              <a:gd name="connsiteY4" fmla="*/ 2159060 h 4876800"/>
              <a:gd name="connsiteX5" fmla="*/ 4384605 w 4876800"/>
              <a:gd name="connsiteY5" fmla="*/ 1847612 h 4876800"/>
              <a:gd name="connsiteX6" fmla="*/ 4325331 w 4876800"/>
              <a:gd name="connsiteY6" fmla="*/ 1765792 h 4876800"/>
              <a:gd name="connsiteX7" fmla="*/ 4243512 w 4876800"/>
              <a:gd name="connsiteY7" fmla="*/ 1825066 h 4876800"/>
              <a:gd name="connsiteX8" fmla="*/ 3901888 w 4876800"/>
              <a:gd name="connsiteY8" fmla="*/ 2237565 h 4876800"/>
              <a:gd name="connsiteX9" fmla="*/ 3818896 w 4876800"/>
              <a:gd name="connsiteY9" fmla="*/ 2334511 h 4876800"/>
              <a:gd name="connsiteX10" fmla="*/ 3595326 w 4876800"/>
              <a:gd name="connsiteY10" fmla="*/ 2649141 h 4876800"/>
              <a:gd name="connsiteX11" fmla="*/ 3266189 w 4876800"/>
              <a:gd name="connsiteY11" fmla="*/ 2654322 h 4876800"/>
              <a:gd name="connsiteX12" fmla="*/ 3082442 w 4876800"/>
              <a:gd name="connsiteY12" fmla="*/ 2514972 h 4876800"/>
              <a:gd name="connsiteX13" fmla="*/ 3082442 w 4876800"/>
              <a:gd name="connsiteY13" fmla="*/ 2206257 h 4876800"/>
              <a:gd name="connsiteX14" fmla="*/ 3394529 w 4876800"/>
              <a:gd name="connsiteY14" fmla="*/ 1894189 h 4876800"/>
              <a:gd name="connsiteX15" fmla="*/ 3394529 w 4876800"/>
              <a:gd name="connsiteY15" fmla="*/ 1793157 h 4876800"/>
              <a:gd name="connsiteX16" fmla="*/ 3293507 w 4876800"/>
              <a:gd name="connsiteY16" fmla="*/ 1793157 h 4876800"/>
              <a:gd name="connsiteX17" fmla="*/ 3082452 w 4876800"/>
              <a:gd name="connsiteY17" fmla="*/ 2004203 h 4876800"/>
              <a:gd name="connsiteX18" fmla="*/ 3082452 w 4876800"/>
              <a:gd name="connsiteY18" fmla="*/ 1531220 h 4876800"/>
              <a:gd name="connsiteX19" fmla="*/ 3011015 w 4876800"/>
              <a:gd name="connsiteY19" fmla="*/ 1459782 h 4876800"/>
              <a:gd name="connsiteX20" fmla="*/ 2939577 w 4876800"/>
              <a:gd name="connsiteY20" fmla="*/ 1531220 h 4876800"/>
              <a:gd name="connsiteX21" fmla="*/ 2939577 w 4876800"/>
              <a:gd name="connsiteY21" fmla="*/ 1867100 h 4876800"/>
              <a:gd name="connsiteX22" fmla="*/ 2728532 w 4876800"/>
              <a:gd name="connsiteY22" fmla="*/ 1656055 h 4876800"/>
              <a:gd name="connsiteX23" fmla="*/ 2627500 w 4876800"/>
              <a:gd name="connsiteY23" fmla="*/ 1656055 h 4876800"/>
              <a:gd name="connsiteX24" fmla="*/ 2627500 w 4876800"/>
              <a:gd name="connsiteY24" fmla="*/ 1757086 h 4876800"/>
              <a:gd name="connsiteX25" fmla="*/ 2939587 w 4876800"/>
              <a:gd name="connsiteY25" fmla="*/ 2069173 h 4876800"/>
              <a:gd name="connsiteX26" fmla="*/ 2939587 w 4876800"/>
              <a:gd name="connsiteY26" fmla="*/ 2515019 h 4876800"/>
              <a:gd name="connsiteX27" fmla="*/ 2755916 w 4876800"/>
              <a:gd name="connsiteY27" fmla="*/ 2654303 h 4876800"/>
              <a:gd name="connsiteX28" fmla="*/ 2426713 w 4876800"/>
              <a:gd name="connsiteY28" fmla="*/ 2649169 h 4876800"/>
              <a:gd name="connsiteX29" fmla="*/ 2263921 w 4876800"/>
              <a:gd name="connsiteY29" fmla="*/ 2496103 h 4876800"/>
              <a:gd name="connsiteX30" fmla="*/ 2049323 w 4876800"/>
              <a:gd name="connsiteY30" fmla="*/ 1276683 h 4876800"/>
              <a:gd name="connsiteX31" fmla="*/ 2106511 w 4876800"/>
              <a:gd name="connsiteY31" fmla="*/ 1249890 h 4876800"/>
              <a:gd name="connsiteX32" fmla="*/ 2200647 w 4876800"/>
              <a:gd name="connsiteY32" fmla="*/ 1093318 h 4876800"/>
              <a:gd name="connsiteX33" fmla="*/ 2198389 w 4876800"/>
              <a:gd name="connsiteY33" fmla="*/ 1055580 h 4876800"/>
              <a:gd name="connsiteX34" fmla="*/ 2437105 w 4876800"/>
              <a:gd name="connsiteY34" fmla="*/ 750303 h 4876800"/>
              <a:gd name="connsiteX35" fmla="*/ 2551957 w 4876800"/>
              <a:gd name="connsiteY35" fmla="*/ 601904 h 4876800"/>
              <a:gd name="connsiteX36" fmla="*/ 3011062 w 4876800"/>
              <a:gd name="connsiteY36" fmla="*/ 142894 h 4876800"/>
              <a:gd name="connsiteX37" fmla="*/ 3470062 w 4876800"/>
              <a:gd name="connsiteY37" fmla="*/ 602666 h 4876800"/>
              <a:gd name="connsiteX38" fmla="*/ 3584924 w 4876800"/>
              <a:gd name="connsiteY38" fmla="*/ 750313 h 4876800"/>
              <a:gd name="connsiteX39" fmla="*/ 3821392 w 4876800"/>
              <a:gd name="connsiteY39" fmla="*/ 1093146 h 4876800"/>
              <a:gd name="connsiteX40" fmla="*/ 3915490 w 4876800"/>
              <a:gd name="connsiteY40" fmla="*/ 1249880 h 4876800"/>
              <a:gd name="connsiteX41" fmla="*/ 4211307 w 4876800"/>
              <a:gd name="connsiteY41" fmla="*/ 1542021 h 4876800"/>
              <a:gd name="connsiteX42" fmla="*/ 4304433 w 4876800"/>
              <a:gd name="connsiteY42" fmla="*/ 1581179 h 4876800"/>
              <a:gd name="connsiteX43" fmla="*/ 4343591 w 4876800"/>
              <a:gd name="connsiteY43" fmla="*/ 1488053 h 4876800"/>
              <a:gd name="connsiteX44" fmla="*/ 3967858 w 4876800"/>
              <a:gd name="connsiteY44" fmla="*/ 1116949 h 4876800"/>
              <a:gd name="connsiteX45" fmla="*/ 3963248 w 4876800"/>
              <a:gd name="connsiteY45" fmla="*/ 1110272 h 4876800"/>
              <a:gd name="connsiteX46" fmla="*/ 3619252 w 4876800"/>
              <a:gd name="connsiteY46" fmla="*/ 611619 h 4876800"/>
              <a:gd name="connsiteX47" fmla="*/ 3612947 w 4876800"/>
              <a:gd name="connsiteY47" fmla="*/ 601904 h 4876800"/>
              <a:gd name="connsiteX48" fmla="*/ 3011043 w 4876800"/>
              <a:gd name="connsiteY48" fmla="*/ 0 h 4876800"/>
              <a:gd name="connsiteX49" fmla="*/ 2409063 w 4876800"/>
              <a:gd name="connsiteY49" fmla="*/ 602647 h 4876800"/>
              <a:gd name="connsiteX50" fmla="*/ 2402777 w 4876800"/>
              <a:gd name="connsiteY50" fmla="*/ 611600 h 4876800"/>
              <a:gd name="connsiteX51" fmla="*/ 2055495 w 4876800"/>
              <a:gd name="connsiteY51" fmla="*/ 1055561 h 4876800"/>
              <a:gd name="connsiteX52" fmla="*/ 2058791 w 4876800"/>
              <a:gd name="connsiteY52" fmla="*/ 1110406 h 4876800"/>
              <a:gd name="connsiteX53" fmla="*/ 2004841 w 4876800"/>
              <a:gd name="connsiteY53" fmla="*/ 1139009 h 4876800"/>
              <a:gd name="connsiteX54" fmla="*/ 1949729 w 4876800"/>
              <a:gd name="connsiteY54" fmla="*/ 984304 h 4876800"/>
              <a:gd name="connsiteX55" fmla="*/ 1132551 w 4876800"/>
              <a:gd name="connsiteY55" fmla="*/ 0 h 4876800"/>
              <a:gd name="connsiteX56" fmla="*/ 339700 w 4876800"/>
              <a:gd name="connsiteY56" fmla="*/ 921125 h 4876800"/>
              <a:gd name="connsiteX57" fmla="*/ 379990 w 4876800"/>
              <a:gd name="connsiteY57" fmla="*/ 1013774 h 4876800"/>
              <a:gd name="connsiteX58" fmla="*/ 472640 w 4876800"/>
              <a:gd name="connsiteY58" fmla="*/ 973484 h 4876800"/>
              <a:gd name="connsiteX59" fmla="*/ 1132551 w 4876800"/>
              <a:gd name="connsiteY59" fmla="*/ 142875 h 4876800"/>
              <a:gd name="connsiteX60" fmla="*/ 1816018 w 4876800"/>
              <a:gd name="connsiteY60" fmla="*/ 1034653 h 4876800"/>
              <a:gd name="connsiteX61" fmla="*/ 2122227 w 4876800"/>
              <a:gd name="connsiteY61" fmla="*/ 2438857 h 4876800"/>
              <a:gd name="connsiteX62" fmla="*/ 1203989 w 4876800"/>
              <a:gd name="connsiteY62" fmla="*/ 3550663 h 4876800"/>
              <a:gd name="connsiteX63" fmla="*/ 1203989 w 4876800"/>
              <a:gd name="connsiteY63" fmla="*/ 2970924 h 4876800"/>
              <a:gd name="connsiteX64" fmla="*/ 1203989 w 4876800"/>
              <a:gd name="connsiteY64" fmla="*/ 2970829 h 4876800"/>
              <a:gd name="connsiteX65" fmla="*/ 1203989 w 4876800"/>
              <a:gd name="connsiteY65" fmla="*/ 2697680 h 4876800"/>
              <a:gd name="connsiteX66" fmla="*/ 1502131 w 4876800"/>
              <a:gd name="connsiteY66" fmla="*/ 2399538 h 4876800"/>
              <a:gd name="connsiteX67" fmla="*/ 1502131 w 4876800"/>
              <a:gd name="connsiteY67" fmla="*/ 2298506 h 4876800"/>
              <a:gd name="connsiteX68" fmla="*/ 1401099 w 4876800"/>
              <a:gd name="connsiteY68" fmla="*/ 2298506 h 4876800"/>
              <a:gd name="connsiteX69" fmla="*/ 1203998 w 4876800"/>
              <a:gd name="connsiteY69" fmla="*/ 2495607 h 4876800"/>
              <a:gd name="connsiteX70" fmla="*/ 1203998 w 4876800"/>
              <a:gd name="connsiteY70" fmla="*/ 2196894 h 4876800"/>
              <a:gd name="connsiteX71" fmla="*/ 1132561 w 4876800"/>
              <a:gd name="connsiteY71" fmla="*/ 2125456 h 4876800"/>
              <a:gd name="connsiteX72" fmla="*/ 1061123 w 4876800"/>
              <a:gd name="connsiteY72" fmla="*/ 2196894 h 4876800"/>
              <a:gd name="connsiteX73" fmla="*/ 1061123 w 4876800"/>
              <a:gd name="connsiteY73" fmla="*/ 2668038 h 4876800"/>
              <a:gd name="connsiteX74" fmla="*/ 1061123 w 4876800"/>
              <a:gd name="connsiteY74" fmla="*/ 2668133 h 4876800"/>
              <a:gd name="connsiteX75" fmla="*/ 1061123 w 4876800"/>
              <a:gd name="connsiteY75" fmla="*/ 2798407 h 4876800"/>
              <a:gd name="connsiteX76" fmla="*/ 864013 w 4876800"/>
              <a:gd name="connsiteY76" fmla="*/ 2601297 h 4876800"/>
              <a:gd name="connsiteX77" fmla="*/ 762981 w 4876800"/>
              <a:gd name="connsiteY77" fmla="*/ 2601297 h 4876800"/>
              <a:gd name="connsiteX78" fmla="*/ 762981 w 4876800"/>
              <a:gd name="connsiteY78" fmla="*/ 2702328 h 4876800"/>
              <a:gd name="connsiteX79" fmla="*/ 1061123 w 4876800"/>
              <a:gd name="connsiteY79" fmla="*/ 3000470 h 4876800"/>
              <a:gd name="connsiteX80" fmla="*/ 1061123 w 4876800"/>
              <a:gd name="connsiteY80" fmla="*/ 3550663 h 4876800"/>
              <a:gd name="connsiteX81" fmla="*/ 142875 w 4876800"/>
              <a:gd name="connsiteY81" fmla="*/ 2438857 h 4876800"/>
              <a:gd name="connsiteX82" fmla="*/ 363807 w 4876800"/>
              <a:gd name="connsiteY82" fmla="*/ 1281217 h 4876800"/>
              <a:gd name="connsiteX83" fmla="*/ 317325 w 4876800"/>
              <a:gd name="connsiteY83" fmla="*/ 1191520 h 4876800"/>
              <a:gd name="connsiteX84" fmla="*/ 227628 w 4876800"/>
              <a:gd name="connsiteY84" fmla="*/ 1238002 h 4876800"/>
              <a:gd name="connsiteX85" fmla="*/ 0 w 4876800"/>
              <a:gd name="connsiteY85" fmla="*/ 2438857 h 4876800"/>
              <a:gd name="connsiteX86" fmla="*/ 1061114 w 4876800"/>
              <a:gd name="connsiteY86" fmla="*/ 3693890 h 4876800"/>
              <a:gd name="connsiteX87" fmla="*/ 1061114 w 4876800"/>
              <a:gd name="connsiteY87" fmla="*/ 4733925 h 4876800"/>
              <a:gd name="connsiteX88" fmla="*/ 71438 w 4876800"/>
              <a:gd name="connsiteY88" fmla="*/ 4733925 h 4876800"/>
              <a:gd name="connsiteX89" fmla="*/ 0 w 4876800"/>
              <a:gd name="connsiteY89" fmla="*/ 4805363 h 4876800"/>
              <a:gd name="connsiteX90" fmla="*/ 71438 w 4876800"/>
              <a:gd name="connsiteY90" fmla="*/ 4876800 h 4876800"/>
              <a:gd name="connsiteX91" fmla="*/ 4805363 w 4876800"/>
              <a:gd name="connsiteY91" fmla="*/ 4876800 h 4876800"/>
              <a:gd name="connsiteX92" fmla="*/ 4876800 w 4876800"/>
              <a:gd name="connsiteY92" fmla="*/ 4805363 h 4876800"/>
              <a:gd name="connsiteX93" fmla="*/ 4805363 w 4876800"/>
              <a:gd name="connsiteY93" fmla="*/ 4733925 h 4876800"/>
              <a:gd name="connsiteX94" fmla="*/ 2939567 w 4876800"/>
              <a:gd name="connsiteY94" fmla="*/ 4733925 h 4876800"/>
              <a:gd name="connsiteX95" fmla="*/ 1203989 w 4876800"/>
              <a:gd name="connsiteY95" fmla="*/ 4733925 h 4876800"/>
              <a:gd name="connsiteX96" fmla="*/ 1203989 w 4876800"/>
              <a:gd name="connsiteY96" fmla="*/ 3693890 h 4876800"/>
              <a:gd name="connsiteX97" fmla="*/ 2241480 w 4876800"/>
              <a:gd name="connsiteY97" fmla="*/ 2694632 h 4876800"/>
              <a:gd name="connsiteX98" fmla="*/ 2364981 w 4876800"/>
              <a:gd name="connsiteY98" fmla="*/ 2778004 h 4876800"/>
              <a:gd name="connsiteX99" fmla="*/ 2808513 w 4876800"/>
              <a:gd name="connsiteY99" fmla="*/ 2787110 h 4876800"/>
              <a:gd name="connsiteX100" fmla="*/ 2939567 w 4876800"/>
              <a:gd name="connsiteY100" fmla="*/ 2713530 h 4876800"/>
              <a:gd name="connsiteX101" fmla="*/ 4086225 w 4876800"/>
              <a:gd name="connsiteY101" fmla="*/ 4733925 h 4876800"/>
              <a:gd name="connsiteX102" fmla="*/ 3082442 w 4876800"/>
              <a:gd name="connsiteY102" fmla="*/ 4733925 h 4876800"/>
              <a:gd name="connsiteX103" fmla="*/ 3082442 w 4876800"/>
              <a:gd name="connsiteY103" fmla="*/ 2713578 h 4876800"/>
              <a:gd name="connsiteX104" fmla="*/ 3213573 w 4876800"/>
              <a:gd name="connsiteY104" fmla="*/ 2787149 h 4876800"/>
              <a:gd name="connsiteX105" fmla="*/ 3431172 w 4876800"/>
              <a:gd name="connsiteY105" fmla="*/ 2828620 h 4876800"/>
              <a:gd name="connsiteX106" fmla="*/ 3438525 w 4876800"/>
              <a:gd name="connsiteY106" fmla="*/ 2956570 h 4876800"/>
              <a:gd name="connsiteX107" fmla="*/ 4086225 w 4876800"/>
              <a:gd name="connsiteY107" fmla="*/ 3756489 h 4876800"/>
              <a:gd name="connsiteX108" fmla="*/ 4157663 w 4876800"/>
              <a:gd name="connsiteY108" fmla="*/ 2907249 h 4876800"/>
              <a:gd name="connsiteX109" fmla="*/ 4086225 w 4876800"/>
              <a:gd name="connsiteY109" fmla="*/ 2978687 h 4876800"/>
              <a:gd name="connsiteX110" fmla="*/ 4086225 w 4876800"/>
              <a:gd name="connsiteY110" fmla="*/ 3371374 h 4876800"/>
              <a:gd name="connsiteX111" fmla="*/ 4086225 w 4876800"/>
              <a:gd name="connsiteY111" fmla="*/ 3371469 h 4876800"/>
              <a:gd name="connsiteX112" fmla="*/ 4086225 w 4876800"/>
              <a:gd name="connsiteY112" fmla="*/ 3612328 h 4876800"/>
              <a:gd name="connsiteX113" fmla="*/ 3581400 w 4876800"/>
              <a:gd name="connsiteY113" fmla="*/ 2956560 h 4876800"/>
              <a:gd name="connsiteX114" fmla="*/ 3597364 w 4876800"/>
              <a:gd name="connsiteY114" fmla="*/ 2802112 h 4876800"/>
              <a:gd name="connsiteX115" fmla="*/ 3957638 w 4876800"/>
              <a:gd name="connsiteY115" fmla="*/ 2369287 h 4876800"/>
              <a:gd name="connsiteX116" fmla="*/ 4093721 w 4876800"/>
              <a:gd name="connsiteY116" fmla="*/ 2299668 h 4876800"/>
              <a:gd name="connsiteX117" fmla="*/ 4733925 w 4876800"/>
              <a:gd name="connsiteY117" fmla="*/ 2956560 h 4876800"/>
              <a:gd name="connsiteX118" fmla="*/ 4229100 w 4876800"/>
              <a:gd name="connsiteY118" fmla="*/ 3612328 h 4876800"/>
              <a:gd name="connsiteX119" fmla="*/ 4229100 w 4876800"/>
              <a:gd name="connsiteY119" fmla="*/ 3401016 h 4876800"/>
              <a:gd name="connsiteX120" fmla="*/ 4454976 w 4876800"/>
              <a:gd name="connsiteY120" fmla="*/ 3175140 h 4876800"/>
              <a:gd name="connsiteX121" fmla="*/ 4454976 w 4876800"/>
              <a:gd name="connsiteY121" fmla="*/ 3074108 h 4876800"/>
              <a:gd name="connsiteX122" fmla="*/ 4353944 w 4876800"/>
              <a:gd name="connsiteY122" fmla="*/ 3074108 h 4876800"/>
              <a:gd name="connsiteX123" fmla="*/ 4229100 w 4876800"/>
              <a:gd name="connsiteY123" fmla="*/ 3198952 h 4876800"/>
              <a:gd name="connsiteX124" fmla="*/ 4229100 w 4876800"/>
              <a:gd name="connsiteY124" fmla="*/ 2978687 h 4876800"/>
              <a:gd name="connsiteX125" fmla="*/ 4157663 w 4876800"/>
              <a:gd name="connsiteY125" fmla="*/ 2907249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876800" h="4876800">
                <a:moveTo>
                  <a:pt x="4805363" y="4733925"/>
                </a:moveTo>
                <a:lnTo>
                  <a:pt x="4229100" y="4733925"/>
                </a:lnTo>
                <a:lnTo>
                  <a:pt x="4229100" y="3756479"/>
                </a:lnTo>
                <a:cubicBezTo>
                  <a:pt x="4592222" y="3716255"/>
                  <a:pt x="4876800" y="3372888"/>
                  <a:pt x="4876800" y="2956560"/>
                </a:cubicBezTo>
                <a:cubicBezTo>
                  <a:pt x="4876800" y="2547090"/>
                  <a:pt x="4601461" y="2208381"/>
                  <a:pt x="4246922" y="2159060"/>
                </a:cubicBezTo>
                <a:cubicBezTo>
                  <a:pt x="4317702" y="2070278"/>
                  <a:pt x="4366070" y="1963560"/>
                  <a:pt x="4384605" y="1847612"/>
                </a:cubicBezTo>
                <a:cubicBezTo>
                  <a:pt x="4390825" y="1808655"/>
                  <a:pt x="4364289" y="1772022"/>
                  <a:pt x="4325331" y="1765792"/>
                </a:cubicBezTo>
                <a:cubicBezTo>
                  <a:pt x="4286241" y="1759639"/>
                  <a:pt x="4249731" y="1786109"/>
                  <a:pt x="4243512" y="1825066"/>
                </a:cubicBezTo>
                <a:cubicBezTo>
                  <a:pt x="4213174" y="2014976"/>
                  <a:pt x="4080482" y="2172862"/>
                  <a:pt x="3901888" y="2237565"/>
                </a:cubicBezTo>
                <a:cubicBezTo>
                  <a:pt x="3859235" y="2253015"/>
                  <a:pt x="3827450" y="2290172"/>
                  <a:pt x="3818896" y="2334511"/>
                </a:cubicBezTo>
                <a:cubicBezTo>
                  <a:pt x="3805619" y="2403301"/>
                  <a:pt x="3757251" y="2571645"/>
                  <a:pt x="3595326" y="2649141"/>
                </a:cubicBezTo>
                <a:cubicBezTo>
                  <a:pt x="3455613" y="2716006"/>
                  <a:pt x="3318548" y="2675020"/>
                  <a:pt x="3266189" y="2654322"/>
                </a:cubicBezTo>
                <a:cubicBezTo>
                  <a:pt x="3178036" y="2619327"/>
                  <a:pt x="3119009" y="2562177"/>
                  <a:pt x="3082442" y="2514972"/>
                </a:cubicBezTo>
                <a:lnTo>
                  <a:pt x="3082442" y="2206257"/>
                </a:lnTo>
                <a:lnTo>
                  <a:pt x="3394529" y="1894189"/>
                </a:lnTo>
                <a:cubicBezTo>
                  <a:pt x="3422428" y="1866281"/>
                  <a:pt x="3422428" y="1821056"/>
                  <a:pt x="3394529" y="1793157"/>
                </a:cubicBezTo>
                <a:cubicBezTo>
                  <a:pt x="3366621" y="1765278"/>
                  <a:pt x="3321387" y="1765259"/>
                  <a:pt x="3293507" y="1793157"/>
                </a:cubicBezTo>
                <a:lnTo>
                  <a:pt x="3082452" y="2004203"/>
                </a:lnTo>
                <a:lnTo>
                  <a:pt x="3082452" y="1531220"/>
                </a:lnTo>
                <a:cubicBezTo>
                  <a:pt x="3082452" y="1491758"/>
                  <a:pt x="3050477" y="1459782"/>
                  <a:pt x="3011015" y="1459782"/>
                </a:cubicBezTo>
                <a:cubicBezTo>
                  <a:pt x="2971552" y="1459782"/>
                  <a:pt x="2939577" y="1491758"/>
                  <a:pt x="2939577" y="1531220"/>
                </a:cubicBezTo>
                <a:lnTo>
                  <a:pt x="2939577" y="1867100"/>
                </a:lnTo>
                <a:lnTo>
                  <a:pt x="2728532" y="1656055"/>
                </a:lnTo>
                <a:cubicBezTo>
                  <a:pt x="2700623" y="1628166"/>
                  <a:pt x="2655399" y="1628166"/>
                  <a:pt x="2627500" y="1656055"/>
                </a:cubicBezTo>
                <a:cubicBezTo>
                  <a:pt x="2599601" y="1683963"/>
                  <a:pt x="2599601" y="1729188"/>
                  <a:pt x="2627500" y="1757086"/>
                </a:cubicBezTo>
                <a:lnTo>
                  <a:pt x="2939587" y="2069173"/>
                </a:lnTo>
                <a:lnTo>
                  <a:pt x="2939587" y="2515019"/>
                </a:lnTo>
                <a:cubicBezTo>
                  <a:pt x="2902877" y="2562282"/>
                  <a:pt x="2843756" y="2619432"/>
                  <a:pt x="2755916" y="2654303"/>
                </a:cubicBezTo>
                <a:cubicBezTo>
                  <a:pt x="2703462" y="2675030"/>
                  <a:pt x="2566407" y="2716025"/>
                  <a:pt x="2426713" y="2649169"/>
                </a:cubicBezTo>
                <a:cubicBezTo>
                  <a:pt x="2359057" y="2616746"/>
                  <a:pt x="2304488" y="2565149"/>
                  <a:pt x="2263921" y="2496103"/>
                </a:cubicBezTo>
                <a:cubicBezTo>
                  <a:pt x="2276351" y="2180349"/>
                  <a:pt x="2185054" y="1718891"/>
                  <a:pt x="2049323" y="1276683"/>
                </a:cubicBezTo>
                <a:cubicBezTo>
                  <a:pt x="2067830" y="1266673"/>
                  <a:pt x="2086918" y="1257643"/>
                  <a:pt x="2106511" y="1249890"/>
                </a:cubicBezTo>
                <a:cubicBezTo>
                  <a:pt x="2170138" y="1224877"/>
                  <a:pt x="2208829" y="1160412"/>
                  <a:pt x="2200647" y="1093318"/>
                </a:cubicBezTo>
                <a:cubicBezTo>
                  <a:pt x="2199132" y="1080554"/>
                  <a:pt x="2198389" y="1068210"/>
                  <a:pt x="2198389" y="1055580"/>
                </a:cubicBezTo>
                <a:cubicBezTo>
                  <a:pt x="2198389" y="910609"/>
                  <a:pt x="2296554" y="785089"/>
                  <a:pt x="2437105" y="750303"/>
                </a:cubicBezTo>
                <a:cubicBezTo>
                  <a:pt x="2504732" y="733568"/>
                  <a:pt x="2551957" y="672846"/>
                  <a:pt x="2551957" y="601904"/>
                </a:cubicBezTo>
                <a:cubicBezTo>
                  <a:pt x="2551957" y="348806"/>
                  <a:pt x="2757907" y="142894"/>
                  <a:pt x="3011062" y="142894"/>
                </a:cubicBezTo>
                <a:cubicBezTo>
                  <a:pt x="3264151" y="142894"/>
                  <a:pt x="3470062" y="348806"/>
                  <a:pt x="3470062" y="602666"/>
                </a:cubicBezTo>
                <a:cubicBezTo>
                  <a:pt x="3470062" y="672856"/>
                  <a:pt x="3517287" y="733568"/>
                  <a:pt x="3584924" y="750313"/>
                </a:cubicBezTo>
                <a:cubicBezTo>
                  <a:pt x="3739029" y="788460"/>
                  <a:pt x="3840518" y="935955"/>
                  <a:pt x="3821392" y="1093146"/>
                </a:cubicBezTo>
                <a:cubicBezTo>
                  <a:pt x="3813220" y="1160364"/>
                  <a:pt x="3851891" y="1224801"/>
                  <a:pt x="3915490" y="1249880"/>
                </a:cubicBezTo>
                <a:cubicBezTo>
                  <a:pt x="4049202" y="1302506"/>
                  <a:pt x="4157025" y="1408995"/>
                  <a:pt x="4211307" y="1542021"/>
                </a:cubicBezTo>
                <a:cubicBezTo>
                  <a:pt x="4226395" y="1578988"/>
                  <a:pt x="4268658" y="1595780"/>
                  <a:pt x="4304433" y="1581179"/>
                </a:cubicBezTo>
                <a:cubicBezTo>
                  <a:pt x="4340971" y="1566272"/>
                  <a:pt x="4358497" y="1524581"/>
                  <a:pt x="4343591" y="1488053"/>
                </a:cubicBezTo>
                <a:cubicBezTo>
                  <a:pt x="4274639" y="1319060"/>
                  <a:pt x="4137670" y="1183796"/>
                  <a:pt x="3967858" y="1116949"/>
                </a:cubicBezTo>
                <a:cubicBezTo>
                  <a:pt x="3965001" y="1115825"/>
                  <a:pt x="3962914" y="1112892"/>
                  <a:pt x="3963248" y="1110272"/>
                </a:cubicBezTo>
                <a:cubicBezTo>
                  <a:pt x="3991890" y="879491"/>
                  <a:pt x="3841099" y="666655"/>
                  <a:pt x="3619252" y="611619"/>
                </a:cubicBezTo>
                <a:cubicBezTo>
                  <a:pt x="3615652" y="610724"/>
                  <a:pt x="3612947" y="606876"/>
                  <a:pt x="3612947" y="601904"/>
                </a:cubicBezTo>
                <a:cubicBezTo>
                  <a:pt x="3612928" y="270005"/>
                  <a:pt x="3342923" y="0"/>
                  <a:pt x="3011043" y="0"/>
                </a:cubicBezTo>
                <a:cubicBezTo>
                  <a:pt x="2679106" y="0"/>
                  <a:pt x="2409063" y="270005"/>
                  <a:pt x="2409063" y="602647"/>
                </a:cubicBezTo>
                <a:cubicBezTo>
                  <a:pt x="2409063" y="606857"/>
                  <a:pt x="2406358" y="610714"/>
                  <a:pt x="2402777" y="611600"/>
                </a:cubicBezTo>
                <a:cubicBezTo>
                  <a:pt x="2198303" y="662188"/>
                  <a:pt x="2055495" y="844753"/>
                  <a:pt x="2055495" y="1055561"/>
                </a:cubicBezTo>
                <a:cubicBezTo>
                  <a:pt x="2055495" y="1073639"/>
                  <a:pt x="2056590" y="1092022"/>
                  <a:pt x="2058791" y="1110406"/>
                </a:cubicBezTo>
                <a:cubicBezTo>
                  <a:pt x="2060267" y="1122769"/>
                  <a:pt x="2014785" y="1133046"/>
                  <a:pt x="2004841" y="1139009"/>
                </a:cubicBezTo>
                <a:cubicBezTo>
                  <a:pt x="1987058" y="1086383"/>
                  <a:pt x="1968684" y="1034634"/>
                  <a:pt x="1949729" y="984304"/>
                </a:cubicBezTo>
                <a:cubicBezTo>
                  <a:pt x="1643396" y="170774"/>
                  <a:pt x="1336262" y="0"/>
                  <a:pt x="1132551" y="0"/>
                </a:cubicBezTo>
                <a:cubicBezTo>
                  <a:pt x="777050" y="0"/>
                  <a:pt x="505177" y="500910"/>
                  <a:pt x="339700" y="921125"/>
                </a:cubicBezTo>
                <a:cubicBezTo>
                  <a:pt x="325241" y="957834"/>
                  <a:pt x="343281" y="999315"/>
                  <a:pt x="379990" y="1013774"/>
                </a:cubicBezTo>
                <a:cubicBezTo>
                  <a:pt x="416681" y="1028243"/>
                  <a:pt x="458181" y="1010193"/>
                  <a:pt x="472640" y="973484"/>
                </a:cubicBezTo>
                <a:cubicBezTo>
                  <a:pt x="680504" y="445618"/>
                  <a:pt x="921029" y="142875"/>
                  <a:pt x="1132551" y="142875"/>
                </a:cubicBezTo>
                <a:cubicBezTo>
                  <a:pt x="1353503" y="142875"/>
                  <a:pt x="1602619" y="467916"/>
                  <a:pt x="1816018" y="1034653"/>
                </a:cubicBezTo>
                <a:cubicBezTo>
                  <a:pt x="2017043" y="1568539"/>
                  <a:pt x="2122227" y="2145173"/>
                  <a:pt x="2122227" y="2438857"/>
                </a:cubicBezTo>
                <a:cubicBezTo>
                  <a:pt x="2122227" y="3026464"/>
                  <a:pt x="1716472" y="3509286"/>
                  <a:pt x="1203989" y="3550663"/>
                </a:cubicBezTo>
                <a:lnTo>
                  <a:pt x="1203989" y="2970924"/>
                </a:lnTo>
                <a:cubicBezTo>
                  <a:pt x="1203989" y="2970895"/>
                  <a:pt x="1203989" y="2970857"/>
                  <a:pt x="1203989" y="2970829"/>
                </a:cubicBezTo>
                <a:lnTo>
                  <a:pt x="1203989" y="2697680"/>
                </a:lnTo>
                <a:lnTo>
                  <a:pt x="1502131" y="2399538"/>
                </a:lnTo>
                <a:cubicBezTo>
                  <a:pt x="1530029" y="2371630"/>
                  <a:pt x="1530029" y="2326405"/>
                  <a:pt x="1502131" y="2298506"/>
                </a:cubicBezTo>
                <a:cubicBezTo>
                  <a:pt x="1474222" y="2270617"/>
                  <a:pt x="1428998" y="2270617"/>
                  <a:pt x="1401099" y="2298506"/>
                </a:cubicBezTo>
                <a:lnTo>
                  <a:pt x="1203998" y="2495607"/>
                </a:lnTo>
                <a:lnTo>
                  <a:pt x="1203998" y="2196894"/>
                </a:lnTo>
                <a:cubicBezTo>
                  <a:pt x="1203998" y="2157432"/>
                  <a:pt x="1172023" y="2125456"/>
                  <a:pt x="1132561" y="2125456"/>
                </a:cubicBezTo>
                <a:cubicBezTo>
                  <a:pt x="1093099" y="2125456"/>
                  <a:pt x="1061123" y="2157432"/>
                  <a:pt x="1061123" y="2196894"/>
                </a:cubicBezTo>
                <a:lnTo>
                  <a:pt x="1061123" y="2668038"/>
                </a:lnTo>
                <a:lnTo>
                  <a:pt x="1061123" y="2668133"/>
                </a:lnTo>
                <a:lnTo>
                  <a:pt x="1061123" y="2798407"/>
                </a:lnTo>
                <a:lnTo>
                  <a:pt x="864013" y="2601297"/>
                </a:lnTo>
                <a:cubicBezTo>
                  <a:pt x="836105" y="2573408"/>
                  <a:pt x="790880" y="2573408"/>
                  <a:pt x="762981" y="2601297"/>
                </a:cubicBezTo>
                <a:cubicBezTo>
                  <a:pt x="735082" y="2629205"/>
                  <a:pt x="735082" y="2674430"/>
                  <a:pt x="762981" y="2702328"/>
                </a:cubicBezTo>
                <a:lnTo>
                  <a:pt x="1061123" y="3000470"/>
                </a:lnTo>
                <a:lnTo>
                  <a:pt x="1061123" y="3550663"/>
                </a:lnTo>
                <a:cubicBezTo>
                  <a:pt x="548630" y="3509286"/>
                  <a:pt x="142875" y="3026464"/>
                  <a:pt x="142875" y="2438857"/>
                </a:cubicBezTo>
                <a:cubicBezTo>
                  <a:pt x="142875" y="2162804"/>
                  <a:pt x="231658" y="1697584"/>
                  <a:pt x="363807" y="1281217"/>
                </a:cubicBezTo>
                <a:cubicBezTo>
                  <a:pt x="375742" y="1243622"/>
                  <a:pt x="354930" y="1203455"/>
                  <a:pt x="317325" y="1191520"/>
                </a:cubicBezTo>
                <a:cubicBezTo>
                  <a:pt x="279778" y="1179614"/>
                  <a:pt x="239573" y="1200407"/>
                  <a:pt x="227628" y="1238002"/>
                </a:cubicBezTo>
                <a:cubicBezTo>
                  <a:pt x="89354" y="1673676"/>
                  <a:pt x="0" y="2145040"/>
                  <a:pt x="0" y="2438857"/>
                </a:cubicBezTo>
                <a:cubicBezTo>
                  <a:pt x="0" y="3105655"/>
                  <a:pt x="469783" y="3652809"/>
                  <a:pt x="1061114" y="3693890"/>
                </a:cubicBezTo>
                <a:lnTo>
                  <a:pt x="1061114" y="4733925"/>
                </a:lnTo>
                <a:lnTo>
                  <a:pt x="71438" y="4733925"/>
                </a:lnTo>
                <a:cubicBezTo>
                  <a:pt x="31975" y="4733925"/>
                  <a:pt x="0" y="4765901"/>
                  <a:pt x="0" y="4805363"/>
                </a:cubicBezTo>
                <a:cubicBezTo>
                  <a:pt x="0" y="4844825"/>
                  <a:pt x="31975" y="4876800"/>
                  <a:pt x="71438" y="4876800"/>
                </a:cubicBezTo>
                <a:lnTo>
                  <a:pt x="4805363" y="4876800"/>
                </a:lnTo>
                <a:cubicBezTo>
                  <a:pt x="4844825" y="4876800"/>
                  <a:pt x="4876800" y="4844825"/>
                  <a:pt x="4876800" y="4805363"/>
                </a:cubicBezTo>
                <a:cubicBezTo>
                  <a:pt x="4876800" y="4765901"/>
                  <a:pt x="4844825" y="4733925"/>
                  <a:pt x="4805363" y="4733925"/>
                </a:cubicBezTo>
                <a:close/>
                <a:moveTo>
                  <a:pt x="2939567" y="4733925"/>
                </a:moveTo>
                <a:lnTo>
                  <a:pt x="1203989" y="4733925"/>
                </a:lnTo>
                <a:lnTo>
                  <a:pt x="1203989" y="3693890"/>
                </a:lnTo>
                <a:cubicBezTo>
                  <a:pt x="1717605" y="3658210"/>
                  <a:pt x="2139458" y="3240691"/>
                  <a:pt x="2241480" y="2694632"/>
                </a:cubicBezTo>
                <a:cubicBezTo>
                  <a:pt x="2278161" y="2728255"/>
                  <a:pt x="2319366" y="2756145"/>
                  <a:pt x="2364981" y="2778004"/>
                </a:cubicBezTo>
                <a:cubicBezTo>
                  <a:pt x="2555415" y="2869168"/>
                  <a:pt x="2738533" y="2814761"/>
                  <a:pt x="2808513" y="2787110"/>
                </a:cubicBezTo>
                <a:cubicBezTo>
                  <a:pt x="2859310" y="2766946"/>
                  <a:pt x="2902610" y="2741219"/>
                  <a:pt x="2939567" y="2713530"/>
                </a:cubicBezTo>
                <a:close/>
                <a:moveTo>
                  <a:pt x="4086225" y="4733925"/>
                </a:moveTo>
                <a:lnTo>
                  <a:pt x="3082442" y="4733925"/>
                </a:lnTo>
                <a:lnTo>
                  <a:pt x="3082442" y="2713578"/>
                </a:lnTo>
                <a:cubicBezTo>
                  <a:pt x="3119380" y="2741238"/>
                  <a:pt x="3162691" y="2766955"/>
                  <a:pt x="3213573" y="2787149"/>
                </a:cubicBezTo>
                <a:cubicBezTo>
                  <a:pt x="3254445" y="2803303"/>
                  <a:pt x="3334026" y="2828620"/>
                  <a:pt x="3431172" y="2828620"/>
                </a:cubicBezTo>
                <a:cubicBezTo>
                  <a:pt x="3436639" y="2828620"/>
                  <a:pt x="3438525" y="2913412"/>
                  <a:pt x="3438525" y="2956570"/>
                </a:cubicBezTo>
                <a:cubicBezTo>
                  <a:pt x="3438525" y="3372898"/>
                  <a:pt x="3723104" y="3716265"/>
                  <a:pt x="4086225" y="3756489"/>
                </a:cubicBezTo>
                <a:close/>
                <a:moveTo>
                  <a:pt x="4157663" y="2907249"/>
                </a:moveTo>
                <a:cubicBezTo>
                  <a:pt x="4118200" y="2907249"/>
                  <a:pt x="4086225" y="2939224"/>
                  <a:pt x="4086225" y="2978687"/>
                </a:cubicBezTo>
                <a:lnTo>
                  <a:pt x="4086225" y="3371374"/>
                </a:lnTo>
                <a:lnTo>
                  <a:pt x="4086225" y="3371469"/>
                </a:lnTo>
                <a:lnTo>
                  <a:pt x="4086225" y="3612328"/>
                </a:lnTo>
                <a:cubicBezTo>
                  <a:pt x="3802085" y="3571818"/>
                  <a:pt x="3581400" y="3293288"/>
                  <a:pt x="3581400" y="2956560"/>
                </a:cubicBezTo>
                <a:cubicBezTo>
                  <a:pt x="3581400" y="2904192"/>
                  <a:pt x="3586820" y="2852423"/>
                  <a:pt x="3597364" y="2802112"/>
                </a:cubicBezTo>
                <a:cubicBezTo>
                  <a:pt x="3816096" y="2728855"/>
                  <a:pt x="3941702" y="2472461"/>
                  <a:pt x="3957638" y="2369287"/>
                </a:cubicBezTo>
                <a:cubicBezTo>
                  <a:pt x="4006091" y="2351123"/>
                  <a:pt x="4051640" y="2327643"/>
                  <a:pt x="4093721" y="2299668"/>
                </a:cubicBezTo>
                <a:cubicBezTo>
                  <a:pt x="4440622" y="2254958"/>
                  <a:pt x="4733925" y="2569978"/>
                  <a:pt x="4733925" y="2956560"/>
                </a:cubicBezTo>
                <a:cubicBezTo>
                  <a:pt x="4733925" y="3293288"/>
                  <a:pt x="4513240" y="3571818"/>
                  <a:pt x="4229100" y="3612328"/>
                </a:cubicBezTo>
                <a:lnTo>
                  <a:pt x="4229100" y="3401016"/>
                </a:lnTo>
                <a:lnTo>
                  <a:pt x="4454976" y="3175140"/>
                </a:lnTo>
                <a:cubicBezTo>
                  <a:pt x="4482875" y="3147232"/>
                  <a:pt x="4482875" y="3102007"/>
                  <a:pt x="4454976" y="3074108"/>
                </a:cubicBezTo>
                <a:cubicBezTo>
                  <a:pt x="4427068" y="3046219"/>
                  <a:pt x="4381843" y="3046219"/>
                  <a:pt x="4353944" y="3074108"/>
                </a:cubicBezTo>
                <a:lnTo>
                  <a:pt x="4229100" y="3198952"/>
                </a:lnTo>
                <a:lnTo>
                  <a:pt x="4229100" y="2978687"/>
                </a:lnTo>
                <a:cubicBezTo>
                  <a:pt x="4229100" y="2939224"/>
                  <a:pt x="4197125" y="2907249"/>
                  <a:pt x="4157663" y="2907249"/>
                </a:cubicBezTo>
                <a:close/>
              </a:path>
            </a:pathLst>
          </a:custGeom>
          <a:solidFill>
            <a:schemeClr val="tx1"/>
          </a:solidFill>
          <a:ln w="9525" cap="flat">
            <a:noFill/>
            <a:prstDash val="solid"/>
            <a:miter/>
          </a:ln>
        </p:spPr>
        <p:txBody>
          <a:bodyPr rtlCol="0" anchor="ctr"/>
          <a:lstStyle/>
          <a:p>
            <a:endParaRPr lang="pt-BR"/>
          </a:p>
        </p:txBody>
      </p:sp>
      <p:sp>
        <p:nvSpPr>
          <p:cNvPr id="14" name="Título 1">
            <a:extLst>
              <a:ext uri="{FF2B5EF4-FFF2-40B4-BE49-F238E27FC236}">
                <a16:creationId xmlns:a16="http://schemas.microsoft.com/office/drawing/2014/main" id="{1D9D9730-8310-4250-B119-5876A6CBBB96}"/>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Impactos sociais e urbanísticos da </a:t>
            </a:r>
            <a:r>
              <a:rPr lang="pt-BR" sz="2400" b="1" dirty="0" err="1">
                <a:latin typeface="Arial" panose="020B0604020202020204" pitchFamily="34" charset="0"/>
                <a:ea typeface="Calibri" panose="020F0502020204030204" pitchFamily="34" charset="0"/>
                <a:cs typeface="Arial" panose="020B0604020202020204" pitchFamily="34" charset="0"/>
              </a:rPr>
              <a:t>UnDF</a:t>
            </a:r>
            <a:endParaRPr lang="pt-BR" sz="2400" b="1" dirty="0">
              <a:latin typeface="Arial" panose="020B0604020202020204" pitchFamily="34" charset="0"/>
              <a:ea typeface="Calibri" panose="020F0502020204030204" pitchFamily="34" charset="0"/>
              <a:cs typeface="Arial" panose="020B0604020202020204" pitchFamily="34" charset="0"/>
            </a:endParaRPr>
          </a:p>
        </p:txBody>
      </p:sp>
      <p:sp>
        <p:nvSpPr>
          <p:cNvPr id="15" name="Retângulo: Cantos Arredondados 14">
            <a:extLst>
              <a:ext uri="{FF2B5EF4-FFF2-40B4-BE49-F238E27FC236}">
                <a16:creationId xmlns:a16="http://schemas.microsoft.com/office/drawing/2014/main" id="{5F9CBD8F-4DDF-47BC-B31E-3179468D7322}"/>
              </a:ext>
            </a:extLst>
          </p:cNvPr>
          <p:cNvSpPr/>
          <p:nvPr/>
        </p:nvSpPr>
        <p:spPr>
          <a:xfrm>
            <a:off x="1841045" y="1264882"/>
            <a:ext cx="3413126" cy="921528"/>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rgbClr val="FFFFFF"/>
                </a:solidFill>
                <a:latin typeface="Arial" panose="020B0604020202020204" pitchFamily="34" charset="0"/>
                <a:cs typeface="Arial" panose="020B0604020202020204" pitchFamily="34" charset="0"/>
              </a:rPr>
              <a:t>Destaques da Organização em Campus Sede</a:t>
            </a:r>
          </a:p>
        </p:txBody>
      </p:sp>
      <p:grpSp>
        <p:nvGrpSpPr>
          <p:cNvPr id="16" name="Gráfico 2">
            <a:extLst>
              <a:ext uri="{FF2B5EF4-FFF2-40B4-BE49-F238E27FC236}">
                <a16:creationId xmlns:a16="http://schemas.microsoft.com/office/drawing/2014/main" id="{964B0C62-DA43-47DB-A058-49DA35C6AB24}"/>
              </a:ext>
            </a:extLst>
          </p:cNvPr>
          <p:cNvGrpSpPr/>
          <p:nvPr/>
        </p:nvGrpSpPr>
        <p:grpSpPr>
          <a:xfrm>
            <a:off x="981149" y="2593777"/>
            <a:ext cx="604141" cy="604141"/>
            <a:chOff x="3657600" y="5263258"/>
            <a:chExt cx="604141" cy="604141"/>
          </a:xfrm>
          <a:solidFill>
            <a:srgbClr val="00B050"/>
          </a:solidFill>
        </p:grpSpPr>
        <p:sp>
          <p:nvSpPr>
            <p:cNvPr id="17" name="Forma Livre: Forma 16">
              <a:extLst>
                <a:ext uri="{FF2B5EF4-FFF2-40B4-BE49-F238E27FC236}">
                  <a16:creationId xmlns:a16="http://schemas.microsoft.com/office/drawing/2014/main" id="{6BD4DE2C-03DE-4943-92D4-80D76ED7C799}"/>
                </a:ext>
              </a:extLst>
            </p:cNvPr>
            <p:cNvSpPr/>
            <p:nvPr/>
          </p:nvSpPr>
          <p:spPr>
            <a:xfrm>
              <a:off x="3657600" y="5439465"/>
              <a:ext cx="151035" cy="427933"/>
            </a:xfrm>
            <a:custGeom>
              <a:avLst/>
              <a:gdLst>
                <a:gd name="connsiteX0" fmla="*/ 113276 w 151035"/>
                <a:gd name="connsiteY0" fmla="*/ 427933 h 427933"/>
                <a:gd name="connsiteX1" fmla="*/ 37759 w 151035"/>
                <a:gd name="connsiteY1" fmla="*/ 427933 h 427933"/>
                <a:gd name="connsiteX2" fmla="*/ 0 w 151035"/>
                <a:gd name="connsiteY2" fmla="*/ 390174 h 427933"/>
                <a:gd name="connsiteX3" fmla="*/ 0 w 151035"/>
                <a:gd name="connsiteY3" fmla="*/ 37759 h 427933"/>
                <a:gd name="connsiteX4" fmla="*/ 37759 w 151035"/>
                <a:gd name="connsiteY4" fmla="*/ 0 h 427933"/>
                <a:gd name="connsiteX5" fmla="*/ 113276 w 151035"/>
                <a:gd name="connsiteY5" fmla="*/ 0 h 427933"/>
                <a:gd name="connsiteX6" fmla="*/ 151035 w 151035"/>
                <a:gd name="connsiteY6" fmla="*/ 37759 h 427933"/>
                <a:gd name="connsiteX7" fmla="*/ 151035 w 151035"/>
                <a:gd name="connsiteY7" fmla="*/ 390174 h 427933"/>
                <a:gd name="connsiteX8" fmla="*/ 113276 w 151035"/>
                <a:gd name="connsiteY8" fmla="*/ 427933 h 427933"/>
                <a:gd name="connsiteX9" fmla="*/ 37759 w 151035"/>
                <a:gd name="connsiteY9" fmla="*/ 25173 h 427933"/>
                <a:gd name="connsiteX10" fmla="*/ 25173 w 151035"/>
                <a:gd name="connsiteY10" fmla="*/ 37759 h 427933"/>
                <a:gd name="connsiteX11" fmla="*/ 25173 w 151035"/>
                <a:gd name="connsiteY11" fmla="*/ 390174 h 427933"/>
                <a:gd name="connsiteX12" fmla="*/ 37759 w 151035"/>
                <a:gd name="connsiteY12" fmla="*/ 402761 h 427933"/>
                <a:gd name="connsiteX13" fmla="*/ 113276 w 151035"/>
                <a:gd name="connsiteY13" fmla="*/ 402761 h 427933"/>
                <a:gd name="connsiteX14" fmla="*/ 125863 w 151035"/>
                <a:gd name="connsiteY14" fmla="*/ 390174 h 427933"/>
                <a:gd name="connsiteX15" fmla="*/ 125863 w 151035"/>
                <a:gd name="connsiteY15" fmla="*/ 37759 h 427933"/>
                <a:gd name="connsiteX16" fmla="*/ 113276 w 151035"/>
                <a:gd name="connsiteY16" fmla="*/ 25173 h 42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035" h="427933">
                  <a:moveTo>
                    <a:pt x="113276" y="427933"/>
                  </a:moveTo>
                  <a:lnTo>
                    <a:pt x="37759" y="427933"/>
                  </a:lnTo>
                  <a:cubicBezTo>
                    <a:pt x="16941" y="427933"/>
                    <a:pt x="0" y="410992"/>
                    <a:pt x="0" y="390174"/>
                  </a:cubicBezTo>
                  <a:lnTo>
                    <a:pt x="0" y="37759"/>
                  </a:lnTo>
                  <a:cubicBezTo>
                    <a:pt x="0" y="16941"/>
                    <a:pt x="16941" y="0"/>
                    <a:pt x="37759" y="0"/>
                  </a:cubicBezTo>
                  <a:lnTo>
                    <a:pt x="113276" y="0"/>
                  </a:lnTo>
                  <a:cubicBezTo>
                    <a:pt x="134094" y="0"/>
                    <a:pt x="151035" y="16941"/>
                    <a:pt x="151035" y="37759"/>
                  </a:cubicBezTo>
                  <a:lnTo>
                    <a:pt x="151035" y="390174"/>
                  </a:lnTo>
                  <a:cubicBezTo>
                    <a:pt x="151035" y="410992"/>
                    <a:pt x="134094" y="427933"/>
                    <a:pt x="113276" y="427933"/>
                  </a:cubicBezTo>
                  <a:close/>
                  <a:moveTo>
                    <a:pt x="37759" y="25173"/>
                  </a:moveTo>
                  <a:cubicBezTo>
                    <a:pt x="30811" y="25173"/>
                    <a:pt x="25173" y="30811"/>
                    <a:pt x="25173" y="37759"/>
                  </a:cubicBezTo>
                  <a:lnTo>
                    <a:pt x="25173" y="390174"/>
                  </a:lnTo>
                  <a:cubicBezTo>
                    <a:pt x="25173" y="397122"/>
                    <a:pt x="30811" y="402761"/>
                    <a:pt x="37759" y="402761"/>
                  </a:cubicBezTo>
                  <a:lnTo>
                    <a:pt x="113276" y="402761"/>
                  </a:lnTo>
                  <a:cubicBezTo>
                    <a:pt x="120224" y="402761"/>
                    <a:pt x="125863" y="397122"/>
                    <a:pt x="125863" y="390174"/>
                  </a:cubicBezTo>
                  <a:lnTo>
                    <a:pt x="125863" y="37759"/>
                  </a:lnTo>
                  <a:cubicBezTo>
                    <a:pt x="125863" y="30811"/>
                    <a:pt x="120224" y="25173"/>
                    <a:pt x="113276" y="25173"/>
                  </a:cubicBezTo>
                  <a:close/>
                </a:path>
              </a:pathLst>
            </a:custGeom>
            <a:grpFill/>
            <a:ln w="25003"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1849D1DF-C2C0-40F7-84F7-C6744F986DA8}"/>
                </a:ext>
              </a:extLst>
            </p:cNvPr>
            <p:cNvSpPr/>
            <p:nvPr/>
          </p:nvSpPr>
          <p:spPr>
            <a:xfrm>
              <a:off x="3783454" y="5263258"/>
              <a:ext cx="478278" cy="604141"/>
            </a:xfrm>
            <a:custGeom>
              <a:avLst/>
              <a:gdLst>
                <a:gd name="connsiteX0" fmla="*/ 335634 w 478278"/>
                <a:gd name="connsiteY0" fmla="*/ 604141 h 604141"/>
                <a:gd name="connsiteX1" fmla="*/ 289493 w 478278"/>
                <a:gd name="connsiteY1" fmla="*/ 604141 h 604141"/>
                <a:gd name="connsiteX2" fmla="*/ 5270 w 478278"/>
                <a:gd name="connsiteY2" fmla="*/ 538869 h 604141"/>
                <a:gd name="connsiteX3" fmla="*/ 2325 w 478278"/>
                <a:gd name="connsiteY3" fmla="*/ 521349 h 604141"/>
                <a:gd name="connsiteX4" fmla="*/ 19870 w 478278"/>
                <a:gd name="connsiteY4" fmla="*/ 518353 h 604141"/>
                <a:gd name="connsiteX5" fmla="*/ 289493 w 478278"/>
                <a:gd name="connsiteY5" fmla="*/ 578968 h 604141"/>
                <a:gd name="connsiteX6" fmla="*/ 335634 w 478278"/>
                <a:gd name="connsiteY6" fmla="*/ 578968 h 604141"/>
                <a:gd name="connsiteX7" fmla="*/ 422530 w 478278"/>
                <a:gd name="connsiteY7" fmla="*/ 505364 h 604141"/>
                <a:gd name="connsiteX8" fmla="*/ 451906 w 478278"/>
                <a:gd name="connsiteY8" fmla="*/ 329156 h 604141"/>
                <a:gd name="connsiteX9" fmla="*/ 432221 w 478278"/>
                <a:gd name="connsiteY9" fmla="*/ 257716 h 604141"/>
                <a:gd name="connsiteX10" fmla="*/ 364985 w 478278"/>
                <a:gd name="connsiteY10" fmla="*/ 226553 h 604141"/>
                <a:gd name="connsiteX11" fmla="*/ 213975 w 478278"/>
                <a:gd name="connsiteY11" fmla="*/ 226553 h 604141"/>
                <a:gd name="connsiteX12" fmla="*/ 202925 w 478278"/>
                <a:gd name="connsiteY12" fmla="*/ 219933 h 604141"/>
                <a:gd name="connsiteX13" fmla="*/ 203478 w 478278"/>
                <a:gd name="connsiteY13" fmla="*/ 207019 h 604141"/>
                <a:gd name="connsiteX14" fmla="*/ 226562 w 478278"/>
                <a:gd name="connsiteY14" fmla="*/ 113276 h 604141"/>
                <a:gd name="connsiteX15" fmla="*/ 176216 w 478278"/>
                <a:gd name="connsiteY15" fmla="*/ 25173 h 604141"/>
                <a:gd name="connsiteX16" fmla="*/ 151044 w 478278"/>
                <a:gd name="connsiteY16" fmla="*/ 88104 h 604141"/>
                <a:gd name="connsiteX17" fmla="*/ 18234 w 478278"/>
                <a:gd name="connsiteY17" fmla="*/ 250391 h 604141"/>
                <a:gd name="connsiteX18" fmla="*/ 1368 w 478278"/>
                <a:gd name="connsiteY18" fmla="*/ 244753 h 604141"/>
                <a:gd name="connsiteX19" fmla="*/ 6956 w 478278"/>
                <a:gd name="connsiteY19" fmla="*/ 227887 h 604141"/>
                <a:gd name="connsiteX20" fmla="*/ 125871 w 478278"/>
                <a:gd name="connsiteY20" fmla="*/ 88104 h 604141"/>
                <a:gd name="connsiteX21" fmla="*/ 176216 w 478278"/>
                <a:gd name="connsiteY21" fmla="*/ 0 h 604141"/>
                <a:gd name="connsiteX22" fmla="*/ 251734 w 478278"/>
                <a:gd name="connsiteY22" fmla="*/ 113276 h 604141"/>
                <a:gd name="connsiteX23" fmla="*/ 234516 w 478278"/>
                <a:gd name="connsiteY23" fmla="*/ 201380 h 604141"/>
                <a:gd name="connsiteX24" fmla="*/ 364985 w 478278"/>
                <a:gd name="connsiteY24" fmla="*/ 201380 h 604141"/>
                <a:gd name="connsiteX25" fmla="*/ 451428 w 478278"/>
                <a:gd name="connsiteY25" fmla="*/ 241430 h 604141"/>
                <a:gd name="connsiteX26" fmla="*/ 476726 w 478278"/>
                <a:gd name="connsiteY26" fmla="*/ 333259 h 604141"/>
                <a:gd name="connsiteX27" fmla="*/ 447350 w 478278"/>
                <a:gd name="connsiteY27" fmla="*/ 509467 h 604141"/>
                <a:gd name="connsiteX28" fmla="*/ 335634 w 478278"/>
                <a:gd name="connsiteY28" fmla="*/ 604141 h 6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8278" h="604141">
                  <a:moveTo>
                    <a:pt x="335634" y="604141"/>
                  </a:moveTo>
                  <a:lnTo>
                    <a:pt x="289493" y="604141"/>
                  </a:lnTo>
                  <a:cubicBezTo>
                    <a:pt x="98861" y="604141"/>
                    <a:pt x="8995" y="541537"/>
                    <a:pt x="5270" y="538869"/>
                  </a:cubicBezTo>
                  <a:cubicBezTo>
                    <a:pt x="-394" y="534841"/>
                    <a:pt x="-1678" y="527012"/>
                    <a:pt x="2325" y="521349"/>
                  </a:cubicBezTo>
                  <a:cubicBezTo>
                    <a:pt x="6327" y="515685"/>
                    <a:pt x="14181" y="514376"/>
                    <a:pt x="19870" y="518353"/>
                  </a:cubicBezTo>
                  <a:cubicBezTo>
                    <a:pt x="20751" y="518982"/>
                    <a:pt x="107747" y="578968"/>
                    <a:pt x="289493" y="578968"/>
                  </a:cubicBezTo>
                  <a:lnTo>
                    <a:pt x="335634" y="578968"/>
                  </a:lnTo>
                  <a:cubicBezTo>
                    <a:pt x="378881" y="578968"/>
                    <a:pt x="415431" y="548006"/>
                    <a:pt x="422530" y="505364"/>
                  </a:cubicBezTo>
                  <a:lnTo>
                    <a:pt x="451906" y="329156"/>
                  </a:lnTo>
                  <a:cubicBezTo>
                    <a:pt x="456160" y="303556"/>
                    <a:pt x="448986" y="277527"/>
                    <a:pt x="432221" y="257716"/>
                  </a:cubicBezTo>
                  <a:cubicBezTo>
                    <a:pt x="415431" y="237906"/>
                    <a:pt x="390938" y="226553"/>
                    <a:pt x="364985" y="226553"/>
                  </a:cubicBezTo>
                  <a:lnTo>
                    <a:pt x="213975" y="226553"/>
                  </a:lnTo>
                  <a:cubicBezTo>
                    <a:pt x="209344" y="226553"/>
                    <a:pt x="205115" y="223985"/>
                    <a:pt x="202925" y="219933"/>
                  </a:cubicBezTo>
                  <a:cubicBezTo>
                    <a:pt x="200735" y="215880"/>
                    <a:pt x="200936" y="210896"/>
                    <a:pt x="203478" y="207019"/>
                  </a:cubicBezTo>
                  <a:cubicBezTo>
                    <a:pt x="203705" y="206667"/>
                    <a:pt x="226562" y="171198"/>
                    <a:pt x="226562" y="113276"/>
                  </a:cubicBezTo>
                  <a:cubicBezTo>
                    <a:pt x="226562" y="43574"/>
                    <a:pt x="193636" y="25173"/>
                    <a:pt x="176216" y="25173"/>
                  </a:cubicBezTo>
                  <a:cubicBezTo>
                    <a:pt x="163832" y="25173"/>
                    <a:pt x="151044" y="25173"/>
                    <a:pt x="151044" y="88104"/>
                  </a:cubicBezTo>
                  <a:cubicBezTo>
                    <a:pt x="151044" y="182904"/>
                    <a:pt x="23646" y="247673"/>
                    <a:pt x="18234" y="250391"/>
                  </a:cubicBezTo>
                  <a:cubicBezTo>
                    <a:pt x="12041" y="253513"/>
                    <a:pt x="4464" y="250995"/>
                    <a:pt x="1368" y="244753"/>
                  </a:cubicBezTo>
                  <a:cubicBezTo>
                    <a:pt x="-1753" y="238560"/>
                    <a:pt x="739" y="231008"/>
                    <a:pt x="6956" y="227887"/>
                  </a:cubicBezTo>
                  <a:cubicBezTo>
                    <a:pt x="8139" y="227283"/>
                    <a:pt x="125871" y="167322"/>
                    <a:pt x="125871" y="88104"/>
                  </a:cubicBezTo>
                  <a:cubicBezTo>
                    <a:pt x="125871" y="33706"/>
                    <a:pt x="134279" y="0"/>
                    <a:pt x="176216" y="0"/>
                  </a:cubicBezTo>
                  <a:cubicBezTo>
                    <a:pt x="202346" y="0"/>
                    <a:pt x="251734" y="23662"/>
                    <a:pt x="251734" y="113276"/>
                  </a:cubicBezTo>
                  <a:cubicBezTo>
                    <a:pt x="251734" y="152898"/>
                    <a:pt x="242294" y="183155"/>
                    <a:pt x="234516" y="201380"/>
                  </a:cubicBezTo>
                  <a:lnTo>
                    <a:pt x="364985" y="201380"/>
                  </a:lnTo>
                  <a:cubicBezTo>
                    <a:pt x="398339" y="201380"/>
                    <a:pt x="429855" y="215980"/>
                    <a:pt x="451428" y="241430"/>
                  </a:cubicBezTo>
                  <a:cubicBezTo>
                    <a:pt x="473001" y="266879"/>
                    <a:pt x="482214" y="300359"/>
                    <a:pt x="476726" y="333259"/>
                  </a:cubicBezTo>
                  <a:lnTo>
                    <a:pt x="447350" y="509467"/>
                  </a:lnTo>
                  <a:cubicBezTo>
                    <a:pt x="438212" y="564318"/>
                    <a:pt x="391240" y="604141"/>
                    <a:pt x="335634" y="604141"/>
                  </a:cubicBezTo>
                  <a:close/>
                </a:path>
              </a:pathLst>
            </a:custGeom>
            <a:grpFill/>
            <a:ln w="25003" cap="flat">
              <a:noFill/>
              <a:prstDash val="solid"/>
              <a:miter/>
            </a:ln>
          </p:spPr>
          <p:txBody>
            <a:bodyPr rtlCol="0" anchor="ctr"/>
            <a:lstStyle/>
            <a:p>
              <a:endParaRPr lang="pt-BR" dirty="0"/>
            </a:p>
          </p:txBody>
        </p:sp>
      </p:grpSp>
      <p:grpSp>
        <p:nvGrpSpPr>
          <p:cNvPr id="19" name="Gráfico 2">
            <a:extLst>
              <a:ext uri="{FF2B5EF4-FFF2-40B4-BE49-F238E27FC236}">
                <a16:creationId xmlns:a16="http://schemas.microsoft.com/office/drawing/2014/main" id="{0799B275-7115-4155-91A0-6750993F90E6}"/>
              </a:ext>
            </a:extLst>
          </p:cNvPr>
          <p:cNvGrpSpPr/>
          <p:nvPr/>
        </p:nvGrpSpPr>
        <p:grpSpPr>
          <a:xfrm rot="10800000" flipH="1">
            <a:off x="7076048" y="1469652"/>
            <a:ext cx="604141" cy="604141"/>
            <a:chOff x="3657600" y="5263258"/>
            <a:chExt cx="604141" cy="604141"/>
          </a:xfrm>
          <a:solidFill>
            <a:srgbClr val="C00000"/>
          </a:solidFill>
        </p:grpSpPr>
        <p:sp>
          <p:nvSpPr>
            <p:cNvPr id="20" name="Forma Livre: Forma 19">
              <a:extLst>
                <a:ext uri="{FF2B5EF4-FFF2-40B4-BE49-F238E27FC236}">
                  <a16:creationId xmlns:a16="http://schemas.microsoft.com/office/drawing/2014/main" id="{3E563F46-E073-48F4-BB24-92A0984CE4B8}"/>
                </a:ext>
              </a:extLst>
            </p:cNvPr>
            <p:cNvSpPr/>
            <p:nvPr/>
          </p:nvSpPr>
          <p:spPr>
            <a:xfrm>
              <a:off x="3657600" y="5439465"/>
              <a:ext cx="151035" cy="427933"/>
            </a:xfrm>
            <a:custGeom>
              <a:avLst/>
              <a:gdLst>
                <a:gd name="connsiteX0" fmla="*/ 113276 w 151035"/>
                <a:gd name="connsiteY0" fmla="*/ 427933 h 427933"/>
                <a:gd name="connsiteX1" fmla="*/ 37759 w 151035"/>
                <a:gd name="connsiteY1" fmla="*/ 427933 h 427933"/>
                <a:gd name="connsiteX2" fmla="*/ 0 w 151035"/>
                <a:gd name="connsiteY2" fmla="*/ 390174 h 427933"/>
                <a:gd name="connsiteX3" fmla="*/ 0 w 151035"/>
                <a:gd name="connsiteY3" fmla="*/ 37759 h 427933"/>
                <a:gd name="connsiteX4" fmla="*/ 37759 w 151035"/>
                <a:gd name="connsiteY4" fmla="*/ 0 h 427933"/>
                <a:gd name="connsiteX5" fmla="*/ 113276 w 151035"/>
                <a:gd name="connsiteY5" fmla="*/ 0 h 427933"/>
                <a:gd name="connsiteX6" fmla="*/ 151035 w 151035"/>
                <a:gd name="connsiteY6" fmla="*/ 37759 h 427933"/>
                <a:gd name="connsiteX7" fmla="*/ 151035 w 151035"/>
                <a:gd name="connsiteY7" fmla="*/ 390174 h 427933"/>
                <a:gd name="connsiteX8" fmla="*/ 113276 w 151035"/>
                <a:gd name="connsiteY8" fmla="*/ 427933 h 427933"/>
                <a:gd name="connsiteX9" fmla="*/ 37759 w 151035"/>
                <a:gd name="connsiteY9" fmla="*/ 25173 h 427933"/>
                <a:gd name="connsiteX10" fmla="*/ 25173 w 151035"/>
                <a:gd name="connsiteY10" fmla="*/ 37759 h 427933"/>
                <a:gd name="connsiteX11" fmla="*/ 25173 w 151035"/>
                <a:gd name="connsiteY11" fmla="*/ 390174 h 427933"/>
                <a:gd name="connsiteX12" fmla="*/ 37759 w 151035"/>
                <a:gd name="connsiteY12" fmla="*/ 402761 h 427933"/>
                <a:gd name="connsiteX13" fmla="*/ 113276 w 151035"/>
                <a:gd name="connsiteY13" fmla="*/ 402761 h 427933"/>
                <a:gd name="connsiteX14" fmla="*/ 125863 w 151035"/>
                <a:gd name="connsiteY14" fmla="*/ 390174 h 427933"/>
                <a:gd name="connsiteX15" fmla="*/ 125863 w 151035"/>
                <a:gd name="connsiteY15" fmla="*/ 37759 h 427933"/>
                <a:gd name="connsiteX16" fmla="*/ 113276 w 151035"/>
                <a:gd name="connsiteY16" fmla="*/ 25173 h 42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035" h="427933">
                  <a:moveTo>
                    <a:pt x="113276" y="427933"/>
                  </a:moveTo>
                  <a:lnTo>
                    <a:pt x="37759" y="427933"/>
                  </a:lnTo>
                  <a:cubicBezTo>
                    <a:pt x="16941" y="427933"/>
                    <a:pt x="0" y="410992"/>
                    <a:pt x="0" y="390174"/>
                  </a:cubicBezTo>
                  <a:lnTo>
                    <a:pt x="0" y="37759"/>
                  </a:lnTo>
                  <a:cubicBezTo>
                    <a:pt x="0" y="16941"/>
                    <a:pt x="16941" y="0"/>
                    <a:pt x="37759" y="0"/>
                  </a:cubicBezTo>
                  <a:lnTo>
                    <a:pt x="113276" y="0"/>
                  </a:lnTo>
                  <a:cubicBezTo>
                    <a:pt x="134094" y="0"/>
                    <a:pt x="151035" y="16941"/>
                    <a:pt x="151035" y="37759"/>
                  </a:cubicBezTo>
                  <a:lnTo>
                    <a:pt x="151035" y="390174"/>
                  </a:lnTo>
                  <a:cubicBezTo>
                    <a:pt x="151035" y="410992"/>
                    <a:pt x="134094" y="427933"/>
                    <a:pt x="113276" y="427933"/>
                  </a:cubicBezTo>
                  <a:close/>
                  <a:moveTo>
                    <a:pt x="37759" y="25173"/>
                  </a:moveTo>
                  <a:cubicBezTo>
                    <a:pt x="30811" y="25173"/>
                    <a:pt x="25173" y="30811"/>
                    <a:pt x="25173" y="37759"/>
                  </a:cubicBezTo>
                  <a:lnTo>
                    <a:pt x="25173" y="390174"/>
                  </a:lnTo>
                  <a:cubicBezTo>
                    <a:pt x="25173" y="397122"/>
                    <a:pt x="30811" y="402761"/>
                    <a:pt x="37759" y="402761"/>
                  </a:cubicBezTo>
                  <a:lnTo>
                    <a:pt x="113276" y="402761"/>
                  </a:lnTo>
                  <a:cubicBezTo>
                    <a:pt x="120224" y="402761"/>
                    <a:pt x="125863" y="397122"/>
                    <a:pt x="125863" y="390174"/>
                  </a:cubicBezTo>
                  <a:lnTo>
                    <a:pt x="125863" y="37759"/>
                  </a:lnTo>
                  <a:cubicBezTo>
                    <a:pt x="125863" y="30811"/>
                    <a:pt x="120224" y="25173"/>
                    <a:pt x="113276" y="25173"/>
                  </a:cubicBezTo>
                  <a:close/>
                </a:path>
              </a:pathLst>
            </a:custGeom>
            <a:grpFill/>
            <a:ln w="25003" cap="flat">
              <a:noFill/>
              <a:prstDash val="solid"/>
              <a:miter/>
            </a:ln>
          </p:spPr>
          <p:txBody>
            <a:bodyPr rtlCol="0" anchor="ctr"/>
            <a:lstStyle/>
            <a:p>
              <a:endParaRPr lang="pt-BR"/>
            </a:p>
          </p:txBody>
        </p:sp>
        <p:sp>
          <p:nvSpPr>
            <p:cNvPr id="21" name="Forma Livre: Forma 20">
              <a:extLst>
                <a:ext uri="{FF2B5EF4-FFF2-40B4-BE49-F238E27FC236}">
                  <a16:creationId xmlns:a16="http://schemas.microsoft.com/office/drawing/2014/main" id="{17833174-8691-4793-A766-34A4FAD076B7}"/>
                </a:ext>
              </a:extLst>
            </p:cNvPr>
            <p:cNvSpPr/>
            <p:nvPr/>
          </p:nvSpPr>
          <p:spPr>
            <a:xfrm>
              <a:off x="3783454" y="5263258"/>
              <a:ext cx="478278" cy="604141"/>
            </a:xfrm>
            <a:custGeom>
              <a:avLst/>
              <a:gdLst>
                <a:gd name="connsiteX0" fmla="*/ 335634 w 478278"/>
                <a:gd name="connsiteY0" fmla="*/ 604141 h 604141"/>
                <a:gd name="connsiteX1" fmla="*/ 289493 w 478278"/>
                <a:gd name="connsiteY1" fmla="*/ 604141 h 604141"/>
                <a:gd name="connsiteX2" fmla="*/ 5270 w 478278"/>
                <a:gd name="connsiteY2" fmla="*/ 538869 h 604141"/>
                <a:gd name="connsiteX3" fmla="*/ 2325 w 478278"/>
                <a:gd name="connsiteY3" fmla="*/ 521349 h 604141"/>
                <a:gd name="connsiteX4" fmla="*/ 19870 w 478278"/>
                <a:gd name="connsiteY4" fmla="*/ 518353 h 604141"/>
                <a:gd name="connsiteX5" fmla="*/ 289493 w 478278"/>
                <a:gd name="connsiteY5" fmla="*/ 578968 h 604141"/>
                <a:gd name="connsiteX6" fmla="*/ 335634 w 478278"/>
                <a:gd name="connsiteY6" fmla="*/ 578968 h 604141"/>
                <a:gd name="connsiteX7" fmla="*/ 422530 w 478278"/>
                <a:gd name="connsiteY7" fmla="*/ 505364 h 604141"/>
                <a:gd name="connsiteX8" fmla="*/ 451906 w 478278"/>
                <a:gd name="connsiteY8" fmla="*/ 329156 h 604141"/>
                <a:gd name="connsiteX9" fmla="*/ 432221 w 478278"/>
                <a:gd name="connsiteY9" fmla="*/ 257716 h 604141"/>
                <a:gd name="connsiteX10" fmla="*/ 364985 w 478278"/>
                <a:gd name="connsiteY10" fmla="*/ 226553 h 604141"/>
                <a:gd name="connsiteX11" fmla="*/ 213975 w 478278"/>
                <a:gd name="connsiteY11" fmla="*/ 226553 h 604141"/>
                <a:gd name="connsiteX12" fmla="*/ 202925 w 478278"/>
                <a:gd name="connsiteY12" fmla="*/ 219933 h 604141"/>
                <a:gd name="connsiteX13" fmla="*/ 203478 w 478278"/>
                <a:gd name="connsiteY13" fmla="*/ 207019 h 604141"/>
                <a:gd name="connsiteX14" fmla="*/ 226562 w 478278"/>
                <a:gd name="connsiteY14" fmla="*/ 113276 h 604141"/>
                <a:gd name="connsiteX15" fmla="*/ 176216 w 478278"/>
                <a:gd name="connsiteY15" fmla="*/ 25173 h 604141"/>
                <a:gd name="connsiteX16" fmla="*/ 151044 w 478278"/>
                <a:gd name="connsiteY16" fmla="*/ 88104 h 604141"/>
                <a:gd name="connsiteX17" fmla="*/ 18234 w 478278"/>
                <a:gd name="connsiteY17" fmla="*/ 250391 h 604141"/>
                <a:gd name="connsiteX18" fmla="*/ 1368 w 478278"/>
                <a:gd name="connsiteY18" fmla="*/ 244753 h 604141"/>
                <a:gd name="connsiteX19" fmla="*/ 6956 w 478278"/>
                <a:gd name="connsiteY19" fmla="*/ 227887 h 604141"/>
                <a:gd name="connsiteX20" fmla="*/ 125871 w 478278"/>
                <a:gd name="connsiteY20" fmla="*/ 88104 h 604141"/>
                <a:gd name="connsiteX21" fmla="*/ 176216 w 478278"/>
                <a:gd name="connsiteY21" fmla="*/ 0 h 604141"/>
                <a:gd name="connsiteX22" fmla="*/ 251734 w 478278"/>
                <a:gd name="connsiteY22" fmla="*/ 113276 h 604141"/>
                <a:gd name="connsiteX23" fmla="*/ 234516 w 478278"/>
                <a:gd name="connsiteY23" fmla="*/ 201380 h 604141"/>
                <a:gd name="connsiteX24" fmla="*/ 364985 w 478278"/>
                <a:gd name="connsiteY24" fmla="*/ 201380 h 604141"/>
                <a:gd name="connsiteX25" fmla="*/ 451428 w 478278"/>
                <a:gd name="connsiteY25" fmla="*/ 241430 h 604141"/>
                <a:gd name="connsiteX26" fmla="*/ 476726 w 478278"/>
                <a:gd name="connsiteY26" fmla="*/ 333259 h 604141"/>
                <a:gd name="connsiteX27" fmla="*/ 447350 w 478278"/>
                <a:gd name="connsiteY27" fmla="*/ 509467 h 604141"/>
                <a:gd name="connsiteX28" fmla="*/ 335634 w 478278"/>
                <a:gd name="connsiteY28" fmla="*/ 604141 h 6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8278" h="604141">
                  <a:moveTo>
                    <a:pt x="335634" y="604141"/>
                  </a:moveTo>
                  <a:lnTo>
                    <a:pt x="289493" y="604141"/>
                  </a:lnTo>
                  <a:cubicBezTo>
                    <a:pt x="98861" y="604141"/>
                    <a:pt x="8995" y="541537"/>
                    <a:pt x="5270" y="538869"/>
                  </a:cubicBezTo>
                  <a:cubicBezTo>
                    <a:pt x="-394" y="534841"/>
                    <a:pt x="-1678" y="527012"/>
                    <a:pt x="2325" y="521349"/>
                  </a:cubicBezTo>
                  <a:cubicBezTo>
                    <a:pt x="6327" y="515685"/>
                    <a:pt x="14181" y="514376"/>
                    <a:pt x="19870" y="518353"/>
                  </a:cubicBezTo>
                  <a:cubicBezTo>
                    <a:pt x="20751" y="518982"/>
                    <a:pt x="107747" y="578968"/>
                    <a:pt x="289493" y="578968"/>
                  </a:cubicBezTo>
                  <a:lnTo>
                    <a:pt x="335634" y="578968"/>
                  </a:lnTo>
                  <a:cubicBezTo>
                    <a:pt x="378881" y="578968"/>
                    <a:pt x="415431" y="548006"/>
                    <a:pt x="422530" y="505364"/>
                  </a:cubicBezTo>
                  <a:lnTo>
                    <a:pt x="451906" y="329156"/>
                  </a:lnTo>
                  <a:cubicBezTo>
                    <a:pt x="456160" y="303556"/>
                    <a:pt x="448986" y="277527"/>
                    <a:pt x="432221" y="257716"/>
                  </a:cubicBezTo>
                  <a:cubicBezTo>
                    <a:pt x="415431" y="237906"/>
                    <a:pt x="390938" y="226553"/>
                    <a:pt x="364985" y="226553"/>
                  </a:cubicBezTo>
                  <a:lnTo>
                    <a:pt x="213975" y="226553"/>
                  </a:lnTo>
                  <a:cubicBezTo>
                    <a:pt x="209344" y="226553"/>
                    <a:pt x="205115" y="223985"/>
                    <a:pt x="202925" y="219933"/>
                  </a:cubicBezTo>
                  <a:cubicBezTo>
                    <a:pt x="200735" y="215880"/>
                    <a:pt x="200936" y="210896"/>
                    <a:pt x="203478" y="207019"/>
                  </a:cubicBezTo>
                  <a:cubicBezTo>
                    <a:pt x="203705" y="206667"/>
                    <a:pt x="226562" y="171198"/>
                    <a:pt x="226562" y="113276"/>
                  </a:cubicBezTo>
                  <a:cubicBezTo>
                    <a:pt x="226562" y="43574"/>
                    <a:pt x="193636" y="25173"/>
                    <a:pt x="176216" y="25173"/>
                  </a:cubicBezTo>
                  <a:cubicBezTo>
                    <a:pt x="163832" y="25173"/>
                    <a:pt x="151044" y="25173"/>
                    <a:pt x="151044" y="88104"/>
                  </a:cubicBezTo>
                  <a:cubicBezTo>
                    <a:pt x="151044" y="182904"/>
                    <a:pt x="23646" y="247673"/>
                    <a:pt x="18234" y="250391"/>
                  </a:cubicBezTo>
                  <a:cubicBezTo>
                    <a:pt x="12041" y="253513"/>
                    <a:pt x="4464" y="250995"/>
                    <a:pt x="1368" y="244753"/>
                  </a:cubicBezTo>
                  <a:cubicBezTo>
                    <a:pt x="-1753" y="238560"/>
                    <a:pt x="739" y="231008"/>
                    <a:pt x="6956" y="227887"/>
                  </a:cubicBezTo>
                  <a:cubicBezTo>
                    <a:pt x="8139" y="227283"/>
                    <a:pt x="125871" y="167322"/>
                    <a:pt x="125871" y="88104"/>
                  </a:cubicBezTo>
                  <a:cubicBezTo>
                    <a:pt x="125871" y="33706"/>
                    <a:pt x="134279" y="0"/>
                    <a:pt x="176216" y="0"/>
                  </a:cubicBezTo>
                  <a:cubicBezTo>
                    <a:pt x="202346" y="0"/>
                    <a:pt x="251734" y="23662"/>
                    <a:pt x="251734" y="113276"/>
                  </a:cubicBezTo>
                  <a:cubicBezTo>
                    <a:pt x="251734" y="152898"/>
                    <a:pt x="242294" y="183155"/>
                    <a:pt x="234516" y="201380"/>
                  </a:cubicBezTo>
                  <a:lnTo>
                    <a:pt x="364985" y="201380"/>
                  </a:lnTo>
                  <a:cubicBezTo>
                    <a:pt x="398339" y="201380"/>
                    <a:pt x="429855" y="215980"/>
                    <a:pt x="451428" y="241430"/>
                  </a:cubicBezTo>
                  <a:cubicBezTo>
                    <a:pt x="473001" y="266879"/>
                    <a:pt x="482214" y="300359"/>
                    <a:pt x="476726" y="333259"/>
                  </a:cubicBezTo>
                  <a:lnTo>
                    <a:pt x="447350" y="509467"/>
                  </a:lnTo>
                  <a:cubicBezTo>
                    <a:pt x="438212" y="564318"/>
                    <a:pt x="391240" y="604141"/>
                    <a:pt x="335634" y="604141"/>
                  </a:cubicBezTo>
                  <a:close/>
                </a:path>
              </a:pathLst>
            </a:custGeom>
            <a:grpFill/>
            <a:ln w="25003" cap="flat">
              <a:noFill/>
              <a:prstDash val="solid"/>
              <a:miter/>
            </a:ln>
          </p:spPr>
          <p:txBody>
            <a:bodyPr rtlCol="0" anchor="ctr"/>
            <a:lstStyle/>
            <a:p>
              <a:endParaRPr lang="pt-BR"/>
            </a:p>
          </p:txBody>
        </p:sp>
      </p:grpSp>
    </p:spTree>
    <p:extLst>
      <p:ext uri="{BB962C8B-B14F-4D97-AF65-F5344CB8AC3E}">
        <p14:creationId xmlns:p14="http://schemas.microsoft.com/office/powerpoint/2010/main" val="3458175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Fundo azul com letras brancas&#10;&#10;Descrição gerada automaticamente com confiança média">
            <a:extLst>
              <a:ext uri="{FF2B5EF4-FFF2-40B4-BE49-F238E27FC236}">
                <a16:creationId xmlns:a16="http://schemas.microsoft.com/office/drawing/2014/main" id="{5C407AA5-6197-41D8-A10C-3F10C473F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m 3" descr="Pessoa pulando com cavalo&#10;&#10;Descrição gerada automaticamente com confiança média">
            <a:extLst>
              <a:ext uri="{FF2B5EF4-FFF2-40B4-BE49-F238E27FC236}">
                <a16:creationId xmlns:a16="http://schemas.microsoft.com/office/drawing/2014/main" id="{96C043A7-D727-4FEA-9029-1C229FF5BF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62" r="26186"/>
          <a:stretch/>
        </p:blipFill>
        <p:spPr>
          <a:xfrm>
            <a:off x="6711947" y="702733"/>
            <a:ext cx="4805143" cy="5452534"/>
          </a:xfrm>
          <a:prstGeom prst="rect">
            <a:avLst/>
          </a:prstGeom>
        </p:spPr>
      </p:pic>
      <p:sp>
        <p:nvSpPr>
          <p:cNvPr id="30" name="Elipse 29">
            <a:extLst>
              <a:ext uri="{FF2B5EF4-FFF2-40B4-BE49-F238E27FC236}">
                <a16:creationId xmlns:a16="http://schemas.microsoft.com/office/drawing/2014/main" id="{A8E28A1F-3C60-4FFC-9620-2CEA75B126F9}"/>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Título 1">
            <a:extLst>
              <a:ext uri="{FF2B5EF4-FFF2-40B4-BE49-F238E27FC236}">
                <a16:creationId xmlns:a16="http://schemas.microsoft.com/office/drawing/2014/main" id="{6459BC32-535D-48B4-9F02-613EDC7963C3}"/>
              </a:ext>
            </a:extLst>
          </p:cNvPr>
          <p:cNvSpPr txBox="1">
            <a:spLocks/>
          </p:cNvSpPr>
          <p:nvPr/>
        </p:nvSpPr>
        <p:spPr>
          <a:xfrm>
            <a:off x="1719721" y="861112"/>
            <a:ext cx="3919080" cy="232597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r>
              <a:rPr lang="pt-BR" sz="4400" b="1" dirty="0">
                <a:solidFill>
                  <a:srgbClr val="FFFFFF"/>
                </a:solidFill>
                <a:effectLst/>
                <a:latin typeface="Arial" panose="020B0604020202020204" pitchFamily="34" charset="0"/>
                <a:ea typeface="Calibri" panose="020F0502020204030204" pitchFamily="34" charset="0"/>
              </a:rPr>
              <a:t>Estudo de Viabilidade de uma Universidade Distrital</a:t>
            </a:r>
            <a:endParaRPr lang="pt-BR" sz="4800" b="1" dirty="0">
              <a:solidFill>
                <a:srgbClr val="FFFFFF"/>
              </a:solidFill>
            </a:endParaRPr>
          </a:p>
        </p:txBody>
      </p:sp>
      <p:pic>
        <p:nvPicPr>
          <p:cNvPr id="17" name="Imagem 16">
            <a:extLst>
              <a:ext uri="{FF2B5EF4-FFF2-40B4-BE49-F238E27FC236}">
                <a16:creationId xmlns:a16="http://schemas.microsoft.com/office/drawing/2014/main" id="{3149CCB7-CEB1-4DE3-BCAC-BDE42206B3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7444" y="6233142"/>
            <a:ext cx="1242817" cy="369059"/>
          </a:xfrm>
          <a:prstGeom prst="rect">
            <a:avLst/>
          </a:prstGeom>
        </p:spPr>
      </p:pic>
      <p:sp>
        <p:nvSpPr>
          <p:cNvPr id="8" name="Retângulo 7">
            <a:extLst>
              <a:ext uri="{FF2B5EF4-FFF2-40B4-BE49-F238E27FC236}">
                <a16:creationId xmlns:a16="http://schemas.microsoft.com/office/drawing/2014/main" id="{63C2DC1F-F5BC-4B07-B2AC-4499AC223298}"/>
              </a:ext>
            </a:extLst>
          </p:cNvPr>
          <p:cNvSpPr/>
          <p:nvPr/>
        </p:nvSpPr>
        <p:spPr>
          <a:xfrm>
            <a:off x="475974" y="4057650"/>
            <a:ext cx="6667775" cy="910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Gráfico 13">
            <a:extLst>
              <a:ext uri="{FF2B5EF4-FFF2-40B4-BE49-F238E27FC236}">
                <a16:creationId xmlns:a16="http://schemas.microsoft.com/office/drawing/2014/main" id="{AD851FED-57C1-447B-BAE4-14AEC540828F}"/>
              </a:ext>
            </a:extLst>
          </p:cNvPr>
          <p:cNvSpPr/>
          <p:nvPr/>
        </p:nvSpPr>
        <p:spPr>
          <a:xfrm>
            <a:off x="305794" y="666750"/>
            <a:ext cx="835012" cy="835012"/>
          </a:xfrm>
          <a:custGeom>
            <a:avLst/>
            <a:gdLst>
              <a:gd name="connsiteX0" fmla="*/ 1846659 w 4876756"/>
              <a:gd name="connsiteY0" fmla="*/ 3526869 h 4876800"/>
              <a:gd name="connsiteX1" fmla="*/ 1918097 w 4876756"/>
              <a:gd name="connsiteY1" fmla="*/ 3455432 h 4876800"/>
              <a:gd name="connsiteX2" fmla="*/ 1918097 w 4876756"/>
              <a:gd name="connsiteY2" fmla="*/ 1421368 h 4876800"/>
              <a:gd name="connsiteX3" fmla="*/ 1846659 w 4876756"/>
              <a:gd name="connsiteY3" fmla="*/ 1349931 h 4876800"/>
              <a:gd name="connsiteX4" fmla="*/ 1775222 w 4876756"/>
              <a:gd name="connsiteY4" fmla="*/ 1421368 h 4876800"/>
              <a:gd name="connsiteX5" fmla="*/ 1775222 w 4876756"/>
              <a:gd name="connsiteY5" fmla="*/ 3455442 h 4876800"/>
              <a:gd name="connsiteX6" fmla="*/ 1846659 w 4876756"/>
              <a:gd name="connsiteY6" fmla="*/ 3526869 h 4876800"/>
              <a:gd name="connsiteX7" fmla="*/ 3596164 w 4876756"/>
              <a:gd name="connsiteY7" fmla="*/ 1342120 h 4876800"/>
              <a:gd name="connsiteX8" fmla="*/ 3396834 w 4876756"/>
              <a:gd name="connsiteY8" fmla="*/ 1238431 h 4876800"/>
              <a:gd name="connsiteX9" fmla="*/ 3062450 w 4876756"/>
              <a:gd name="connsiteY9" fmla="*/ 1344035 h 4876800"/>
              <a:gd name="connsiteX10" fmla="*/ 2958798 w 4876756"/>
              <a:gd name="connsiteY10" fmla="*/ 1543288 h 4876800"/>
              <a:gd name="connsiteX11" fmla="*/ 3222498 w 4876756"/>
              <a:gd name="connsiteY11" fmla="*/ 2379297 h 4876800"/>
              <a:gd name="connsiteX12" fmla="*/ 3312119 w 4876756"/>
              <a:gd name="connsiteY12" fmla="*/ 2425932 h 4876800"/>
              <a:gd name="connsiteX13" fmla="*/ 3358753 w 4876756"/>
              <a:gd name="connsiteY13" fmla="*/ 2336311 h 4876800"/>
              <a:gd name="connsiteX14" fmla="*/ 3095053 w 4876756"/>
              <a:gd name="connsiteY14" fmla="*/ 1500302 h 4876800"/>
              <a:gd name="connsiteX15" fmla="*/ 3105474 w 4876756"/>
              <a:gd name="connsiteY15" fmla="*/ 1480271 h 4876800"/>
              <a:gd name="connsiteX16" fmla="*/ 3439849 w 4876756"/>
              <a:gd name="connsiteY16" fmla="*/ 1374667 h 4876800"/>
              <a:gd name="connsiteX17" fmla="*/ 3459899 w 4876756"/>
              <a:gd name="connsiteY17" fmla="*/ 1385097 h 4876800"/>
              <a:gd name="connsiteX18" fmla="*/ 4148709 w 4876756"/>
              <a:gd name="connsiteY18" fmla="*/ 3568827 h 4876800"/>
              <a:gd name="connsiteX19" fmla="*/ 4138289 w 4876756"/>
              <a:gd name="connsiteY19" fmla="*/ 3588858 h 4876800"/>
              <a:gd name="connsiteX20" fmla="*/ 3803904 w 4876756"/>
              <a:gd name="connsiteY20" fmla="*/ 3694462 h 4876800"/>
              <a:gd name="connsiteX21" fmla="*/ 3783863 w 4876756"/>
              <a:gd name="connsiteY21" fmla="*/ 3684032 h 4876800"/>
              <a:gd name="connsiteX22" fmla="*/ 3458956 w 4876756"/>
              <a:gd name="connsiteY22" fmla="*/ 2653970 h 4876800"/>
              <a:gd name="connsiteX23" fmla="*/ 3369336 w 4876756"/>
              <a:gd name="connsiteY23" fmla="*/ 2607335 h 4876800"/>
              <a:gd name="connsiteX24" fmla="*/ 3322701 w 4876756"/>
              <a:gd name="connsiteY24" fmla="*/ 2696956 h 4876800"/>
              <a:gd name="connsiteX25" fmla="*/ 3647618 w 4876756"/>
              <a:gd name="connsiteY25" fmla="*/ 3727018 h 4876800"/>
              <a:gd name="connsiteX26" fmla="*/ 3846948 w 4876756"/>
              <a:gd name="connsiteY26" fmla="*/ 3830708 h 4876800"/>
              <a:gd name="connsiteX27" fmla="*/ 4181332 w 4876756"/>
              <a:gd name="connsiteY27" fmla="*/ 3725104 h 4876800"/>
              <a:gd name="connsiteX28" fmla="*/ 4284983 w 4876756"/>
              <a:gd name="connsiteY28" fmla="*/ 3525850 h 4876800"/>
              <a:gd name="connsiteX29" fmla="*/ 734616 w 4876756"/>
              <a:gd name="connsiteY29" fmla="*/ 3442316 h 4876800"/>
              <a:gd name="connsiteX30" fmla="*/ 734616 w 4876756"/>
              <a:gd name="connsiteY30" fmla="*/ 1720234 h 4876800"/>
              <a:gd name="connsiteX31" fmla="*/ 663178 w 4876756"/>
              <a:gd name="connsiteY31" fmla="*/ 1648797 h 4876800"/>
              <a:gd name="connsiteX32" fmla="*/ 591741 w 4876756"/>
              <a:gd name="connsiteY32" fmla="*/ 1720234 h 4876800"/>
              <a:gd name="connsiteX33" fmla="*/ 591741 w 4876756"/>
              <a:gd name="connsiteY33" fmla="*/ 3442316 h 4876800"/>
              <a:gd name="connsiteX34" fmla="*/ 663178 w 4876756"/>
              <a:gd name="connsiteY34" fmla="*/ 3513754 h 4876800"/>
              <a:gd name="connsiteX35" fmla="*/ 734616 w 4876756"/>
              <a:gd name="connsiteY35" fmla="*/ 3442316 h 4876800"/>
              <a:gd name="connsiteX36" fmla="*/ 4859903 w 4876756"/>
              <a:gd name="connsiteY36" fmla="*/ 4216746 h 4876800"/>
              <a:gd name="connsiteX37" fmla="*/ 3670526 w 4876756"/>
              <a:gd name="connsiteY37" fmla="*/ 446094 h 4876800"/>
              <a:gd name="connsiteX38" fmla="*/ 3215450 w 4876756"/>
              <a:gd name="connsiteY38" fmla="*/ 209245 h 4876800"/>
              <a:gd name="connsiteX39" fmla="*/ 2620566 w 4876756"/>
              <a:gd name="connsiteY39" fmla="*/ 397116 h 4876800"/>
              <a:gd name="connsiteX40" fmla="*/ 2509838 w 4876756"/>
              <a:gd name="connsiteY40" fmla="*/ 454609 h 4876800"/>
              <a:gd name="connsiteX41" fmla="*/ 2509838 w 4876756"/>
              <a:gd name="connsiteY41" fmla="*/ 357188 h 4876800"/>
              <a:gd name="connsiteX42" fmla="*/ 2152650 w 4876756"/>
              <a:gd name="connsiteY42" fmla="*/ 0 h 4876800"/>
              <a:gd name="connsiteX43" fmla="*/ 1540669 w 4876756"/>
              <a:gd name="connsiteY43" fmla="*/ 0 h 4876800"/>
              <a:gd name="connsiteX44" fmla="*/ 1183481 w 4876756"/>
              <a:gd name="connsiteY44" fmla="*/ 357188 h 4876800"/>
              <a:gd name="connsiteX45" fmla="*/ 1183481 w 4876756"/>
              <a:gd name="connsiteY45" fmla="*/ 357378 h 4876800"/>
              <a:gd name="connsiteX46" fmla="*/ 969169 w 4876756"/>
              <a:gd name="connsiteY46" fmla="*/ 285750 h 4876800"/>
              <a:gd name="connsiteX47" fmla="*/ 357188 w 4876756"/>
              <a:gd name="connsiteY47" fmla="*/ 285750 h 4876800"/>
              <a:gd name="connsiteX48" fmla="*/ 0 w 4876756"/>
              <a:gd name="connsiteY48" fmla="*/ 642938 h 4876800"/>
              <a:gd name="connsiteX49" fmla="*/ 0 w 4876756"/>
              <a:gd name="connsiteY49" fmla="*/ 3120562 h 4876800"/>
              <a:gd name="connsiteX50" fmla="*/ 71438 w 4876756"/>
              <a:gd name="connsiteY50" fmla="*/ 3191999 h 4876800"/>
              <a:gd name="connsiteX51" fmla="*/ 142875 w 4876756"/>
              <a:gd name="connsiteY51" fmla="*/ 3120562 h 4876800"/>
              <a:gd name="connsiteX52" fmla="*/ 142875 w 4876756"/>
              <a:gd name="connsiteY52" fmla="*/ 1310907 h 4876800"/>
              <a:gd name="connsiteX53" fmla="*/ 1183481 w 4876756"/>
              <a:gd name="connsiteY53" fmla="*/ 1310907 h 4876800"/>
              <a:gd name="connsiteX54" fmla="*/ 1183481 w 4876756"/>
              <a:gd name="connsiteY54" fmla="*/ 3851634 h 4876800"/>
              <a:gd name="connsiteX55" fmla="*/ 142875 w 4876756"/>
              <a:gd name="connsiteY55" fmla="*/ 3851634 h 4876800"/>
              <a:gd name="connsiteX56" fmla="*/ 142875 w 4876756"/>
              <a:gd name="connsiteY56" fmla="*/ 3453927 h 4876800"/>
              <a:gd name="connsiteX57" fmla="*/ 71438 w 4876756"/>
              <a:gd name="connsiteY57" fmla="*/ 3382490 h 4876800"/>
              <a:gd name="connsiteX58" fmla="*/ 0 w 4876756"/>
              <a:gd name="connsiteY58" fmla="*/ 3453927 h 4876800"/>
              <a:gd name="connsiteX59" fmla="*/ 0 w 4876756"/>
              <a:gd name="connsiteY59" fmla="*/ 4519613 h 4876800"/>
              <a:gd name="connsiteX60" fmla="*/ 357188 w 4876756"/>
              <a:gd name="connsiteY60" fmla="*/ 4876800 h 4876800"/>
              <a:gd name="connsiteX61" fmla="*/ 969169 w 4876756"/>
              <a:gd name="connsiteY61" fmla="*/ 4876800 h 4876800"/>
              <a:gd name="connsiteX62" fmla="*/ 1254919 w 4876756"/>
              <a:gd name="connsiteY62" fmla="*/ 4733678 h 4876800"/>
              <a:gd name="connsiteX63" fmla="*/ 1540669 w 4876756"/>
              <a:gd name="connsiteY63" fmla="*/ 4876800 h 4876800"/>
              <a:gd name="connsiteX64" fmla="*/ 2152650 w 4876756"/>
              <a:gd name="connsiteY64" fmla="*/ 4876800 h 4876800"/>
              <a:gd name="connsiteX65" fmla="*/ 2509838 w 4876756"/>
              <a:gd name="connsiteY65" fmla="*/ 4519613 h 4876800"/>
              <a:gd name="connsiteX66" fmla="*/ 2509838 w 4876756"/>
              <a:gd name="connsiteY66" fmla="*/ 1251785 h 4876800"/>
              <a:gd name="connsiteX67" fmla="*/ 3573237 w 4876756"/>
              <a:gd name="connsiteY67" fmla="*/ 4623045 h 4876800"/>
              <a:gd name="connsiteX68" fmla="*/ 4028313 w 4876756"/>
              <a:gd name="connsiteY68" fmla="*/ 4859884 h 4876800"/>
              <a:gd name="connsiteX69" fmla="*/ 4623197 w 4876756"/>
              <a:gd name="connsiteY69" fmla="*/ 4672013 h 4876800"/>
              <a:gd name="connsiteX70" fmla="*/ 4859903 w 4876756"/>
              <a:gd name="connsiteY70" fmla="*/ 4216746 h 4876800"/>
              <a:gd name="connsiteX71" fmla="*/ 1183481 w 4876756"/>
              <a:gd name="connsiteY71" fmla="*/ 4519613 h 4876800"/>
              <a:gd name="connsiteX72" fmla="*/ 969169 w 4876756"/>
              <a:gd name="connsiteY72" fmla="*/ 4733925 h 4876800"/>
              <a:gd name="connsiteX73" fmla="*/ 357188 w 4876756"/>
              <a:gd name="connsiteY73" fmla="*/ 4733925 h 4876800"/>
              <a:gd name="connsiteX74" fmla="*/ 142875 w 4876756"/>
              <a:gd name="connsiteY74" fmla="*/ 4519613 h 4876800"/>
              <a:gd name="connsiteX75" fmla="*/ 142875 w 4876756"/>
              <a:gd name="connsiteY75" fmla="*/ 4454157 h 4876800"/>
              <a:gd name="connsiteX76" fmla="*/ 1183481 w 4876756"/>
              <a:gd name="connsiteY76" fmla="*/ 4454157 h 4876800"/>
              <a:gd name="connsiteX77" fmla="*/ 1183481 w 4876756"/>
              <a:gd name="connsiteY77" fmla="*/ 4311282 h 4876800"/>
              <a:gd name="connsiteX78" fmla="*/ 142875 w 4876756"/>
              <a:gd name="connsiteY78" fmla="*/ 4311282 h 4876800"/>
              <a:gd name="connsiteX79" fmla="*/ 142875 w 4876756"/>
              <a:gd name="connsiteY79" fmla="*/ 3994509 h 4876800"/>
              <a:gd name="connsiteX80" fmla="*/ 1183481 w 4876756"/>
              <a:gd name="connsiteY80" fmla="*/ 3994509 h 4876800"/>
              <a:gd name="connsiteX81" fmla="*/ 1183481 w 4876756"/>
              <a:gd name="connsiteY81" fmla="*/ 1168032 h 4876800"/>
              <a:gd name="connsiteX82" fmla="*/ 142875 w 4876756"/>
              <a:gd name="connsiteY82" fmla="*/ 1168032 h 4876800"/>
              <a:gd name="connsiteX83" fmla="*/ 142875 w 4876756"/>
              <a:gd name="connsiteY83" fmla="*/ 851268 h 4876800"/>
              <a:gd name="connsiteX84" fmla="*/ 1183481 w 4876756"/>
              <a:gd name="connsiteY84" fmla="*/ 851268 h 4876800"/>
              <a:gd name="connsiteX85" fmla="*/ 1183481 w 4876756"/>
              <a:gd name="connsiteY85" fmla="*/ 708393 h 4876800"/>
              <a:gd name="connsiteX86" fmla="*/ 142875 w 4876756"/>
              <a:gd name="connsiteY86" fmla="*/ 708393 h 4876800"/>
              <a:gd name="connsiteX87" fmla="*/ 142875 w 4876756"/>
              <a:gd name="connsiteY87" fmla="*/ 642938 h 4876800"/>
              <a:gd name="connsiteX88" fmla="*/ 357188 w 4876756"/>
              <a:gd name="connsiteY88" fmla="*/ 428625 h 4876800"/>
              <a:gd name="connsiteX89" fmla="*/ 969169 w 4876756"/>
              <a:gd name="connsiteY89" fmla="*/ 428625 h 4876800"/>
              <a:gd name="connsiteX90" fmla="*/ 1183481 w 4876756"/>
              <a:gd name="connsiteY90" fmla="*/ 642938 h 4876800"/>
              <a:gd name="connsiteX91" fmla="*/ 2366963 w 4876756"/>
              <a:gd name="connsiteY91" fmla="*/ 4519613 h 4876800"/>
              <a:gd name="connsiteX92" fmla="*/ 2152650 w 4876756"/>
              <a:gd name="connsiteY92" fmla="*/ 4733925 h 4876800"/>
              <a:gd name="connsiteX93" fmla="*/ 1540669 w 4876756"/>
              <a:gd name="connsiteY93" fmla="*/ 4733925 h 4876800"/>
              <a:gd name="connsiteX94" fmla="*/ 1326356 w 4876756"/>
              <a:gd name="connsiteY94" fmla="*/ 4519613 h 4876800"/>
              <a:gd name="connsiteX95" fmla="*/ 1326356 w 4876756"/>
              <a:gd name="connsiteY95" fmla="*/ 4010025 h 4876800"/>
              <a:gd name="connsiteX96" fmla="*/ 2366963 w 4876756"/>
              <a:gd name="connsiteY96" fmla="*/ 4010025 h 4876800"/>
              <a:gd name="connsiteX97" fmla="*/ 2366963 w 4876756"/>
              <a:gd name="connsiteY97" fmla="*/ 3867150 h 4876800"/>
              <a:gd name="connsiteX98" fmla="*/ 1326356 w 4876756"/>
              <a:gd name="connsiteY98" fmla="*/ 3867150 h 4876800"/>
              <a:gd name="connsiteX99" fmla="*/ 1326356 w 4876756"/>
              <a:gd name="connsiteY99" fmla="*/ 1009650 h 4876800"/>
              <a:gd name="connsiteX100" fmla="*/ 2366963 w 4876756"/>
              <a:gd name="connsiteY100" fmla="*/ 1009650 h 4876800"/>
              <a:gd name="connsiteX101" fmla="*/ 2366963 w 4876756"/>
              <a:gd name="connsiteY101" fmla="*/ 866775 h 4876800"/>
              <a:gd name="connsiteX102" fmla="*/ 1326356 w 4876756"/>
              <a:gd name="connsiteY102" fmla="*/ 866775 h 4876800"/>
              <a:gd name="connsiteX103" fmla="*/ 1326356 w 4876756"/>
              <a:gd name="connsiteY103" fmla="*/ 357188 h 4876800"/>
              <a:gd name="connsiteX104" fmla="*/ 1540669 w 4876756"/>
              <a:gd name="connsiteY104" fmla="*/ 142875 h 4876800"/>
              <a:gd name="connsiteX105" fmla="*/ 2152650 w 4876756"/>
              <a:gd name="connsiteY105" fmla="*/ 142875 h 4876800"/>
              <a:gd name="connsiteX106" fmla="*/ 2366963 w 4876756"/>
              <a:gd name="connsiteY106" fmla="*/ 357188 h 4876800"/>
              <a:gd name="connsiteX107" fmla="*/ 4580173 w 4876756"/>
              <a:gd name="connsiteY107" fmla="*/ 4535777 h 4876800"/>
              <a:gd name="connsiteX108" fmla="*/ 3985289 w 4876756"/>
              <a:gd name="connsiteY108" fmla="*/ 4723648 h 4876800"/>
              <a:gd name="connsiteX109" fmla="*/ 3709502 w 4876756"/>
              <a:gd name="connsiteY109" fmla="*/ 4580068 h 4876800"/>
              <a:gd name="connsiteX110" fmla="*/ 2520115 w 4876756"/>
              <a:gd name="connsiteY110" fmla="*/ 809415 h 4876800"/>
              <a:gd name="connsiteX111" fmla="*/ 2663600 w 4876756"/>
              <a:gd name="connsiteY111" fmla="*/ 533371 h 4876800"/>
              <a:gd name="connsiteX112" fmla="*/ 3258484 w 4876756"/>
              <a:gd name="connsiteY112" fmla="*/ 345491 h 4876800"/>
              <a:gd name="connsiteX113" fmla="*/ 3534280 w 4876756"/>
              <a:gd name="connsiteY113" fmla="*/ 489080 h 4876800"/>
              <a:gd name="connsiteX114" fmla="*/ 4723667 w 4876756"/>
              <a:gd name="connsiteY114" fmla="*/ 4259733 h 4876800"/>
              <a:gd name="connsiteX115" fmla="*/ 4580173 w 4876756"/>
              <a:gd name="connsiteY115" fmla="*/ 453577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876756" h="4876800">
                <a:moveTo>
                  <a:pt x="1846659" y="3526869"/>
                </a:moveTo>
                <a:cubicBezTo>
                  <a:pt x="1886112" y="3526869"/>
                  <a:pt x="1918097" y="3494884"/>
                  <a:pt x="1918097" y="3455432"/>
                </a:cubicBezTo>
                <a:lnTo>
                  <a:pt x="1918097" y="1421368"/>
                </a:lnTo>
                <a:cubicBezTo>
                  <a:pt x="1918097" y="1381916"/>
                  <a:pt x="1886112" y="1349931"/>
                  <a:pt x="1846659" y="1349931"/>
                </a:cubicBezTo>
                <a:cubicBezTo>
                  <a:pt x="1807207" y="1349931"/>
                  <a:pt x="1775222" y="1381916"/>
                  <a:pt x="1775222" y="1421368"/>
                </a:cubicBezTo>
                <a:lnTo>
                  <a:pt x="1775222" y="3455442"/>
                </a:lnTo>
                <a:cubicBezTo>
                  <a:pt x="1775222" y="3494884"/>
                  <a:pt x="1807207" y="3526869"/>
                  <a:pt x="1846659" y="3526869"/>
                </a:cubicBezTo>
                <a:close/>
                <a:moveTo>
                  <a:pt x="3596164" y="1342120"/>
                </a:moveTo>
                <a:cubicBezTo>
                  <a:pt x="3570475" y="1259310"/>
                  <a:pt x="3479045" y="1212037"/>
                  <a:pt x="3396834" y="1238431"/>
                </a:cubicBezTo>
                <a:lnTo>
                  <a:pt x="3062450" y="1344035"/>
                </a:lnTo>
                <a:cubicBezTo>
                  <a:pt x="2978953" y="1370409"/>
                  <a:pt x="2932462" y="1459792"/>
                  <a:pt x="2958798" y="1543288"/>
                </a:cubicBezTo>
                <a:lnTo>
                  <a:pt x="3222498" y="2379297"/>
                </a:lnTo>
                <a:cubicBezTo>
                  <a:pt x="3234366" y="2416921"/>
                  <a:pt x="3274457" y="2437781"/>
                  <a:pt x="3312119" y="2425932"/>
                </a:cubicBezTo>
                <a:cubicBezTo>
                  <a:pt x="3349743" y="2414064"/>
                  <a:pt x="3370621" y="2373944"/>
                  <a:pt x="3358753" y="2336311"/>
                </a:cubicBezTo>
                <a:lnTo>
                  <a:pt x="3095053" y="1500302"/>
                </a:lnTo>
                <a:cubicBezTo>
                  <a:pt x="3092406" y="1491910"/>
                  <a:pt x="3097073" y="1482919"/>
                  <a:pt x="3105474" y="1480271"/>
                </a:cubicBezTo>
                <a:lnTo>
                  <a:pt x="3439849" y="1374667"/>
                </a:lnTo>
                <a:cubicBezTo>
                  <a:pt x="3449298" y="1372010"/>
                  <a:pt x="3456689" y="1375905"/>
                  <a:pt x="3459899" y="1385097"/>
                </a:cubicBezTo>
                <a:lnTo>
                  <a:pt x="4148709" y="3568827"/>
                </a:lnTo>
                <a:cubicBezTo>
                  <a:pt x="4151357" y="3577219"/>
                  <a:pt x="4146690" y="3586210"/>
                  <a:pt x="4138289" y="3588858"/>
                </a:cubicBezTo>
                <a:lnTo>
                  <a:pt x="3803904" y="3694462"/>
                </a:lnTo>
                <a:cubicBezTo>
                  <a:pt x="3794531" y="3697138"/>
                  <a:pt x="3787054" y="3693243"/>
                  <a:pt x="3783863" y="3684032"/>
                </a:cubicBezTo>
                <a:lnTo>
                  <a:pt x="3458956" y="2653970"/>
                </a:lnTo>
                <a:cubicBezTo>
                  <a:pt x="3447079" y="2616346"/>
                  <a:pt x="3406997" y="2595467"/>
                  <a:pt x="3369336" y="2607335"/>
                </a:cubicBezTo>
                <a:cubicBezTo>
                  <a:pt x="3331712" y="2619204"/>
                  <a:pt x="3310833" y="2659323"/>
                  <a:pt x="3322701" y="2696956"/>
                </a:cubicBezTo>
                <a:lnTo>
                  <a:pt x="3647618" y="3727018"/>
                </a:lnTo>
                <a:cubicBezTo>
                  <a:pt x="3673031" y="3809286"/>
                  <a:pt x="3764709" y="3857216"/>
                  <a:pt x="3846948" y="3830708"/>
                </a:cubicBezTo>
                <a:lnTo>
                  <a:pt x="4181332" y="3725104"/>
                </a:lnTo>
                <a:cubicBezTo>
                  <a:pt x="4264828" y="3698729"/>
                  <a:pt x="4311320" y="3609346"/>
                  <a:pt x="4284983" y="3525850"/>
                </a:cubicBezTo>
                <a:close/>
                <a:moveTo>
                  <a:pt x="734616" y="3442316"/>
                </a:moveTo>
                <a:lnTo>
                  <a:pt x="734616" y="1720234"/>
                </a:lnTo>
                <a:cubicBezTo>
                  <a:pt x="734616" y="1680782"/>
                  <a:pt x="702631" y="1648797"/>
                  <a:pt x="663178" y="1648797"/>
                </a:cubicBezTo>
                <a:cubicBezTo>
                  <a:pt x="623726" y="1648797"/>
                  <a:pt x="591741" y="1680782"/>
                  <a:pt x="591741" y="1720234"/>
                </a:cubicBezTo>
                <a:lnTo>
                  <a:pt x="591741" y="3442316"/>
                </a:lnTo>
                <a:cubicBezTo>
                  <a:pt x="591741" y="3481769"/>
                  <a:pt x="623726" y="3513754"/>
                  <a:pt x="663178" y="3513754"/>
                </a:cubicBezTo>
                <a:cubicBezTo>
                  <a:pt x="702631" y="3513754"/>
                  <a:pt x="734616" y="3481769"/>
                  <a:pt x="734616" y="3442316"/>
                </a:cubicBezTo>
                <a:close/>
                <a:moveTo>
                  <a:pt x="4859903" y="4216746"/>
                </a:moveTo>
                <a:lnTo>
                  <a:pt x="3670526" y="446094"/>
                </a:lnTo>
                <a:cubicBezTo>
                  <a:pt x="3611366" y="255508"/>
                  <a:pt x="3402807" y="149123"/>
                  <a:pt x="3215450" y="209245"/>
                </a:cubicBezTo>
                <a:lnTo>
                  <a:pt x="2620566" y="397116"/>
                </a:lnTo>
                <a:cubicBezTo>
                  <a:pt x="2579446" y="410108"/>
                  <a:pt x="2542280" y="429816"/>
                  <a:pt x="2509838" y="454609"/>
                </a:cubicBezTo>
                <a:lnTo>
                  <a:pt x="2509838" y="357188"/>
                </a:lnTo>
                <a:cubicBezTo>
                  <a:pt x="2509838" y="160230"/>
                  <a:pt x="2349608" y="0"/>
                  <a:pt x="2152650" y="0"/>
                </a:cubicBezTo>
                <a:lnTo>
                  <a:pt x="1540669" y="0"/>
                </a:lnTo>
                <a:cubicBezTo>
                  <a:pt x="1343711" y="0"/>
                  <a:pt x="1183481" y="160230"/>
                  <a:pt x="1183481" y="357188"/>
                </a:cubicBezTo>
                <a:lnTo>
                  <a:pt x="1183481" y="357378"/>
                </a:lnTo>
                <a:cubicBezTo>
                  <a:pt x="1123741" y="312430"/>
                  <a:pt x="1049522" y="285750"/>
                  <a:pt x="969169" y="285750"/>
                </a:cubicBezTo>
                <a:lnTo>
                  <a:pt x="357188" y="285750"/>
                </a:lnTo>
                <a:cubicBezTo>
                  <a:pt x="160230" y="285750"/>
                  <a:pt x="0" y="445980"/>
                  <a:pt x="0" y="642938"/>
                </a:cubicBezTo>
                <a:lnTo>
                  <a:pt x="0" y="3120562"/>
                </a:lnTo>
                <a:cubicBezTo>
                  <a:pt x="0" y="3160014"/>
                  <a:pt x="31985" y="3191999"/>
                  <a:pt x="71438" y="3191999"/>
                </a:cubicBezTo>
                <a:cubicBezTo>
                  <a:pt x="110890" y="3191999"/>
                  <a:pt x="142875" y="3160014"/>
                  <a:pt x="142875" y="3120562"/>
                </a:cubicBezTo>
                <a:lnTo>
                  <a:pt x="142875" y="1310907"/>
                </a:lnTo>
                <a:lnTo>
                  <a:pt x="1183481" y="1310907"/>
                </a:lnTo>
                <a:lnTo>
                  <a:pt x="1183481" y="3851634"/>
                </a:lnTo>
                <a:lnTo>
                  <a:pt x="142875" y="3851634"/>
                </a:lnTo>
                <a:lnTo>
                  <a:pt x="142875" y="3453927"/>
                </a:lnTo>
                <a:cubicBezTo>
                  <a:pt x="142875" y="3414475"/>
                  <a:pt x="110890" y="3382490"/>
                  <a:pt x="71438" y="3382490"/>
                </a:cubicBezTo>
                <a:cubicBezTo>
                  <a:pt x="31985" y="3382490"/>
                  <a:pt x="0" y="3414475"/>
                  <a:pt x="0" y="3453927"/>
                </a:cubicBezTo>
                <a:lnTo>
                  <a:pt x="0" y="4519613"/>
                </a:lnTo>
                <a:cubicBezTo>
                  <a:pt x="0" y="4716571"/>
                  <a:pt x="160230" y="4876800"/>
                  <a:pt x="357188" y="4876800"/>
                </a:cubicBezTo>
                <a:lnTo>
                  <a:pt x="969169" y="4876800"/>
                </a:lnTo>
                <a:cubicBezTo>
                  <a:pt x="1085888" y="4876800"/>
                  <a:pt x="1189701" y="4820517"/>
                  <a:pt x="1254919" y="4733678"/>
                </a:cubicBezTo>
                <a:cubicBezTo>
                  <a:pt x="1320136" y="4820517"/>
                  <a:pt x="1423949" y="4876800"/>
                  <a:pt x="1540669" y="4876800"/>
                </a:cubicBezTo>
                <a:lnTo>
                  <a:pt x="2152650" y="4876800"/>
                </a:lnTo>
                <a:cubicBezTo>
                  <a:pt x="2349608" y="4876800"/>
                  <a:pt x="2509838" y="4716571"/>
                  <a:pt x="2509838" y="4519613"/>
                </a:cubicBezTo>
                <a:lnTo>
                  <a:pt x="2509838" y="1251785"/>
                </a:lnTo>
                <a:lnTo>
                  <a:pt x="3573237" y="4623045"/>
                </a:lnTo>
                <a:cubicBezTo>
                  <a:pt x="3631159" y="4810582"/>
                  <a:pt x="3840252" y="4920520"/>
                  <a:pt x="4028313" y="4859884"/>
                </a:cubicBezTo>
                <a:lnTo>
                  <a:pt x="4623197" y="4672013"/>
                </a:lnTo>
                <a:cubicBezTo>
                  <a:pt x="4813907" y="4611786"/>
                  <a:pt x="4920101" y="4407551"/>
                  <a:pt x="4859903" y="4216746"/>
                </a:cubicBezTo>
                <a:close/>
                <a:moveTo>
                  <a:pt x="1183481" y="4519613"/>
                </a:moveTo>
                <a:cubicBezTo>
                  <a:pt x="1183481" y="4637790"/>
                  <a:pt x="1087345" y="4733925"/>
                  <a:pt x="969169" y="4733925"/>
                </a:cubicBezTo>
                <a:lnTo>
                  <a:pt x="357188" y="4733925"/>
                </a:lnTo>
                <a:cubicBezTo>
                  <a:pt x="239011" y="4733925"/>
                  <a:pt x="142875" y="4637790"/>
                  <a:pt x="142875" y="4519613"/>
                </a:cubicBezTo>
                <a:lnTo>
                  <a:pt x="142875" y="4454157"/>
                </a:lnTo>
                <a:lnTo>
                  <a:pt x="1183481" y="4454157"/>
                </a:lnTo>
                <a:close/>
                <a:moveTo>
                  <a:pt x="1183481" y="4311282"/>
                </a:moveTo>
                <a:lnTo>
                  <a:pt x="142875" y="4311282"/>
                </a:lnTo>
                <a:lnTo>
                  <a:pt x="142875" y="3994509"/>
                </a:lnTo>
                <a:lnTo>
                  <a:pt x="1183481" y="3994509"/>
                </a:lnTo>
                <a:close/>
                <a:moveTo>
                  <a:pt x="1183481" y="1168032"/>
                </a:moveTo>
                <a:lnTo>
                  <a:pt x="142875" y="1168032"/>
                </a:lnTo>
                <a:lnTo>
                  <a:pt x="142875" y="851268"/>
                </a:lnTo>
                <a:lnTo>
                  <a:pt x="1183481" y="851268"/>
                </a:lnTo>
                <a:close/>
                <a:moveTo>
                  <a:pt x="1183481" y="708393"/>
                </a:moveTo>
                <a:lnTo>
                  <a:pt x="142875" y="708393"/>
                </a:lnTo>
                <a:lnTo>
                  <a:pt x="142875" y="642938"/>
                </a:lnTo>
                <a:cubicBezTo>
                  <a:pt x="142875" y="524761"/>
                  <a:pt x="239011" y="428625"/>
                  <a:pt x="357188" y="428625"/>
                </a:cubicBezTo>
                <a:lnTo>
                  <a:pt x="969169" y="428625"/>
                </a:lnTo>
                <a:cubicBezTo>
                  <a:pt x="1087345" y="428625"/>
                  <a:pt x="1183481" y="524761"/>
                  <a:pt x="1183481" y="642938"/>
                </a:cubicBezTo>
                <a:close/>
                <a:moveTo>
                  <a:pt x="2366963" y="4519613"/>
                </a:moveTo>
                <a:cubicBezTo>
                  <a:pt x="2366963" y="4637790"/>
                  <a:pt x="2270827" y="4733925"/>
                  <a:pt x="2152650" y="4733925"/>
                </a:cubicBezTo>
                <a:lnTo>
                  <a:pt x="1540669" y="4733925"/>
                </a:lnTo>
                <a:cubicBezTo>
                  <a:pt x="1422492" y="4733925"/>
                  <a:pt x="1326356" y="4637790"/>
                  <a:pt x="1326356" y="4519613"/>
                </a:cubicBezTo>
                <a:lnTo>
                  <a:pt x="1326356" y="4010025"/>
                </a:lnTo>
                <a:lnTo>
                  <a:pt x="2366963" y="4010025"/>
                </a:lnTo>
                <a:close/>
                <a:moveTo>
                  <a:pt x="2366963" y="3867150"/>
                </a:moveTo>
                <a:lnTo>
                  <a:pt x="1326356" y="3867150"/>
                </a:lnTo>
                <a:lnTo>
                  <a:pt x="1326356" y="1009650"/>
                </a:lnTo>
                <a:lnTo>
                  <a:pt x="2366963" y="1009650"/>
                </a:lnTo>
                <a:close/>
                <a:moveTo>
                  <a:pt x="2366963" y="866775"/>
                </a:moveTo>
                <a:lnTo>
                  <a:pt x="1326356" y="866775"/>
                </a:lnTo>
                <a:lnTo>
                  <a:pt x="1326356" y="357188"/>
                </a:lnTo>
                <a:cubicBezTo>
                  <a:pt x="1326356" y="239011"/>
                  <a:pt x="1422492" y="142875"/>
                  <a:pt x="1540669" y="142875"/>
                </a:cubicBezTo>
                <a:lnTo>
                  <a:pt x="2152650" y="142875"/>
                </a:lnTo>
                <a:cubicBezTo>
                  <a:pt x="2270827" y="142875"/>
                  <a:pt x="2366963" y="239011"/>
                  <a:pt x="2366963" y="357188"/>
                </a:cubicBezTo>
                <a:close/>
                <a:moveTo>
                  <a:pt x="4580173" y="4535777"/>
                </a:moveTo>
                <a:lnTo>
                  <a:pt x="3985289" y="4723648"/>
                </a:lnTo>
                <a:cubicBezTo>
                  <a:pt x="3870798" y="4760405"/>
                  <a:pt x="3744821" y="4693949"/>
                  <a:pt x="3709502" y="4580068"/>
                </a:cubicBezTo>
                <a:lnTo>
                  <a:pt x="2520115" y="809415"/>
                </a:lnTo>
                <a:cubicBezTo>
                  <a:pt x="2483615" y="693715"/>
                  <a:pt x="2547985" y="569881"/>
                  <a:pt x="2663600" y="533371"/>
                </a:cubicBezTo>
                <a:lnTo>
                  <a:pt x="3258484" y="345491"/>
                </a:lnTo>
                <a:cubicBezTo>
                  <a:pt x="3371879" y="308934"/>
                  <a:pt x="3498828" y="374485"/>
                  <a:pt x="3534280" y="489080"/>
                </a:cubicBezTo>
                <a:lnTo>
                  <a:pt x="4723667" y="4259733"/>
                </a:lnTo>
                <a:cubicBezTo>
                  <a:pt x="4760148" y="4375433"/>
                  <a:pt x="4695778" y="4499258"/>
                  <a:pt x="4580173" y="4535777"/>
                </a:cubicBezTo>
                <a:close/>
              </a:path>
            </a:pathLst>
          </a:custGeom>
          <a:solidFill>
            <a:schemeClr val="tx1"/>
          </a:solidFill>
          <a:ln w="9525" cap="flat">
            <a:noFill/>
            <a:prstDash val="solid"/>
            <a:miter/>
          </a:ln>
        </p:spPr>
        <p:txBody>
          <a:bodyPr rtlCol="0" anchor="ctr"/>
          <a:lstStyle/>
          <a:p>
            <a:endParaRPr lang="pt-BR"/>
          </a:p>
        </p:txBody>
      </p:sp>
    </p:spTree>
    <p:extLst>
      <p:ext uri="{BB962C8B-B14F-4D97-AF65-F5344CB8AC3E}">
        <p14:creationId xmlns:p14="http://schemas.microsoft.com/office/powerpoint/2010/main" val="4483504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descr="Padrão do plano de fundo&#10;&#10;Descrição gerada automaticamente">
            <a:extLst>
              <a:ext uri="{FF2B5EF4-FFF2-40B4-BE49-F238E27FC236}">
                <a16:creationId xmlns:a16="http://schemas.microsoft.com/office/drawing/2014/main" id="{AD37E342-B138-4C30-A755-2305B632FCE2}"/>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9" name="Retângulo 8">
            <a:extLst>
              <a:ext uri="{FF2B5EF4-FFF2-40B4-BE49-F238E27FC236}">
                <a16:creationId xmlns:a16="http://schemas.microsoft.com/office/drawing/2014/main" id="{56603F0E-73F1-4030-9143-B12DC4070498}"/>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1">
            <a:extLst>
              <a:ext uri="{FF2B5EF4-FFF2-40B4-BE49-F238E27FC236}">
                <a16:creationId xmlns:a16="http://schemas.microsoft.com/office/drawing/2014/main" id="{A7AB2370-AFDF-4D1B-A2F8-5601186C0D23}"/>
              </a:ext>
            </a:extLst>
          </p:cNvPr>
          <p:cNvSpPr txBox="1">
            <a:spLocks/>
          </p:cNvSpPr>
          <p:nvPr/>
        </p:nvSpPr>
        <p:spPr>
          <a:xfrm>
            <a:off x="671584" y="365125"/>
            <a:ext cx="108488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0" kern="1200">
                <a:solidFill>
                  <a:schemeClr val="tx1"/>
                </a:solidFill>
                <a:latin typeface="+mj-lt"/>
                <a:ea typeface="+mj-ea"/>
                <a:cs typeface="+mj-cs"/>
              </a:defRPr>
            </a:lvl1pPr>
          </a:lstStyle>
          <a:p>
            <a:pPr algn="ctr"/>
            <a:r>
              <a:rPr lang="pt-BR" sz="3200" b="1" dirty="0">
                <a:effectLst/>
                <a:latin typeface="Arial" panose="020B0604020202020204" pitchFamily="34" charset="0"/>
                <a:ea typeface="Calibri" panose="020F0502020204030204" pitchFamily="34" charset="0"/>
              </a:rPr>
              <a:t>Estudo de Viabilidade de uma Universidade Distrital</a:t>
            </a:r>
            <a:endParaRPr lang="pt-BR" sz="3200" b="1" dirty="0"/>
          </a:p>
        </p:txBody>
      </p:sp>
      <p:sp>
        <p:nvSpPr>
          <p:cNvPr id="11" name="Retângulo: Cantos Arredondados 10">
            <a:extLst>
              <a:ext uri="{FF2B5EF4-FFF2-40B4-BE49-F238E27FC236}">
                <a16:creationId xmlns:a16="http://schemas.microsoft.com/office/drawing/2014/main" id="{B343F0F3-D7EF-4ED0-840A-024FF61A19BA}"/>
              </a:ext>
            </a:extLst>
          </p:cNvPr>
          <p:cNvSpPr/>
          <p:nvPr/>
        </p:nvSpPr>
        <p:spPr>
          <a:xfrm>
            <a:off x="6691086" y="2238047"/>
            <a:ext cx="5094538" cy="3382448"/>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tabLst>
                <a:tab pos="533400" algn="l"/>
              </a:tabLst>
            </a:pPr>
            <a:endParaRPr lang="pt-BR" b="1" dirty="0">
              <a:solidFill>
                <a:schemeClr val="tx1"/>
              </a:solidFill>
              <a:latin typeface="Arial" panose="020B0604020202020204" pitchFamily="34" charset="0"/>
              <a:cs typeface="Arial" panose="020B0604020202020204" pitchFamily="34" charset="0"/>
            </a:endParaRPr>
          </a:p>
          <a:p>
            <a:pPr>
              <a:tabLst>
                <a:tab pos="533400" algn="l"/>
              </a:tabLst>
            </a:pPr>
            <a:endParaRPr lang="pt-BR" b="1" dirty="0">
              <a:solidFill>
                <a:schemeClr val="tx1"/>
              </a:solidFill>
              <a:latin typeface="Arial" panose="020B0604020202020204" pitchFamily="34" charset="0"/>
              <a:cs typeface="Arial" panose="020B0604020202020204" pitchFamily="34" charset="0"/>
            </a:endParaRPr>
          </a:p>
          <a:p>
            <a:pPr>
              <a:tabLst>
                <a:tab pos="533400" algn="l"/>
              </a:tabLst>
            </a:pPr>
            <a:r>
              <a:rPr lang="pt-BR" sz="2000" b="1" dirty="0">
                <a:solidFill>
                  <a:schemeClr val="tx1"/>
                </a:solidFill>
                <a:latin typeface="Arial" panose="020B0604020202020204" pitchFamily="34" charset="0"/>
                <a:cs typeface="Arial" panose="020B0604020202020204" pitchFamily="34" charset="0"/>
              </a:rPr>
              <a:t>		Desafios à </a:t>
            </a:r>
            <a:r>
              <a:rPr lang="pt-BR" sz="2000" b="1" dirty="0" err="1">
                <a:solidFill>
                  <a:schemeClr val="tx1"/>
                </a:solidFill>
                <a:latin typeface="Arial" panose="020B0604020202020204" pitchFamily="34" charset="0"/>
                <a:cs typeface="Arial" panose="020B0604020202020204" pitchFamily="34" charset="0"/>
              </a:rPr>
              <a:t>UnDF</a:t>
            </a:r>
            <a:endParaRPr lang="pt-BR" sz="2000" b="1" dirty="0">
              <a:solidFill>
                <a:schemeClr val="tx1"/>
              </a:solidFill>
              <a:latin typeface="Arial" panose="020B0604020202020204" pitchFamily="34" charset="0"/>
              <a:cs typeface="Arial" panose="020B0604020202020204" pitchFamily="34" charset="0"/>
            </a:endParaRPr>
          </a:p>
          <a:p>
            <a:pPr>
              <a:tabLst>
                <a:tab pos="533400" algn="l"/>
              </a:tabLst>
            </a:pPr>
            <a:endParaRPr lang="pt-BR" sz="1600" b="1" dirty="0">
              <a:solidFill>
                <a:schemeClr val="tx1"/>
              </a:solidFill>
              <a:latin typeface="Arial" panose="020B0604020202020204" pitchFamily="34" charset="0"/>
              <a:cs typeface="Arial" panose="020B0604020202020204" pitchFamily="34" charset="0"/>
            </a:endParaRPr>
          </a:p>
          <a:p>
            <a:pPr marL="285750" indent="-285750">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Regulatório: implantação de 4 mestrados e 2 doutorados (recomendados pela CAPES)</a:t>
            </a:r>
          </a:p>
          <a:p>
            <a:pPr marL="285750" indent="-285750">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Regulatório: trâmite pela via de transformação ou pela via de credenciamento</a:t>
            </a:r>
          </a:p>
          <a:p>
            <a:pPr marL="285750" indent="-285750">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Escolha do sistema de organização das unidades (</a:t>
            </a:r>
            <a:r>
              <a:rPr lang="pt-BR" sz="1600" dirty="0" err="1">
                <a:solidFill>
                  <a:schemeClr val="tx1"/>
                </a:solidFill>
                <a:latin typeface="Arial" panose="020B0604020202020204" pitchFamily="34" charset="0"/>
                <a:cs typeface="Arial" panose="020B0604020202020204" pitchFamily="34" charset="0"/>
              </a:rPr>
              <a:t>multicampi</a:t>
            </a:r>
            <a:r>
              <a:rPr lang="pt-BR" sz="1600" dirty="0">
                <a:solidFill>
                  <a:schemeClr val="tx1"/>
                </a:solidFill>
                <a:latin typeface="Arial" panose="020B0604020202020204" pitchFamily="34" charset="0"/>
                <a:cs typeface="Arial" panose="020B0604020202020204" pitchFamily="34" charset="0"/>
              </a:rPr>
              <a:t> ou campus sede)</a:t>
            </a:r>
          </a:p>
          <a:p>
            <a:pPr marL="285750" indent="-285750">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PDI e PPI que atinjam os propósitos da IES e as estratégias do PDE</a:t>
            </a:r>
          </a:p>
        </p:txBody>
      </p:sp>
      <p:sp>
        <p:nvSpPr>
          <p:cNvPr id="12" name="Retângulo: Cantos Arredondados 11">
            <a:extLst>
              <a:ext uri="{FF2B5EF4-FFF2-40B4-BE49-F238E27FC236}">
                <a16:creationId xmlns:a16="http://schemas.microsoft.com/office/drawing/2014/main" id="{A05F15FD-9492-46F5-8324-90F47A27A542}"/>
              </a:ext>
            </a:extLst>
          </p:cNvPr>
          <p:cNvSpPr/>
          <p:nvPr/>
        </p:nvSpPr>
        <p:spPr>
          <a:xfrm>
            <a:off x="560917" y="2238046"/>
            <a:ext cx="5317370" cy="3987327"/>
          </a:xfrm>
          <a:prstGeom prst="roundRect">
            <a:avLst>
              <a:gd name="adj" fmla="val 817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t"/>
          <a:lstStyle/>
          <a:p>
            <a:pPr>
              <a:tabLst>
                <a:tab pos="533400" algn="l"/>
              </a:tabLst>
            </a:pPr>
            <a:endParaRPr lang="pt-BR" b="1" dirty="0">
              <a:solidFill>
                <a:schemeClr val="tx1"/>
              </a:solidFill>
              <a:latin typeface="Arial" panose="020B0604020202020204" pitchFamily="34" charset="0"/>
              <a:cs typeface="Arial" panose="020B0604020202020204" pitchFamily="34" charset="0"/>
            </a:endParaRPr>
          </a:p>
          <a:p>
            <a:pPr>
              <a:tabLst>
                <a:tab pos="533400" algn="l"/>
              </a:tabLst>
            </a:pPr>
            <a:endParaRPr lang="pt-BR" b="1" dirty="0">
              <a:solidFill>
                <a:schemeClr val="tx1"/>
              </a:solidFill>
              <a:latin typeface="Arial" panose="020B0604020202020204" pitchFamily="34" charset="0"/>
              <a:cs typeface="Arial" panose="020B0604020202020204" pitchFamily="34" charset="0"/>
            </a:endParaRPr>
          </a:p>
          <a:p>
            <a:pPr>
              <a:tabLst>
                <a:tab pos="533400" algn="l"/>
              </a:tabLst>
            </a:pPr>
            <a:r>
              <a:rPr lang="pt-BR" sz="2000" b="1" dirty="0">
                <a:solidFill>
                  <a:schemeClr val="tx1"/>
                </a:solidFill>
                <a:latin typeface="Arial" panose="020B0604020202020204" pitchFamily="34" charset="0"/>
                <a:cs typeface="Arial" panose="020B0604020202020204" pitchFamily="34" charset="0"/>
              </a:rPr>
              <a:t>		Perspectivas da </a:t>
            </a:r>
            <a:r>
              <a:rPr lang="pt-BR" sz="2000" b="1" dirty="0" err="1">
                <a:solidFill>
                  <a:schemeClr val="tx1"/>
                </a:solidFill>
                <a:latin typeface="Arial" panose="020B0604020202020204" pitchFamily="34" charset="0"/>
                <a:cs typeface="Arial" panose="020B0604020202020204" pitchFamily="34" charset="0"/>
              </a:rPr>
              <a:t>UnDF</a:t>
            </a:r>
            <a:endParaRPr lang="pt-BR" sz="2000" b="1" dirty="0">
              <a:solidFill>
                <a:schemeClr val="tx1"/>
              </a:solidFill>
              <a:latin typeface="Arial" panose="020B0604020202020204" pitchFamily="34" charset="0"/>
              <a:cs typeface="Arial" panose="020B0604020202020204" pitchFamily="34" charset="0"/>
            </a:endParaRPr>
          </a:p>
          <a:p>
            <a:pPr>
              <a:tabLst>
                <a:tab pos="533400" algn="l"/>
              </a:tabLst>
            </a:pPr>
            <a:r>
              <a:rPr lang="pt-BR" sz="2000" b="1" dirty="0">
                <a:solidFill>
                  <a:schemeClr val="tx1"/>
                </a:solidFill>
                <a:latin typeface="Arial" panose="020B0604020202020204" pitchFamily="34" charset="0"/>
                <a:cs typeface="Arial" panose="020B0604020202020204" pitchFamily="34" charset="0"/>
              </a:rPr>
              <a:t> </a:t>
            </a:r>
            <a:endParaRPr lang="pt-BR" sz="1600" b="1" dirty="0">
              <a:solidFill>
                <a:schemeClr val="tx1"/>
              </a:solidFill>
              <a:latin typeface="Arial" panose="020B0604020202020204" pitchFamily="34" charset="0"/>
              <a:cs typeface="Arial" panose="020B0604020202020204" pitchFamily="34" charset="0"/>
            </a:endParaRPr>
          </a:p>
          <a:p>
            <a:pPr marL="285750" indent="-285750">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Demanda aquecida pela área de engenharias, tecnologias e inovação</a:t>
            </a:r>
          </a:p>
          <a:p>
            <a:pPr marL="285750" indent="-285750">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Impactos positivos na economia, principalmente da Indústria e na Agropecuária do DF</a:t>
            </a:r>
          </a:p>
          <a:p>
            <a:pPr marL="285750" indent="-285750">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Oportunidades de sinergia entre cursos de graduação e de pós-graduação</a:t>
            </a:r>
          </a:p>
          <a:p>
            <a:pPr marL="285750" indent="-285750">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Baixo nível inicial de investimento</a:t>
            </a:r>
          </a:p>
          <a:p>
            <a:pPr marL="285750" indent="-285750">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Níveis de custeio equilibrados pela oferta dos cursos ao longo dos anos</a:t>
            </a:r>
          </a:p>
          <a:p>
            <a:pPr marL="285750" indent="-285750">
              <a:buFontTx/>
              <a:buChar char="-"/>
              <a:tabLst>
                <a:tab pos="533400" algn="l"/>
              </a:tabLst>
            </a:pPr>
            <a:r>
              <a:rPr lang="pt-BR" sz="1600" dirty="0">
                <a:solidFill>
                  <a:schemeClr val="tx1"/>
                </a:solidFill>
                <a:latin typeface="Arial" panose="020B0604020202020204" pitchFamily="34" charset="0"/>
                <a:cs typeface="Arial" panose="020B0604020202020204" pitchFamily="34" charset="0"/>
              </a:rPr>
              <a:t>Essencial para atendimento do PDE</a:t>
            </a:r>
          </a:p>
        </p:txBody>
      </p:sp>
      <p:sp>
        <p:nvSpPr>
          <p:cNvPr id="13" name="Retângulo: Cantos Arredondados 12">
            <a:extLst>
              <a:ext uri="{FF2B5EF4-FFF2-40B4-BE49-F238E27FC236}">
                <a16:creationId xmlns:a16="http://schemas.microsoft.com/office/drawing/2014/main" id="{C5B68141-2E0F-4987-AA10-BEA03F2231C8}"/>
              </a:ext>
            </a:extLst>
          </p:cNvPr>
          <p:cNvSpPr/>
          <p:nvPr/>
        </p:nvSpPr>
        <p:spPr>
          <a:xfrm>
            <a:off x="4052262" y="1703110"/>
            <a:ext cx="2897306" cy="784750"/>
          </a:xfrm>
          <a:prstGeom prst="round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rgbClr val="FFFFFF"/>
                </a:solidFill>
                <a:latin typeface="Arial" panose="020B0604020202020204" pitchFamily="34" charset="0"/>
                <a:cs typeface="Arial" panose="020B0604020202020204" pitchFamily="34" charset="0"/>
              </a:rPr>
              <a:t>Destaques</a:t>
            </a:r>
          </a:p>
        </p:txBody>
      </p:sp>
      <p:grpSp>
        <p:nvGrpSpPr>
          <p:cNvPr id="14" name="Gráfico 24">
            <a:extLst>
              <a:ext uri="{FF2B5EF4-FFF2-40B4-BE49-F238E27FC236}">
                <a16:creationId xmlns:a16="http://schemas.microsoft.com/office/drawing/2014/main" id="{8315A5F5-D5C6-4352-B723-BD729A223EA3}"/>
              </a:ext>
            </a:extLst>
          </p:cNvPr>
          <p:cNvGrpSpPr/>
          <p:nvPr/>
        </p:nvGrpSpPr>
        <p:grpSpPr>
          <a:xfrm>
            <a:off x="7224042" y="2497324"/>
            <a:ext cx="746683" cy="746683"/>
            <a:chOff x="6073759" y="2676393"/>
            <a:chExt cx="1039172" cy="1039172"/>
          </a:xfrm>
          <a:solidFill>
            <a:schemeClr val="tx1">
              <a:lumMod val="60000"/>
              <a:lumOff val="40000"/>
            </a:schemeClr>
          </a:solidFill>
        </p:grpSpPr>
        <p:sp>
          <p:nvSpPr>
            <p:cNvPr id="15" name="Forma Livre: Forma 14">
              <a:extLst>
                <a:ext uri="{FF2B5EF4-FFF2-40B4-BE49-F238E27FC236}">
                  <a16:creationId xmlns:a16="http://schemas.microsoft.com/office/drawing/2014/main" id="{AF4C70F5-A6B2-4121-8BDB-980736DD8CE9}"/>
                </a:ext>
              </a:extLst>
            </p:cNvPr>
            <p:cNvSpPr/>
            <p:nvPr/>
          </p:nvSpPr>
          <p:spPr>
            <a:xfrm>
              <a:off x="6486789" y="2980837"/>
              <a:ext cx="213111" cy="213111"/>
            </a:xfrm>
            <a:custGeom>
              <a:avLst/>
              <a:gdLst>
                <a:gd name="connsiteX0" fmla="*/ 213111 w 213111"/>
                <a:gd name="connsiteY0" fmla="*/ 106556 h 213111"/>
                <a:gd name="connsiteX1" fmla="*/ 106556 w 213111"/>
                <a:gd name="connsiteY1" fmla="*/ 0 h 213111"/>
                <a:gd name="connsiteX2" fmla="*/ 0 w 213111"/>
                <a:gd name="connsiteY2" fmla="*/ 106556 h 213111"/>
                <a:gd name="connsiteX3" fmla="*/ 106556 w 213111"/>
                <a:gd name="connsiteY3" fmla="*/ 213111 h 213111"/>
                <a:gd name="connsiteX4" fmla="*/ 213111 w 213111"/>
                <a:gd name="connsiteY4" fmla="*/ 106556 h 213111"/>
                <a:gd name="connsiteX5" fmla="*/ 30444 w 213111"/>
                <a:gd name="connsiteY5" fmla="*/ 106556 h 213111"/>
                <a:gd name="connsiteX6" fmla="*/ 106556 w 213111"/>
                <a:gd name="connsiteY6" fmla="*/ 30444 h 213111"/>
                <a:gd name="connsiteX7" fmla="*/ 182667 w 213111"/>
                <a:gd name="connsiteY7" fmla="*/ 106556 h 213111"/>
                <a:gd name="connsiteX8" fmla="*/ 106556 w 213111"/>
                <a:gd name="connsiteY8" fmla="*/ 182667 h 213111"/>
                <a:gd name="connsiteX9" fmla="*/ 30444 w 213111"/>
                <a:gd name="connsiteY9" fmla="*/ 106556 h 21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111" h="213111">
                  <a:moveTo>
                    <a:pt x="213111" y="106556"/>
                  </a:moveTo>
                  <a:cubicBezTo>
                    <a:pt x="213111" y="47800"/>
                    <a:pt x="165310" y="0"/>
                    <a:pt x="106556" y="0"/>
                  </a:cubicBezTo>
                  <a:cubicBezTo>
                    <a:pt x="47802" y="0"/>
                    <a:pt x="0" y="47800"/>
                    <a:pt x="0" y="106556"/>
                  </a:cubicBezTo>
                  <a:cubicBezTo>
                    <a:pt x="0" y="165312"/>
                    <a:pt x="47802" y="213111"/>
                    <a:pt x="106556" y="213111"/>
                  </a:cubicBezTo>
                  <a:cubicBezTo>
                    <a:pt x="165310" y="213111"/>
                    <a:pt x="213111" y="165312"/>
                    <a:pt x="213111" y="106556"/>
                  </a:cubicBezTo>
                  <a:close/>
                  <a:moveTo>
                    <a:pt x="30444" y="106556"/>
                  </a:moveTo>
                  <a:cubicBezTo>
                    <a:pt x="30444" y="64587"/>
                    <a:pt x="64587" y="30444"/>
                    <a:pt x="106556" y="30444"/>
                  </a:cubicBezTo>
                  <a:cubicBezTo>
                    <a:pt x="148524" y="30444"/>
                    <a:pt x="182667" y="64587"/>
                    <a:pt x="182667" y="106556"/>
                  </a:cubicBezTo>
                  <a:cubicBezTo>
                    <a:pt x="182667" y="148524"/>
                    <a:pt x="148524" y="182667"/>
                    <a:pt x="106556" y="182667"/>
                  </a:cubicBezTo>
                  <a:cubicBezTo>
                    <a:pt x="64587" y="182667"/>
                    <a:pt x="30444" y="148524"/>
                    <a:pt x="30444" y="106556"/>
                  </a:cubicBezTo>
                  <a:close/>
                </a:path>
              </a:pathLst>
            </a:custGeom>
            <a:grpFill/>
            <a:ln w="2028"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4A760FA1-0037-485F-A93E-65F4E6A45D6F}"/>
                </a:ext>
              </a:extLst>
            </p:cNvPr>
            <p:cNvSpPr/>
            <p:nvPr/>
          </p:nvSpPr>
          <p:spPr>
            <a:xfrm>
              <a:off x="6410671" y="3224393"/>
              <a:ext cx="365348" cy="186726"/>
            </a:xfrm>
            <a:custGeom>
              <a:avLst/>
              <a:gdLst>
                <a:gd name="connsiteX0" fmla="*/ 0 w 365348"/>
                <a:gd name="connsiteY0" fmla="*/ 76111 h 186726"/>
                <a:gd name="connsiteX1" fmla="*/ 0 w 365348"/>
                <a:gd name="connsiteY1" fmla="*/ 80812 h 186726"/>
                <a:gd name="connsiteX2" fmla="*/ 2480 w 365348"/>
                <a:gd name="connsiteY2" fmla="*/ 89142 h 186726"/>
                <a:gd name="connsiteX3" fmla="*/ 182673 w 365348"/>
                <a:gd name="connsiteY3" fmla="*/ 186726 h 186726"/>
                <a:gd name="connsiteX4" fmla="*/ 362868 w 365348"/>
                <a:gd name="connsiteY4" fmla="*/ 89142 h 186726"/>
                <a:gd name="connsiteX5" fmla="*/ 365348 w 365348"/>
                <a:gd name="connsiteY5" fmla="*/ 80812 h 186726"/>
                <a:gd name="connsiteX6" fmla="*/ 365348 w 365348"/>
                <a:gd name="connsiteY6" fmla="*/ 76111 h 186726"/>
                <a:gd name="connsiteX7" fmla="*/ 289237 w 365348"/>
                <a:gd name="connsiteY7" fmla="*/ 0 h 186726"/>
                <a:gd name="connsiteX8" fmla="*/ 76111 w 365348"/>
                <a:gd name="connsiteY8" fmla="*/ 0 h 186726"/>
                <a:gd name="connsiteX9" fmla="*/ 0 w 365348"/>
                <a:gd name="connsiteY9" fmla="*/ 76111 h 186726"/>
                <a:gd name="connsiteX10" fmla="*/ 334904 w 365348"/>
                <a:gd name="connsiteY10" fmla="*/ 76111 h 186726"/>
                <a:gd name="connsiteX11" fmla="*/ 182673 w 365348"/>
                <a:gd name="connsiteY11" fmla="*/ 156282 h 186726"/>
                <a:gd name="connsiteX12" fmla="*/ 30442 w 365348"/>
                <a:gd name="connsiteY12" fmla="*/ 76182 h 186726"/>
                <a:gd name="connsiteX13" fmla="*/ 76109 w 365348"/>
                <a:gd name="connsiteY13" fmla="*/ 30444 h 186726"/>
                <a:gd name="connsiteX14" fmla="*/ 289237 w 365348"/>
                <a:gd name="connsiteY14" fmla="*/ 30444 h 186726"/>
                <a:gd name="connsiteX15" fmla="*/ 334904 w 365348"/>
                <a:gd name="connsiteY15" fmla="*/ 76111 h 18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348" h="186726">
                  <a:moveTo>
                    <a:pt x="0" y="76111"/>
                  </a:moveTo>
                  <a:lnTo>
                    <a:pt x="0" y="80812"/>
                  </a:lnTo>
                  <a:cubicBezTo>
                    <a:pt x="0" y="83771"/>
                    <a:pt x="863" y="86663"/>
                    <a:pt x="2480" y="89142"/>
                  </a:cubicBezTo>
                  <a:cubicBezTo>
                    <a:pt x="42417" y="150246"/>
                    <a:pt x="109779" y="186726"/>
                    <a:pt x="182673" y="186726"/>
                  </a:cubicBezTo>
                  <a:cubicBezTo>
                    <a:pt x="255567" y="186726"/>
                    <a:pt x="322929" y="150246"/>
                    <a:pt x="362868" y="89142"/>
                  </a:cubicBezTo>
                  <a:cubicBezTo>
                    <a:pt x="364486" y="86665"/>
                    <a:pt x="365348" y="83771"/>
                    <a:pt x="365348" y="80812"/>
                  </a:cubicBezTo>
                  <a:lnTo>
                    <a:pt x="365348" y="76111"/>
                  </a:lnTo>
                  <a:cubicBezTo>
                    <a:pt x="365348" y="34142"/>
                    <a:pt x="331206" y="0"/>
                    <a:pt x="289237" y="0"/>
                  </a:cubicBezTo>
                  <a:lnTo>
                    <a:pt x="76111" y="0"/>
                  </a:lnTo>
                  <a:cubicBezTo>
                    <a:pt x="34142" y="0"/>
                    <a:pt x="0" y="34145"/>
                    <a:pt x="0" y="76111"/>
                  </a:cubicBezTo>
                  <a:close/>
                  <a:moveTo>
                    <a:pt x="334904" y="76111"/>
                  </a:moveTo>
                  <a:cubicBezTo>
                    <a:pt x="300343" y="126424"/>
                    <a:pt x="243767" y="156282"/>
                    <a:pt x="182673" y="156282"/>
                  </a:cubicBezTo>
                  <a:cubicBezTo>
                    <a:pt x="121579" y="156282"/>
                    <a:pt x="65003" y="126424"/>
                    <a:pt x="30442" y="76182"/>
                  </a:cubicBezTo>
                  <a:cubicBezTo>
                    <a:pt x="30442" y="50930"/>
                    <a:pt x="50930" y="30444"/>
                    <a:pt x="76109" y="30444"/>
                  </a:cubicBezTo>
                  <a:lnTo>
                    <a:pt x="289237" y="30444"/>
                  </a:lnTo>
                  <a:cubicBezTo>
                    <a:pt x="314419" y="30444"/>
                    <a:pt x="334904" y="50932"/>
                    <a:pt x="334904" y="76111"/>
                  </a:cubicBezTo>
                  <a:close/>
                </a:path>
              </a:pathLst>
            </a:custGeom>
            <a:grpFill/>
            <a:ln w="2028" cap="flat">
              <a:noFill/>
              <a:prstDash val="solid"/>
              <a:miter/>
            </a:ln>
          </p:spPr>
          <p:txBody>
            <a:bodyPr rtlCol="0" anchor="ctr"/>
            <a:lstStyle/>
            <a:p>
              <a:endParaRPr lang="pt-BR"/>
            </a:p>
          </p:txBody>
        </p:sp>
        <p:sp>
          <p:nvSpPr>
            <p:cNvPr id="17" name="Forma Livre: Forma 16">
              <a:extLst>
                <a:ext uri="{FF2B5EF4-FFF2-40B4-BE49-F238E27FC236}">
                  <a16:creationId xmlns:a16="http://schemas.microsoft.com/office/drawing/2014/main" id="{FBC2AD50-59FC-40CD-B7BD-45B309832E55}"/>
                </a:ext>
              </a:extLst>
            </p:cNvPr>
            <p:cNvSpPr/>
            <p:nvPr/>
          </p:nvSpPr>
          <p:spPr>
            <a:xfrm>
              <a:off x="6073759" y="2676393"/>
              <a:ext cx="1039172" cy="1039172"/>
            </a:xfrm>
            <a:custGeom>
              <a:avLst/>
              <a:gdLst>
                <a:gd name="connsiteX0" fmla="*/ 1025799 w 1039172"/>
                <a:gd name="connsiteY0" fmla="*/ 487297 h 1039172"/>
                <a:gd name="connsiteX1" fmla="*/ 961066 w 1039172"/>
                <a:gd name="connsiteY1" fmla="*/ 422563 h 1039172"/>
                <a:gd name="connsiteX2" fmla="*/ 928774 w 1039172"/>
                <a:gd name="connsiteY2" fmla="*/ 409188 h 1039172"/>
                <a:gd name="connsiteX3" fmla="*/ 896483 w 1039172"/>
                <a:gd name="connsiteY3" fmla="*/ 422563 h 1039172"/>
                <a:gd name="connsiteX4" fmla="*/ 887276 w 1039172"/>
                <a:gd name="connsiteY4" fmla="*/ 473919 h 1039172"/>
                <a:gd name="connsiteX5" fmla="*/ 853416 w 1039172"/>
                <a:gd name="connsiteY5" fmla="*/ 473919 h 1039172"/>
                <a:gd name="connsiteX6" fmla="*/ 787928 w 1039172"/>
                <a:gd name="connsiteY6" fmla="*/ 315827 h 1039172"/>
                <a:gd name="connsiteX7" fmla="*/ 811871 w 1039172"/>
                <a:gd name="connsiteY7" fmla="*/ 291884 h 1039172"/>
                <a:gd name="connsiteX8" fmla="*/ 854699 w 1039172"/>
                <a:gd name="connsiteY8" fmla="*/ 321687 h 1039172"/>
                <a:gd name="connsiteX9" fmla="*/ 900365 w 1039172"/>
                <a:gd name="connsiteY9" fmla="*/ 276020 h 1039172"/>
                <a:gd name="connsiteX10" fmla="*/ 900365 w 1039172"/>
                <a:gd name="connsiteY10" fmla="*/ 184475 h 1039172"/>
                <a:gd name="connsiteX11" fmla="*/ 854699 w 1039172"/>
                <a:gd name="connsiteY11" fmla="*/ 138809 h 1039172"/>
                <a:gd name="connsiteX12" fmla="*/ 763154 w 1039172"/>
                <a:gd name="connsiteY12" fmla="*/ 138809 h 1039172"/>
                <a:gd name="connsiteX13" fmla="*/ 717489 w 1039172"/>
                <a:gd name="connsiteY13" fmla="*/ 184475 h 1039172"/>
                <a:gd name="connsiteX14" fmla="*/ 747293 w 1039172"/>
                <a:gd name="connsiteY14" fmla="*/ 227301 h 1039172"/>
                <a:gd name="connsiteX15" fmla="*/ 723349 w 1039172"/>
                <a:gd name="connsiteY15" fmla="*/ 251244 h 1039172"/>
                <a:gd name="connsiteX16" fmla="*/ 565255 w 1039172"/>
                <a:gd name="connsiteY16" fmla="*/ 185758 h 1039172"/>
                <a:gd name="connsiteX17" fmla="*/ 565255 w 1039172"/>
                <a:gd name="connsiteY17" fmla="*/ 151924 h 1039172"/>
                <a:gd name="connsiteX18" fmla="*/ 584321 w 1039172"/>
                <a:gd name="connsiteY18" fmla="*/ 156069 h 1039172"/>
                <a:gd name="connsiteX19" fmla="*/ 616613 w 1039172"/>
                <a:gd name="connsiteY19" fmla="*/ 142693 h 1039172"/>
                <a:gd name="connsiteX20" fmla="*/ 616613 w 1039172"/>
                <a:gd name="connsiteY20" fmla="*/ 78112 h 1039172"/>
                <a:gd name="connsiteX21" fmla="*/ 551880 w 1039172"/>
                <a:gd name="connsiteY21" fmla="*/ 13375 h 1039172"/>
                <a:gd name="connsiteX22" fmla="*/ 519586 w 1039172"/>
                <a:gd name="connsiteY22" fmla="*/ 0 h 1039172"/>
                <a:gd name="connsiteX23" fmla="*/ 487295 w 1039172"/>
                <a:gd name="connsiteY23" fmla="*/ 13375 h 1039172"/>
                <a:gd name="connsiteX24" fmla="*/ 422561 w 1039172"/>
                <a:gd name="connsiteY24" fmla="*/ 78108 h 1039172"/>
                <a:gd name="connsiteX25" fmla="*/ 422561 w 1039172"/>
                <a:gd name="connsiteY25" fmla="*/ 142689 h 1039172"/>
                <a:gd name="connsiteX26" fmla="*/ 454853 w 1039172"/>
                <a:gd name="connsiteY26" fmla="*/ 156065 h 1039172"/>
                <a:gd name="connsiteX27" fmla="*/ 473919 w 1039172"/>
                <a:gd name="connsiteY27" fmla="*/ 151920 h 1039172"/>
                <a:gd name="connsiteX28" fmla="*/ 473919 w 1039172"/>
                <a:gd name="connsiteY28" fmla="*/ 185756 h 1039172"/>
                <a:gd name="connsiteX29" fmla="*/ 315825 w 1039172"/>
                <a:gd name="connsiteY29" fmla="*/ 251242 h 1039172"/>
                <a:gd name="connsiteX30" fmla="*/ 291882 w 1039172"/>
                <a:gd name="connsiteY30" fmla="*/ 227299 h 1039172"/>
                <a:gd name="connsiteX31" fmla="*/ 321685 w 1039172"/>
                <a:gd name="connsiteY31" fmla="*/ 184473 h 1039172"/>
                <a:gd name="connsiteX32" fmla="*/ 276020 w 1039172"/>
                <a:gd name="connsiteY32" fmla="*/ 138807 h 1039172"/>
                <a:gd name="connsiteX33" fmla="*/ 184475 w 1039172"/>
                <a:gd name="connsiteY33" fmla="*/ 138807 h 1039172"/>
                <a:gd name="connsiteX34" fmla="*/ 138809 w 1039172"/>
                <a:gd name="connsiteY34" fmla="*/ 184473 h 1039172"/>
                <a:gd name="connsiteX35" fmla="*/ 138809 w 1039172"/>
                <a:gd name="connsiteY35" fmla="*/ 276018 h 1039172"/>
                <a:gd name="connsiteX36" fmla="*/ 184475 w 1039172"/>
                <a:gd name="connsiteY36" fmla="*/ 321685 h 1039172"/>
                <a:gd name="connsiteX37" fmla="*/ 227303 w 1039172"/>
                <a:gd name="connsiteY37" fmla="*/ 291882 h 1039172"/>
                <a:gd name="connsiteX38" fmla="*/ 251246 w 1039172"/>
                <a:gd name="connsiteY38" fmla="*/ 315825 h 1039172"/>
                <a:gd name="connsiteX39" fmla="*/ 185758 w 1039172"/>
                <a:gd name="connsiteY39" fmla="*/ 473917 h 1039172"/>
                <a:gd name="connsiteX40" fmla="*/ 151898 w 1039172"/>
                <a:gd name="connsiteY40" fmla="*/ 473917 h 1039172"/>
                <a:gd name="connsiteX41" fmla="*/ 142691 w 1039172"/>
                <a:gd name="connsiteY41" fmla="*/ 422561 h 1039172"/>
                <a:gd name="connsiteX42" fmla="*/ 110400 w 1039172"/>
                <a:gd name="connsiteY42" fmla="*/ 409186 h 1039172"/>
                <a:gd name="connsiteX43" fmla="*/ 78108 w 1039172"/>
                <a:gd name="connsiteY43" fmla="*/ 422561 h 1039172"/>
                <a:gd name="connsiteX44" fmla="*/ 13377 w 1039172"/>
                <a:gd name="connsiteY44" fmla="*/ 487295 h 1039172"/>
                <a:gd name="connsiteX45" fmla="*/ 0 w 1039172"/>
                <a:gd name="connsiteY45" fmla="*/ 519586 h 1039172"/>
                <a:gd name="connsiteX46" fmla="*/ 13375 w 1039172"/>
                <a:gd name="connsiteY46" fmla="*/ 551877 h 1039172"/>
                <a:gd name="connsiteX47" fmla="*/ 78108 w 1039172"/>
                <a:gd name="connsiteY47" fmla="*/ 616611 h 1039172"/>
                <a:gd name="connsiteX48" fmla="*/ 110400 w 1039172"/>
                <a:gd name="connsiteY48" fmla="*/ 629986 h 1039172"/>
                <a:gd name="connsiteX49" fmla="*/ 142691 w 1039172"/>
                <a:gd name="connsiteY49" fmla="*/ 616611 h 1039172"/>
                <a:gd name="connsiteX50" fmla="*/ 151898 w 1039172"/>
                <a:gd name="connsiteY50" fmla="*/ 565255 h 1039172"/>
                <a:gd name="connsiteX51" fmla="*/ 185758 w 1039172"/>
                <a:gd name="connsiteY51" fmla="*/ 565255 h 1039172"/>
                <a:gd name="connsiteX52" fmla="*/ 251246 w 1039172"/>
                <a:gd name="connsiteY52" fmla="*/ 723347 h 1039172"/>
                <a:gd name="connsiteX53" fmla="*/ 227303 w 1039172"/>
                <a:gd name="connsiteY53" fmla="*/ 747291 h 1039172"/>
                <a:gd name="connsiteX54" fmla="*/ 184475 w 1039172"/>
                <a:gd name="connsiteY54" fmla="*/ 717487 h 1039172"/>
                <a:gd name="connsiteX55" fmla="*/ 138809 w 1039172"/>
                <a:gd name="connsiteY55" fmla="*/ 763154 h 1039172"/>
                <a:gd name="connsiteX56" fmla="*/ 138809 w 1039172"/>
                <a:gd name="connsiteY56" fmla="*/ 854699 h 1039172"/>
                <a:gd name="connsiteX57" fmla="*/ 184475 w 1039172"/>
                <a:gd name="connsiteY57" fmla="*/ 900365 h 1039172"/>
                <a:gd name="connsiteX58" fmla="*/ 276020 w 1039172"/>
                <a:gd name="connsiteY58" fmla="*/ 900365 h 1039172"/>
                <a:gd name="connsiteX59" fmla="*/ 321685 w 1039172"/>
                <a:gd name="connsiteY59" fmla="*/ 854699 h 1039172"/>
                <a:gd name="connsiteX60" fmla="*/ 291882 w 1039172"/>
                <a:gd name="connsiteY60" fmla="*/ 811873 h 1039172"/>
                <a:gd name="connsiteX61" fmla="*/ 315825 w 1039172"/>
                <a:gd name="connsiteY61" fmla="*/ 787930 h 1039172"/>
                <a:gd name="connsiteX62" fmla="*/ 473919 w 1039172"/>
                <a:gd name="connsiteY62" fmla="*/ 853416 h 1039172"/>
                <a:gd name="connsiteX63" fmla="*/ 473919 w 1039172"/>
                <a:gd name="connsiteY63" fmla="*/ 887252 h 1039172"/>
                <a:gd name="connsiteX64" fmla="*/ 454853 w 1039172"/>
                <a:gd name="connsiteY64" fmla="*/ 883107 h 1039172"/>
                <a:gd name="connsiteX65" fmla="*/ 422561 w 1039172"/>
                <a:gd name="connsiteY65" fmla="*/ 896483 h 1039172"/>
                <a:gd name="connsiteX66" fmla="*/ 422561 w 1039172"/>
                <a:gd name="connsiteY66" fmla="*/ 961064 h 1039172"/>
                <a:gd name="connsiteX67" fmla="*/ 487295 w 1039172"/>
                <a:gd name="connsiteY67" fmla="*/ 1025797 h 1039172"/>
                <a:gd name="connsiteX68" fmla="*/ 519586 w 1039172"/>
                <a:gd name="connsiteY68" fmla="*/ 1039172 h 1039172"/>
                <a:gd name="connsiteX69" fmla="*/ 551877 w 1039172"/>
                <a:gd name="connsiteY69" fmla="*/ 1025797 h 1039172"/>
                <a:gd name="connsiteX70" fmla="*/ 616611 w 1039172"/>
                <a:gd name="connsiteY70" fmla="*/ 961064 h 1039172"/>
                <a:gd name="connsiteX71" fmla="*/ 616611 w 1039172"/>
                <a:gd name="connsiteY71" fmla="*/ 896483 h 1039172"/>
                <a:gd name="connsiteX72" fmla="*/ 584319 w 1039172"/>
                <a:gd name="connsiteY72" fmla="*/ 883107 h 1039172"/>
                <a:gd name="connsiteX73" fmla="*/ 565253 w 1039172"/>
                <a:gd name="connsiteY73" fmla="*/ 887252 h 1039172"/>
                <a:gd name="connsiteX74" fmla="*/ 565253 w 1039172"/>
                <a:gd name="connsiteY74" fmla="*/ 853416 h 1039172"/>
                <a:gd name="connsiteX75" fmla="*/ 723347 w 1039172"/>
                <a:gd name="connsiteY75" fmla="*/ 787930 h 1039172"/>
                <a:gd name="connsiteX76" fmla="*/ 747291 w 1039172"/>
                <a:gd name="connsiteY76" fmla="*/ 811873 h 1039172"/>
                <a:gd name="connsiteX77" fmla="*/ 717487 w 1039172"/>
                <a:gd name="connsiteY77" fmla="*/ 854699 h 1039172"/>
                <a:gd name="connsiteX78" fmla="*/ 763152 w 1039172"/>
                <a:gd name="connsiteY78" fmla="*/ 900365 h 1039172"/>
                <a:gd name="connsiteX79" fmla="*/ 854697 w 1039172"/>
                <a:gd name="connsiteY79" fmla="*/ 900365 h 1039172"/>
                <a:gd name="connsiteX80" fmla="*/ 900363 w 1039172"/>
                <a:gd name="connsiteY80" fmla="*/ 854699 h 1039172"/>
                <a:gd name="connsiteX81" fmla="*/ 900363 w 1039172"/>
                <a:gd name="connsiteY81" fmla="*/ 763154 h 1039172"/>
                <a:gd name="connsiteX82" fmla="*/ 854697 w 1039172"/>
                <a:gd name="connsiteY82" fmla="*/ 717487 h 1039172"/>
                <a:gd name="connsiteX83" fmla="*/ 811869 w 1039172"/>
                <a:gd name="connsiteY83" fmla="*/ 747291 h 1039172"/>
                <a:gd name="connsiteX84" fmla="*/ 787926 w 1039172"/>
                <a:gd name="connsiteY84" fmla="*/ 723347 h 1039172"/>
                <a:gd name="connsiteX85" fmla="*/ 853414 w 1039172"/>
                <a:gd name="connsiteY85" fmla="*/ 565255 h 1039172"/>
                <a:gd name="connsiteX86" fmla="*/ 887274 w 1039172"/>
                <a:gd name="connsiteY86" fmla="*/ 565255 h 1039172"/>
                <a:gd name="connsiteX87" fmla="*/ 896481 w 1039172"/>
                <a:gd name="connsiteY87" fmla="*/ 616611 h 1039172"/>
                <a:gd name="connsiteX88" fmla="*/ 928772 w 1039172"/>
                <a:gd name="connsiteY88" fmla="*/ 629986 h 1039172"/>
                <a:gd name="connsiteX89" fmla="*/ 961064 w 1039172"/>
                <a:gd name="connsiteY89" fmla="*/ 616611 h 1039172"/>
                <a:gd name="connsiteX90" fmla="*/ 1025795 w 1039172"/>
                <a:gd name="connsiteY90" fmla="*/ 551880 h 1039172"/>
                <a:gd name="connsiteX91" fmla="*/ 1039172 w 1039172"/>
                <a:gd name="connsiteY91" fmla="*/ 519588 h 1039172"/>
                <a:gd name="connsiteX92" fmla="*/ 1025799 w 1039172"/>
                <a:gd name="connsiteY92" fmla="*/ 487297 h 1039172"/>
                <a:gd name="connsiteX93" fmla="*/ 1004268 w 1039172"/>
                <a:gd name="connsiteY93" fmla="*/ 530351 h 1039172"/>
                <a:gd name="connsiteX94" fmla="*/ 939535 w 1039172"/>
                <a:gd name="connsiteY94" fmla="*/ 595084 h 1039172"/>
                <a:gd name="connsiteX95" fmla="*/ 928772 w 1039172"/>
                <a:gd name="connsiteY95" fmla="*/ 599543 h 1039172"/>
                <a:gd name="connsiteX96" fmla="*/ 918009 w 1039172"/>
                <a:gd name="connsiteY96" fmla="*/ 595084 h 1039172"/>
                <a:gd name="connsiteX97" fmla="*/ 918009 w 1039172"/>
                <a:gd name="connsiteY97" fmla="*/ 573558 h 1039172"/>
                <a:gd name="connsiteX98" fmla="*/ 930769 w 1039172"/>
                <a:gd name="connsiteY98" fmla="*/ 560798 h 1039172"/>
                <a:gd name="connsiteX99" fmla="*/ 934067 w 1039172"/>
                <a:gd name="connsiteY99" fmla="*/ 544210 h 1039172"/>
                <a:gd name="connsiteX100" fmla="*/ 920004 w 1039172"/>
                <a:gd name="connsiteY100" fmla="*/ 534812 h 1039172"/>
                <a:gd name="connsiteX101" fmla="*/ 839842 w 1039172"/>
                <a:gd name="connsiteY101" fmla="*/ 534812 h 1039172"/>
                <a:gd name="connsiteX102" fmla="*/ 824687 w 1039172"/>
                <a:gd name="connsiteY102" fmla="*/ 548612 h 1039172"/>
                <a:gd name="connsiteX103" fmla="*/ 755843 w 1039172"/>
                <a:gd name="connsiteY103" fmla="*/ 714816 h 1039172"/>
                <a:gd name="connsiteX104" fmla="*/ 756807 w 1039172"/>
                <a:gd name="connsiteY104" fmla="*/ 735283 h 1039172"/>
                <a:gd name="connsiteX105" fmla="*/ 813491 w 1039172"/>
                <a:gd name="connsiteY105" fmla="*/ 791967 h 1039172"/>
                <a:gd name="connsiteX106" fmla="*/ 830081 w 1039172"/>
                <a:gd name="connsiteY106" fmla="*/ 795267 h 1039172"/>
                <a:gd name="connsiteX107" fmla="*/ 839478 w 1039172"/>
                <a:gd name="connsiteY107" fmla="*/ 781204 h 1039172"/>
                <a:gd name="connsiteX108" fmla="*/ 839478 w 1039172"/>
                <a:gd name="connsiteY108" fmla="*/ 763156 h 1039172"/>
                <a:gd name="connsiteX109" fmla="*/ 854701 w 1039172"/>
                <a:gd name="connsiteY109" fmla="*/ 747934 h 1039172"/>
                <a:gd name="connsiteX110" fmla="*/ 869923 w 1039172"/>
                <a:gd name="connsiteY110" fmla="*/ 763156 h 1039172"/>
                <a:gd name="connsiteX111" fmla="*/ 869923 w 1039172"/>
                <a:gd name="connsiteY111" fmla="*/ 854701 h 1039172"/>
                <a:gd name="connsiteX112" fmla="*/ 854701 w 1039172"/>
                <a:gd name="connsiteY112" fmla="*/ 869923 h 1039172"/>
                <a:gd name="connsiteX113" fmla="*/ 763156 w 1039172"/>
                <a:gd name="connsiteY113" fmla="*/ 869923 h 1039172"/>
                <a:gd name="connsiteX114" fmla="*/ 747936 w 1039172"/>
                <a:gd name="connsiteY114" fmla="*/ 854701 h 1039172"/>
                <a:gd name="connsiteX115" fmla="*/ 763156 w 1039172"/>
                <a:gd name="connsiteY115" fmla="*/ 839478 h 1039172"/>
                <a:gd name="connsiteX116" fmla="*/ 781204 w 1039172"/>
                <a:gd name="connsiteY116" fmla="*/ 839478 h 1039172"/>
                <a:gd name="connsiteX117" fmla="*/ 795267 w 1039172"/>
                <a:gd name="connsiteY117" fmla="*/ 830081 h 1039172"/>
                <a:gd name="connsiteX118" fmla="*/ 791969 w 1039172"/>
                <a:gd name="connsiteY118" fmla="*/ 813493 h 1039172"/>
                <a:gd name="connsiteX119" fmla="*/ 735285 w 1039172"/>
                <a:gd name="connsiteY119" fmla="*/ 756810 h 1039172"/>
                <a:gd name="connsiteX120" fmla="*/ 714818 w 1039172"/>
                <a:gd name="connsiteY120" fmla="*/ 755843 h 1039172"/>
                <a:gd name="connsiteX121" fmla="*/ 548612 w 1039172"/>
                <a:gd name="connsiteY121" fmla="*/ 824684 h 1039172"/>
                <a:gd name="connsiteX122" fmla="*/ 534812 w 1039172"/>
                <a:gd name="connsiteY122" fmla="*/ 839840 h 1039172"/>
                <a:gd name="connsiteX123" fmla="*/ 534812 w 1039172"/>
                <a:gd name="connsiteY123" fmla="*/ 920008 h 1039172"/>
                <a:gd name="connsiteX124" fmla="*/ 544210 w 1039172"/>
                <a:gd name="connsiteY124" fmla="*/ 934072 h 1039172"/>
                <a:gd name="connsiteX125" fmla="*/ 560800 w 1039172"/>
                <a:gd name="connsiteY125" fmla="*/ 930771 h 1039172"/>
                <a:gd name="connsiteX126" fmla="*/ 573560 w 1039172"/>
                <a:gd name="connsiteY126" fmla="*/ 918011 h 1039172"/>
                <a:gd name="connsiteX127" fmla="*/ 584323 w 1039172"/>
                <a:gd name="connsiteY127" fmla="*/ 913552 h 1039172"/>
                <a:gd name="connsiteX128" fmla="*/ 595086 w 1039172"/>
                <a:gd name="connsiteY128" fmla="*/ 918011 h 1039172"/>
                <a:gd name="connsiteX129" fmla="*/ 595086 w 1039172"/>
                <a:gd name="connsiteY129" fmla="*/ 939537 h 1039172"/>
                <a:gd name="connsiteX130" fmla="*/ 530353 w 1039172"/>
                <a:gd name="connsiteY130" fmla="*/ 1004270 h 1039172"/>
                <a:gd name="connsiteX131" fmla="*/ 519590 w 1039172"/>
                <a:gd name="connsiteY131" fmla="*/ 1008730 h 1039172"/>
                <a:gd name="connsiteX132" fmla="*/ 508827 w 1039172"/>
                <a:gd name="connsiteY132" fmla="*/ 1004270 h 1039172"/>
                <a:gd name="connsiteX133" fmla="*/ 444094 w 1039172"/>
                <a:gd name="connsiteY133" fmla="*/ 939537 h 1039172"/>
                <a:gd name="connsiteX134" fmla="*/ 444094 w 1039172"/>
                <a:gd name="connsiteY134" fmla="*/ 918011 h 1039172"/>
                <a:gd name="connsiteX135" fmla="*/ 454857 w 1039172"/>
                <a:gd name="connsiteY135" fmla="*/ 913552 h 1039172"/>
                <a:gd name="connsiteX136" fmla="*/ 465620 w 1039172"/>
                <a:gd name="connsiteY136" fmla="*/ 918011 h 1039172"/>
                <a:gd name="connsiteX137" fmla="*/ 478380 w 1039172"/>
                <a:gd name="connsiteY137" fmla="*/ 930771 h 1039172"/>
                <a:gd name="connsiteX138" fmla="*/ 494971 w 1039172"/>
                <a:gd name="connsiteY138" fmla="*/ 934072 h 1039172"/>
                <a:gd name="connsiteX139" fmla="*/ 504368 w 1039172"/>
                <a:gd name="connsiteY139" fmla="*/ 920008 h 1039172"/>
                <a:gd name="connsiteX140" fmla="*/ 504368 w 1039172"/>
                <a:gd name="connsiteY140" fmla="*/ 839840 h 1039172"/>
                <a:gd name="connsiteX141" fmla="*/ 490568 w 1039172"/>
                <a:gd name="connsiteY141" fmla="*/ 824684 h 1039172"/>
                <a:gd name="connsiteX142" fmla="*/ 324362 w 1039172"/>
                <a:gd name="connsiteY142" fmla="*/ 755843 h 1039172"/>
                <a:gd name="connsiteX143" fmla="*/ 303895 w 1039172"/>
                <a:gd name="connsiteY143" fmla="*/ 756810 h 1039172"/>
                <a:gd name="connsiteX144" fmla="*/ 247209 w 1039172"/>
                <a:gd name="connsiteY144" fmla="*/ 813491 h 1039172"/>
                <a:gd name="connsiteX145" fmla="*/ 243911 w 1039172"/>
                <a:gd name="connsiteY145" fmla="*/ 830079 h 1039172"/>
                <a:gd name="connsiteX146" fmla="*/ 257974 w 1039172"/>
                <a:gd name="connsiteY146" fmla="*/ 839476 h 1039172"/>
                <a:gd name="connsiteX147" fmla="*/ 276022 w 1039172"/>
                <a:gd name="connsiteY147" fmla="*/ 839476 h 1039172"/>
                <a:gd name="connsiteX148" fmla="*/ 291242 w 1039172"/>
                <a:gd name="connsiteY148" fmla="*/ 854699 h 1039172"/>
                <a:gd name="connsiteX149" fmla="*/ 276022 w 1039172"/>
                <a:gd name="connsiteY149" fmla="*/ 869921 h 1039172"/>
                <a:gd name="connsiteX150" fmla="*/ 184475 w 1039172"/>
                <a:gd name="connsiteY150" fmla="*/ 869921 h 1039172"/>
                <a:gd name="connsiteX151" fmla="*/ 169253 w 1039172"/>
                <a:gd name="connsiteY151" fmla="*/ 854699 h 1039172"/>
                <a:gd name="connsiteX152" fmla="*/ 169253 w 1039172"/>
                <a:gd name="connsiteY152" fmla="*/ 763154 h 1039172"/>
                <a:gd name="connsiteX153" fmla="*/ 184475 w 1039172"/>
                <a:gd name="connsiteY153" fmla="*/ 747932 h 1039172"/>
                <a:gd name="connsiteX154" fmla="*/ 199698 w 1039172"/>
                <a:gd name="connsiteY154" fmla="*/ 763154 h 1039172"/>
                <a:gd name="connsiteX155" fmla="*/ 199698 w 1039172"/>
                <a:gd name="connsiteY155" fmla="*/ 781202 h 1039172"/>
                <a:gd name="connsiteX156" fmla="*/ 209095 w 1039172"/>
                <a:gd name="connsiteY156" fmla="*/ 795265 h 1039172"/>
                <a:gd name="connsiteX157" fmla="*/ 225685 w 1039172"/>
                <a:gd name="connsiteY157" fmla="*/ 791965 h 1039172"/>
                <a:gd name="connsiteX158" fmla="*/ 282369 w 1039172"/>
                <a:gd name="connsiteY158" fmla="*/ 735281 h 1039172"/>
                <a:gd name="connsiteX159" fmla="*/ 283333 w 1039172"/>
                <a:gd name="connsiteY159" fmla="*/ 714814 h 1039172"/>
                <a:gd name="connsiteX160" fmla="*/ 214490 w 1039172"/>
                <a:gd name="connsiteY160" fmla="*/ 548610 h 1039172"/>
                <a:gd name="connsiteX161" fmla="*/ 199334 w 1039172"/>
                <a:gd name="connsiteY161" fmla="*/ 534810 h 1039172"/>
                <a:gd name="connsiteX162" fmla="*/ 119166 w 1039172"/>
                <a:gd name="connsiteY162" fmla="*/ 534810 h 1039172"/>
                <a:gd name="connsiteX163" fmla="*/ 105103 w 1039172"/>
                <a:gd name="connsiteY163" fmla="*/ 544208 h 1039172"/>
                <a:gd name="connsiteX164" fmla="*/ 108401 w 1039172"/>
                <a:gd name="connsiteY164" fmla="*/ 560796 h 1039172"/>
                <a:gd name="connsiteX165" fmla="*/ 121161 w 1039172"/>
                <a:gd name="connsiteY165" fmla="*/ 573556 h 1039172"/>
                <a:gd name="connsiteX166" fmla="*/ 121161 w 1039172"/>
                <a:gd name="connsiteY166" fmla="*/ 595082 h 1039172"/>
                <a:gd name="connsiteX167" fmla="*/ 110398 w 1039172"/>
                <a:gd name="connsiteY167" fmla="*/ 599541 h 1039172"/>
                <a:gd name="connsiteX168" fmla="*/ 99635 w 1039172"/>
                <a:gd name="connsiteY168" fmla="*/ 595082 h 1039172"/>
                <a:gd name="connsiteX169" fmla="*/ 34900 w 1039172"/>
                <a:gd name="connsiteY169" fmla="*/ 530349 h 1039172"/>
                <a:gd name="connsiteX170" fmla="*/ 30444 w 1039172"/>
                <a:gd name="connsiteY170" fmla="*/ 519586 h 1039172"/>
                <a:gd name="connsiteX171" fmla="*/ 34904 w 1039172"/>
                <a:gd name="connsiteY171" fmla="*/ 508823 h 1039172"/>
                <a:gd name="connsiteX172" fmla="*/ 99637 w 1039172"/>
                <a:gd name="connsiteY172" fmla="*/ 444090 h 1039172"/>
                <a:gd name="connsiteX173" fmla="*/ 110400 w 1039172"/>
                <a:gd name="connsiteY173" fmla="*/ 439631 h 1039172"/>
                <a:gd name="connsiteX174" fmla="*/ 121163 w 1039172"/>
                <a:gd name="connsiteY174" fmla="*/ 444090 h 1039172"/>
                <a:gd name="connsiteX175" fmla="*/ 121163 w 1039172"/>
                <a:gd name="connsiteY175" fmla="*/ 465616 h 1039172"/>
                <a:gd name="connsiteX176" fmla="*/ 108403 w 1039172"/>
                <a:gd name="connsiteY176" fmla="*/ 478376 h 1039172"/>
                <a:gd name="connsiteX177" fmla="*/ 105105 w 1039172"/>
                <a:gd name="connsiteY177" fmla="*/ 494965 h 1039172"/>
                <a:gd name="connsiteX178" fmla="*/ 119168 w 1039172"/>
                <a:gd name="connsiteY178" fmla="*/ 504362 h 1039172"/>
                <a:gd name="connsiteX179" fmla="*/ 199334 w 1039172"/>
                <a:gd name="connsiteY179" fmla="*/ 504362 h 1039172"/>
                <a:gd name="connsiteX180" fmla="*/ 214490 w 1039172"/>
                <a:gd name="connsiteY180" fmla="*/ 490562 h 1039172"/>
                <a:gd name="connsiteX181" fmla="*/ 283333 w 1039172"/>
                <a:gd name="connsiteY181" fmla="*/ 324358 h 1039172"/>
                <a:gd name="connsiteX182" fmla="*/ 282369 w 1039172"/>
                <a:gd name="connsiteY182" fmla="*/ 303891 h 1039172"/>
                <a:gd name="connsiteX183" fmla="*/ 225685 w 1039172"/>
                <a:gd name="connsiteY183" fmla="*/ 247207 h 1039172"/>
                <a:gd name="connsiteX184" fmla="*/ 209095 w 1039172"/>
                <a:gd name="connsiteY184" fmla="*/ 243907 h 1039172"/>
                <a:gd name="connsiteX185" fmla="*/ 199698 w 1039172"/>
                <a:gd name="connsiteY185" fmla="*/ 257970 h 1039172"/>
                <a:gd name="connsiteX186" fmla="*/ 199698 w 1039172"/>
                <a:gd name="connsiteY186" fmla="*/ 276018 h 1039172"/>
                <a:gd name="connsiteX187" fmla="*/ 184475 w 1039172"/>
                <a:gd name="connsiteY187" fmla="*/ 291240 h 1039172"/>
                <a:gd name="connsiteX188" fmla="*/ 169253 w 1039172"/>
                <a:gd name="connsiteY188" fmla="*/ 276018 h 1039172"/>
                <a:gd name="connsiteX189" fmla="*/ 169253 w 1039172"/>
                <a:gd name="connsiteY189" fmla="*/ 184475 h 1039172"/>
                <a:gd name="connsiteX190" fmla="*/ 184475 w 1039172"/>
                <a:gd name="connsiteY190" fmla="*/ 169253 h 1039172"/>
                <a:gd name="connsiteX191" fmla="*/ 276020 w 1039172"/>
                <a:gd name="connsiteY191" fmla="*/ 169253 h 1039172"/>
                <a:gd name="connsiteX192" fmla="*/ 291240 w 1039172"/>
                <a:gd name="connsiteY192" fmla="*/ 184475 h 1039172"/>
                <a:gd name="connsiteX193" fmla="*/ 276020 w 1039172"/>
                <a:gd name="connsiteY193" fmla="*/ 199698 h 1039172"/>
                <a:gd name="connsiteX194" fmla="*/ 257972 w 1039172"/>
                <a:gd name="connsiteY194" fmla="*/ 199698 h 1039172"/>
                <a:gd name="connsiteX195" fmla="*/ 243909 w 1039172"/>
                <a:gd name="connsiteY195" fmla="*/ 209095 h 1039172"/>
                <a:gd name="connsiteX196" fmla="*/ 247207 w 1039172"/>
                <a:gd name="connsiteY196" fmla="*/ 225683 h 1039172"/>
                <a:gd name="connsiteX197" fmla="*/ 303891 w 1039172"/>
                <a:gd name="connsiteY197" fmla="*/ 282367 h 1039172"/>
                <a:gd name="connsiteX198" fmla="*/ 324358 w 1039172"/>
                <a:gd name="connsiteY198" fmla="*/ 283333 h 1039172"/>
                <a:gd name="connsiteX199" fmla="*/ 490564 w 1039172"/>
                <a:gd name="connsiteY199" fmla="*/ 214492 h 1039172"/>
                <a:gd name="connsiteX200" fmla="*/ 504364 w 1039172"/>
                <a:gd name="connsiteY200" fmla="*/ 199336 h 1039172"/>
                <a:gd name="connsiteX201" fmla="*/ 504364 w 1039172"/>
                <a:gd name="connsiteY201" fmla="*/ 119166 h 1039172"/>
                <a:gd name="connsiteX202" fmla="*/ 494967 w 1039172"/>
                <a:gd name="connsiteY202" fmla="*/ 105103 h 1039172"/>
                <a:gd name="connsiteX203" fmla="*/ 478376 w 1039172"/>
                <a:gd name="connsiteY203" fmla="*/ 108403 h 1039172"/>
                <a:gd name="connsiteX204" fmla="*/ 465616 w 1039172"/>
                <a:gd name="connsiteY204" fmla="*/ 121163 h 1039172"/>
                <a:gd name="connsiteX205" fmla="*/ 454853 w 1039172"/>
                <a:gd name="connsiteY205" fmla="*/ 125622 h 1039172"/>
                <a:gd name="connsiteX206" fmla="*/ 444090 w 1039172"/>
                <a:gd name="connsiteY206" fmla="*/ 121163 h 1039172"/>
                <a:gd name="connsiteX207" fmla="*/ 444090 w 1039172"/>
                <a:gd name="connsiteY207" fmla="*/ 99637 h 1039172"/>
                <a:gd name="connsiteX208" fmla="*/ 508823 w 1039172"/>
                <a:gd name="connsiteY208" fmla="*/ 34904 h 1039172"/>
                <a:gd name="connsiteX209" fmla="*/ 519586 w 1039172"/>
                <a:gd name="connsiteY209" fmla="*/ 30444 h 1039172"/>
                <a:gd name="connsiteX210" fmla="*/ 530349 w 1039172"/>
                <a:gd name="connsiteY210" fmla="*/ 34904 h 1039172"/>
                <a:gd name="connsiteX211" fmla="*/ 595082 w 1039172"/>
                <a:gd name="connsiteY211" fmla="*/ 99637 h 1039172"/>
                <a:gd name="connsiteX212" fmla="*/ 595082 w 1039172"/>
                <a:gd name="connsiteY212" fmla="*/ 121163 h 1039172"/>
                <a:gd name="connsiteX213" fmla="*/ 584319 w 1039172"/>
                <a:gd name="connsiteY213" fmla="*/ 125622 h 1039172"/>
                <a:gd name="connsiteX214" fmla="*/ 573556 w 1039172"/>
                <a:gd name="connsiteY214" fmla="*/ 121163 h 1039172"/>
                <a:gd name="connsiteX215" fmla="*/ 560796 w 1039172"/>
                <a:gd name="connsiteY215" fmla="*/ 108403 h 1039172"/>
                <a:gd name="connsiteX216" fmla="*/ 544205 w 1039172"/>
                <a:gd name="connsiteY216" fmla="*/ 105103 h 1039172"/>
                <a:gd name="connsiteX217" fmla="*/ 534808 w 1039172"/>
                <a:gd name="connsiteY217" fmla="*/ 119166 h 1039172"/>
                <a:gd name="connsiteX218" fmla="*/ 534808 w 1039172"/>
                <a:gd name="connsiteY218" fmla="*/ 199334 h 1039172"/>
                <a:gd name="connsiteX219" fmla="*/ 548608 w 1039172"/>
                <a:gd name="connsiteY219" fmla="*/ 214490 h 1039172"/>
                <a:gd name="connsiteX220" fmla="*/ 714814 w 1039172"/>
                <a:gd name="connsiteY220" fmla="*/ 283331 h 1039172"/>
                <a:gd name="connsiteX221" fmla="*/ 735281 w 1039172"/>
                <a:gd name="connsiteY221" fmla="*/ 282365 h 1039172"/>
                <a:gd name="connsiteX222" fmla="*/ 791965 w 1039172"/>
                <a:gd name="connsiteY222" fmla="*/ 225681 h 1039172"/>
                <a:gd name="connsiteX223" fmla="*/ 795263 w 1039172"/>
                <a:gd name="connsiteY223" fmla="*/ 209093 h 1039172"/>
                <a:gd name="connsiteX224" fmla="*/ 781200 w 1039172"/>
                <a:gd name="connsiteY224" fmla="*/ 199696 h 1039172"/>
                <a:gd name="connsiteX225" fmla="*/ 763152 w 1039172"/>
                <a:gd name="connsiteY225" fmla="*/ 199696 h 1039172"/>
                <a:gd name="connsiteX226" fmla="*/ 747932 w 1039172"/>
                <a:gd name="connsiteY226" fmla="*/ 184473 h 1039172"/>
                <a:gd name="connsiteX227" fmla="*/ 763152 w 1039172"/>
                <a:gd name="connsiteY227" fmla="*/ 169251 h 1039172"/>
                <a:gd name="connsiteX228" fmla="*/ 854697 w 1039172"/>
                <a:gd name="connsiteY228" fmla="*/ 169251 h 1039172"/>
                <a:gd name="connsiteX229" fmla="*/ 869919 w 1039172"/>
                <a:gd name="connsiteY229" fmla="*/ 184473 h 1039172"/>
                <a:gd name="connsiteX230" fmla="*/ 869919 w 1039172"/>
                <a:gd name="connsiteY230" fmla="*/ 276018 h 1039172"/>
                <a:gd name="connsiteX231" fmla="*/ 854697 w 1039172"/>
                <a:gd name="connsiteY231" fmla="*/ 291240 h 1039172"/>
                <a:gd name="connsiteX232" fmla="*/ 839474 w 1039172"/>
                <a:gd name="connsiteY232" fmla="*/ 276018 h 1039172"/>
                <a:gd name="connsiteX233" fmla="*/ 839474 w 1039172"/>
                <a:gd name="connsiteY233" fmla="*/ 257970 h 1039172"/>
                <a:gd name="connsiteX234" fmla="*/ 830077 w 1039172"/>
                <a:gd name="connsiteY234" fmla="*/ 243907 h 1039172"/>
                <a:gd name="connsiteX235" fmla="*/ 813487 w 1039172"/>
                <a:gd name="connsiteY235" fmla="*/ 247207 h 1039172"/>
                <a:gd name="connsiteX236" fmla="*/ 756803 w 1039172"/>
                <a:gd name="connsiteY236" fmla="*/ 303891 h 1039172"/>
                <a:gd name="connsiteX237" fmla="*/ 755839 w 1039172"/>
                <a:gd name="connsiteY237" fmla="*/ 324358 h 1039172"/>
                <a:gd name="connsiteX238" fmla="*/ 824682 w 1039172"/>
                <a:gd name="connsiteY238" fmla="*/ 490562 h 1039172"/>
                <a:gd name="connsiteX239" fmla="*/ 839838 w 1039172"/>
                <a:gd name="connsiteY239" fmla="*/ 504362 h 1039172"/>
                <a:gd name="connsiteX240" fmla="*/ 920004 w 1039172"/>
                <a:gd name="connsiteY240" fmla="*/ 504362 h 1039172"/>
                <a:gd name="connsiteX241" fmla="*/ 934067 w 1039172"/>
                <a:gd name="connsiteY241" fmla="*/ 494965 h 1039172"/>
                <a:gd name="connsiteX242" fmla="*/ 930769 w 1039172"/>
                <a:gd name="connsiteY242" fmla="*/ 478376 h 1039172"/>
                <a:gd name="connsiteX243" fmla="*/ 918009 w 1039172"/>
                <a:gd name="connsiteY243" fmla="*/ 465616 h 1039172"/>
                <a:gd name="connsiteX244" fmla="*/ 918009 w 1039172"/>
                <a:gd name="connsiteY244" fmla="*/ 444090 h 1039172"/>
                <a:gd name="connsiteX245" fmla="*/ 928772 w 1039172"/>
                <a:gd name="connsiteY245" fmla="*/ 439631 h 1039172"/>
                <a:gd name="connsiteX246" fmla="*/ 939535 w 1039172"/>
                <a:gd name="connsiteY246" fmla="*/ 444090 h 1039172"/>
                <a:gd name="connsiteX247" fmla="*/ 1004268 w 1039172"/>
                <a:gd name="connsiteY247" fmla="*/ 508823 h 1039172"/>
                <a:gd name="connsiteX248" fmla="*/ 1008728 w 1039172"/>
                <a:gd name="connsiteY248" fmla="*/ 519586 h 1039172"/>
                <a:gd name="connsiteX249" fmla="*/ 1004268 w 1039172"/>
                <a:gd name="connsiteY249" fmla="*/ 530351 h 103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039172" h="1039172">
                  <a:moveTo>
                    <a:pt x="1025799" y="487297"/>
                  </a:moveTo>
                  <a:lnTo>
                    <a:pt x="961066" y="422563"/>
                  </a:lnTo>
                  <a:cubicBezTo>
                    <a:pt x="952440" y="413938"/>
                    <a:pt x="940972" y="409188"/>
                    <a:pt x="928774" y="409188"/>
                  </a:cubicBezTo>
                  <a:cubicBezTo>
                    <a:pt x="916576" y="409188"/>
                    <a:pt x="905109" y="413940"/>
                    <a:pt x="896483" y="422563"/>
                  </a:cubicBezTo>
                  <a:cubicBezTo>
                    <a:pt x="882620" y="436428"/>
                    <a:pt x="879552" y="457059"/>
                    <a:pt x="887276" y="473919"/>
                  </a:cubicBezTo>
                  <a:lnTo>
                    <a:pt x="853416" y="473919"/>
                  </a:lnTo>
                  <a:cubicBezTo>
                    <a:pt x="845618" y="416314"/>
                    <a:pt x="823185" y="362156"/>
                    <a:pt x="787928" y="315827"/>
                  </a:cubicBezTo>
                  <a:lnTo>
                    <a:pt x="811871" y="291884"/>
                  </a:lnTo>
                  <a:cubicBezTo>
                    <a:pt x="818332" y="309267"/>
                    <a:pt x="835090" y="321687"/>
                    <a:pt x="854699" y="321687"/>
                  </a:cubicBezTo>
                  <a:cubicBezTo>
                    <a:pt x="879878" y="321687"/>
                    <a:pt x="900365" y="301202"/>
                    <a:pt x="900365" y="276020"/>
                  </a:cubicBezTo>
                  <a:lnTo>
                    <a:pt x="900365" y="184475"/>
                  </a:lnTo>
                  <a:cubicBezTo>
                    <a:pt x="900365" y="159294"/>
                    <a:pt x="879878" y="138809"/>
                    <a:pt x="854699" y="138809"/>
                  </a:cubicBezTo>
                  <a:lnTo>
                    <a:pt x="763154" y="138809"/>
                  </a:lnTo>
                  <a:cubicBezTo>
                    <a:pt x="737975" y="138809"/>
                    <a:pt x="717489" y="159294"/>
                    <a:pt x="717489" y="184475"/>
                  </a:cubicBezTo>
                  <a:cubicBezTo>
                    <a:pt x="717489" y="204082"/>
                    <a:pt x="729907" y="220840"/>
                    <a:pt x="747293" y="227301"/>
                  </a:cubicBezTo>
                  <a:lnTo>
                    <a:pt x="723349" y="251244"/>
                  </a:lnTo>
                  <a:cubicBezTo>
                    <a:pt x="677021" y="215987"/>
                    <a:pt x="622858" y="193554"/>
                    <a:pt x="565255" y="185758"/>
                  </a:cubicBezTo>
                  <a:lnTo>
                    <a:pt x="565255" y="151924"/>
                  </a:lnTo>
                  <a:cubicBezTo>
                    <a:pt x="571157" y="154638"/>
                    <a:pt x="577629" y="156069"/>
                    <a:pt x="584321" y="156069"/>
                  </a:cubicBezTo>
                  <a:cubicBezTo>
                    <a:pt x="596519" y="156069"/>
                    <a:pt x="607987" y="151317"/>
                    <a:pt x="616613" y="142693"/>
                  </a:cubicBezTo>
                  <a:cubicBezTo>
                    <a:pt x="634415" y="124887"/>
                    <a:pt x="634415" y="95916"/>
                    <a:pt x="616613" y="78112"/>
                  </a:cubicBezTo>
                  <a:lnTo>
                    <a:pt x="551880" y="13375"/>
                  </a:lnTo>
                  <a:cubicBezTo>
                    <a:pt x="543254" y="4751"/>
                    <a:pt x="531784" y="0"/>
                    <a:pt x="519586" y="0"/>
                  </a:cubicBezTo>
                  <a:cubicBezTo>
                    <a:pt x="507388" y="0"/>
                    <a:pt x="495920" y="4751"/>
                    <a:pt x="487295" y="13375"/>
                  </a:cubicBezTo>
                  <a:lnTo>
                    <a:pt x="422561" y="78108"/>
                  </a:lnTo>
                  <a:cubicBezTo>
                    <a:pt x="404760" y="95912"/>
                    <a:pt x="404760" y="124883"/>
                    <a:pt x="422561" y="142689"/>
                  </a:cubicBezTo>
                  <a:cubicBezTo>
                    <a:pt x="431187" y="151315"/>
                    <a:pt x="442655" y="156065"/>
                    <a:pt x="454853" y="156065"/>
                  </a:cubicBezTo>
                  <a:cubicBezTo>
                    <a:pt x="461545" y="156065"/>
                    <a:pt x="468015" y="154634"/>
                    <a:pt x="473919" y="151920"/>
                  </a:cubicBezTo>
                  <a:lnTo>
                    <a:pt x="473919" y="185756"/>
                  </a:lnTo>
                  <a:cubicBezTo>
                    <a:pt x="416316" y="193552"/>
                    <a:pt x="362156" y="215985"/>
                    <a:pt x="315825" y="251242"/>
                  </a:cubicBezTo>
                  <a:lnTo>
                    <a:pt x="291882" y="227299"/>
                  </a:lnTo>
                  <a:cubicBezTo>
                    <a:pt x="309263" y="220838"/>
                    <a:pt x="321685" y="204080"/>
                    <a:pt x="321685" y="184473"/>
                  </a:cubicBezTo>
                  <a:cubicBezTo>
                    <a:pt x="321685" y="159292"/>
                    <a:pt x="301200" y="138807"/>
                    <a:pt x="276020" y="138807"/>
                  </a:cubicBezTo>
                  <a:lnTo>
                    <a:pt x="184475" y="138807"/>
                  </a:lnTo>
                  <a:cubicBezTo>
                    <a:pt x="159296" y="138807"/>
                    <a:pt x="138809" y="159292"/>
                    <a:pt x="138809" y="184473"/>
                  </a:cubicBezTo>
                  <a:lnTo>
                    <a:pt x="138809" y="276018"/>
                  </a:lnTo>
                  <a:cubicBezTo>
                    <a:pt x="138809" y="301200"/>
                    <a:pt x="159296" y="321685"/>
                    <a:pt x="184475" y="321685"/>
                  </a:cubicBezTo>
                  <a:cubicBezTo>
                    <a:pt x="204082" y="321685"/>
                    <a:pt x="220842" y="309265"/>
                    <a:pt x="227303" y="291882"/>
                  </a:cubicBezTo>
                  <a:lnTo>
                    <a:pt x="251246" y="315825"/>
                  </a:lnTo>
                  <a:cubicBezTo>
                    <a:pt x="215989" y="362153"/>
                    <a:pt x="193556" y="416312"/>
                    <a:pt x="185758" y="473917"/>
                  </a:cubicBezTo>
                  <a:lnTo>
                    <a:pt x="151898" y="473917"/>
                  </a:lnTo>
                  <a:cubicBezTo>
                    <a:pt x="159623" y="457057"/>
                    <a:pt x="156554" y="436424"/>
                    <a:pt x="142691" y="422561"/>
                  </a:cubicBezTo>
                  <a:cubicBezTo>
                    <a:pt x="134065" y="413936"/>
                    <a:pt x="122598" y="409186"/>
                    <a:pt x="110400" y="409186"/>
                  </a:cubicBezTo>
                  <a:cubicBezTo>
                    <a:pt x="98202" y="409186"/>
                    <a:pt x="86734" y="413938"/>
                    <a:pt x="78108" y="422561"/>
                  </a:cubicBezTo>
                  <a:lnTo>
                    <a:pt x="13377" y="487295"/>
                  </a:lnTo>
                  <a:cubicBezTo>
                    <a:pt x="4751" y="495920"/>
                    <a:pt x="0" y="507388"/>
                    <a:pt x="0" y="519586"/>
                  </a:cubicBezTo>
                  <a:cubicBezTo>
                    <a:pt x="0" y="531784"/>
                    <a:pt x="4751" y="543254"/>
                    <a:pt x="13375" y="551877"/>
                  </a:cubicBezTo>
                  <a:lnTo>
                    <a:pt x="78108" y="616611"/>
                  </a:lnTo>
                  <a:cubicBezTo>
                    <a:pt x="86734" y="625237"/>
                    <a:pt x="98202" y="629986"/>
                    <a:pt x="110400" y="629986"/>
                  </a:cubicBezTo>
                  <a:cubicBezTo>
                    <a:pt x="122598" y="629986"/>
                    <a:pt x="134065" y="625235"/>
                    <a:pt x="142691" y="616611"/>
                  </a:cubicBezTo>
                  <a:cubicBezTo>
                    <a:pt x="156554" y="602746"/>
                    <a:pt x="159623" y="582115"/>
                    <a:pt x="151898" y="565255"/>
                  </a:cubicBezTo>
                  <a:lnTo>
                    <a:pt x="185758" y="565255"/>
                  </a:lnTo>
                  <a:cubicBezTo>
                    <a:pt x="193556" y="622860"/>
                    <a:pt x="215989" y="677019"/>
                    <a:pt x="251246" y="723347"/>
                  </a:cubicBezTo>
                  <a:lnTo>
                    <a:pt x="227303" y="747291"/>
                  </a:lnTo>
                  <a:cubicBezTo>
                    <a:pt x="220842" y="729907"/>
                    <a:pt x="204084" y="717487"/>
                    <a:pt x="184475" y="717487"/>
                  </a:cubicBezTo>
                  <a:cubicBezTo>
                    <a:pt x="159296" y="717487"/>
                    <a:pt x="138809" y="737972"/>
                    <a:pt x="138809" y="763154"/>
                  </a:cubicBezTo>
                  <a:lnTo>
                    <a:pt x="138809" y="854699"/>
                  </a:lnTo>
                  <a:cubicBezTo>
                    <a:pt x="138809" y="879880"/>
                    <a:pt x="159296" y="900365"/>
                    <a:pt x="184475" y="900365"/>
                  </a:cubicBezTo>
                  <a:lnTo>
                    <a:pt x="276020" y="900365"/>
                  </a:lnTo>
                  <a:cubicBezTo>
                    <a:pt x="301200" y="900365"/>
                    <a:pt x="321685" y="879880"/>
                    <a:pt x="321685" y="854699"/>
                  </a:cubicBezTo>
                  <a:cubicBezTo>
                    <a:pt x="321685" y="835092"/>
                    <a:pt x="309267" y="818334"/>
                    <a:pt x="291882" y="811873"/>
                  </a:cubicBezTo>
                  <a:lnTo>
                    <a:pt x="315825" y="787930"/>
                  </a:lnTo>
                  <a:cubicBezTo>
                    <a:pt x="362153" y="823187"/>
                    <a:pt x="416316" y="845620"/>
                    <a:pt x="473919" y="853416"/>
                  </a:cubicBezTo>
                  <a:lnTo>
                    <a:pt x="473919" y="887252"/>
                  </a:lnTo>
                  <a:cubicBezTo>
                    <a:pt x="468017" y="884538"/>
                    <a:pt x="461545" y="883107"/>
                    <a:pt x="454853" y="883107"/>
                  </a:cubicBezTo>
                  <a:cubicBezTo>
                    <a:pt x="442655" y="883107"/>
                    <a:pt x="431187" y="887859"/>
                    <a:pt x="422561" y="896483"/>
                  </a:cubicBezTo>
                  <a:cubicBezTo>
                    <a:pt x="404760" y="914289"/>
                    <a:pt x="404760" y="943260"/>
                    <a:pt x="422561" y="961064"/>
                  </a:cubicBezTo>
                  <a:lnTo>
                    <a:pt x="487295" y="1025797"/>
                  </a:lnTo>
                  <a:cubicBezTo>
                    <a:pt x="495920" y="1034423"/>
                    <a:pt x="507388" y="1039172"/>
                    <a:pt x="519586" y="1039172"/>
                  </a:cubicBezTo>
                  <a:cubicBezTo>
                    <a:pt x="531784" y="1039172"/>
                    <a:pt x="543252" y="1034421"/>
                    <a:pt x="551877" y="1025797"/>
                  </a:cubicBezTo>
                  <a:lnTo>
                    <a:pt x="616611" y="961064"/>
                  </a:lnTo>
                  <a:cubicBezTo>
                    <a:pt x="634413" y="943260"/>
                    <a:pt x="634413" y="914289"/>
                    <a:pt x="616611" y="896483"/>
                  </a:cubicBezTo>
                  <a:cubicBezTo>
                    <a:pt x="607985" y="887857"/>
                    <a:pt x="596517" y="883107"/>
                    <a:pt x="584319" y="883107"/>
                  </a:cubicBezTo>
                  <a:cubicBezTo>
                    <a:pt x="577627" y="883107"/>
                    <a:pt x="571157" y="884538"/>
                    <a:pt x="565253" y="887252"/>
                  </a:cubicBezTo>
                  <a:lnTo>
                    <a:pt x="565253" y="853416"/>
                  </a:lnTo>
                  <a:cubicBezTo>
                    <a:pt x="622856" y="845620"/>
                    <a:pt x="677017" y="823187"/>
                    <a:pt x="723347" y="787930"/>
                  </a:cubicBezTo>
                  <a:lnTo>
                    <a:pt x="747291" y="811873"/>
                  </a:lnTo>
                  <a:cubicBezTo>
                    <a:pt x="729907" y="818334"/>
                    <a:pt x="717487" y="835092"/>
                    <a:pt x="717487" y="854699"/>
                  </a:cubicBezTo>
                  <a:cubicBezTo>
                    <a:pt x="717487" y="879880"/>
                    <a:pt x="737972" y="900365"/>
                    <a:pt x="763152" y="900365"/>
                  </a:cubicBezTo>
                  <a:lnTo>
                    <a:pt x="854697" y="900365"/>
                  </a:lnTo>
                  <a:cubicBezTo>
                    <a:pt x="879876" y="900365"/>
                    <a:pt x="900363" y="879880"/>
                    <a:pt x="900363" y="854699"/>
                  </a:cubicBezTo>
                  <a:lnTo>
                    <a:pt x="900363" y="763154"/>
                  </a:lnTo>
                  <a:cubicBezTo>
                    <a:pt x="900363" y="737972"/>
                    <a:pt x="879876" y="717487"/>
                    <a:pt x="854697" y="717487"/>
                  </a:cubicBezTo>
                  <a:cubicBezTo>
                    <a:pt x="835090" y="717487"/>
                    <a:pt x="818330" y="729907"/>
                    <a:pt x="811869" y="747291"/>
                  </a:cubicBezTo>
                  <a:lnTo>
                    <a:pt x="787926" y="723347"/>
                  </a:lnTo>
                  <a:cubicBezTo>
                    <a:pt x="823183" y="677019"/>
                    <a:pt x="845616" y="622860"/>
                    <a:pt x="853414" y="565255"/>
                  </a:cubicBezTo>
                  <a:lnTo>
                    <a:pt x="887274" y="565255"/>
                  </a:lnTo>
                  <a:cubicBezTo>
                    <a:pt x="879550" y="582115"/>
                    <a:pt x="882618" y="602748"/>
                    <a:pt x="896481" y="616611"/>
                  </a:cubicBezTo>
                  <a:cubicBezTo>
                    <a:pt x="905107" y="625237"/>
                    <a:pt x="916574" y="629986"/>
                    <a:pt x="928772" y="629986"/>
                  </a:cubicBezTo>
                  <a:cubicBezTo>
                    <a:pt x="940970" y="629986"/>
                    <a:pt x="952438" y="625235"/>
                    <a:pt x="961064" y="616611"/>
                  </a:cubicBezTo>
                  <a:lnTo>
                    <a:pt x="1025795" y="551880"/>
                  </a:lnTo>
                  <a:cubicBezTo>
                    <a:pt x="1034421" y="543254"/>
                    <a:pt x="1039172" y="531786"/>
                    <a:pt x="1039172" y="519588"/>
                  </a:cubicBezTo>
                  <a:cubicBezTo>
                    <a:pt x="1039172" y="507390"/>
                    <a:pt x="1034423" y="495920"/>
                    <a:pt x="1025799" y="487297"/>
                  </a:cubicBezTo>
                  <a:close/>
                  <a:moveTo>
                    <a:pt x="1004268" y="530351"/>
                  </a:moveTo>
                  <a:lnTo>
                    <a:pt x="939535" y="595084"/>
                  </a:lnTo>
                  <a:cubicBezTo>
                    <a:pt x="936661" y="597960"/>
                    <a:pt x="932838" y="599543"/>
                    <a:pt x="928772" y="599543"/>
                  </a:cubicBezTo>
                  <a:cubicBezTo>
                    <a:pt x="924707" y="599543"/>
                    <a:pt x="920883" y="597960"/>
                    <a:pt x="918009" y="595084"/>
                  </a:cubicBezTo>
                  <a:cubicBezTo>
                    <a:pt x="912074" y="589150"/>
                    <a:pt x="912074" y="579493"/>
                    <a:pt x="918009" y="573558"/>
                  </a:cubicBezTo>
                  <a:lnTo>
                    <a:pt x="930769" y="560798"/>
                  </a:lnTo>
                  <a:cubicBezTo>
                    <a:pt x="935123" y="556444"/>
                    <a:pt x="936424" y="549897"/>
                    <a:pt x="934067" y="544210"/>
                  </a:cubicBezTo>
                  <a:cubicBezTo>
                    <a:pt x="931713" y="538520"/>
                    <a:pt x="926160" y="534812"/>
                    <a:pt x="920004" y="534812"/>
                  </a:cubicBezTo>
                  <a:lnTo>
                    <a:pt x="839842" y="534812"/>
                  </a:lnTo>
                  <a:cubicBezTo>
                    <a:pt x="831987" y="534812"/>
                    <a:pt x="825421" y="540790"/>
                    <a:pt x="824687" y="548612"/>
                  </a:cubicBezTo>
                  <a:cubicBezTo>
                    <a:pt x="818935" y="609858"/>
                    <a:pt x="795129" y="667329"/>
                    <a:pt x="755843" y="714816"/>
                  </a:cubicBezTo>
                  <a:cubicBezTo>
                    <a:pt x="750836" y="720867"/>
                    <a:pt x="751254" y="729730"/>
                    <a:pt x="756807" y="735283"/>
                  </a:cubicBezTo>
                  <a:lnTo>
                    <a:pt x="813491" y="791967"/>
                  </a:lnTo>
                  <a:cubicBezTo>
                    <a:pt x="817847" y="796320"/>
                    <a:pt x="824392" y="797621"/>
                    <a:pt x="830081" y="795267"/>
                  </a:cubicBezTo>
                  <a:cubicBezTo>
                    <a:pt x="835770" y="792911"/>
                    <a:pt x="839478" y="787360"/>
                    <a:pt x="839478" y="781204"/>
                  </a:cubicBezTo>
                  <a:lnTo>
                    <a:pt x="839478" y="763156"/>
                  </a:lnTo>
                  <a:cubicBezTo>
                    <a:pt x="839478" y="754764"/>
                    <a:pt x="846306" y="747934"/>
                    <a:pt x="854701" y="747934"/>
                  </a:cubicBezTo>
                  <a:cubicBezTo>
                    <a:pt x="863095" y="747934"/>
                    <a:pt x="869923" y="754762"/>
                    <a:pt x="869923" y="763156"/>
                  </a:cubicBezTo>
                  <a:lnTo>
                    <a:pt x="869923" y="854701"/>
                  </a:lnTo>
                  <a:cubicBezTo>
                    <a:pt x="869923" y="863095"/>
                    <a:pt x="863095" y="869923"/>
                    <a:pt x="854701" y="869923"/>
                  </a:cubicBezTo>
                  <a:lnTo>
                    <a:pt x="763156" y="869923"/>
                  </a:lnTo>
                  <a:cubicBezTo>
                    <a:pt x="754764" y="869923"/>
                    <a:pt x="747936" y="863095"/>
                    <a:pt x="747936" y="854701"/>
                  </a:cubicBezTo>
                  <a:cubicBezTo>
                    <a:pt x="747936" y="846306"/>
                    <a:pt x="754764" y="839478"/>
                    <a:pt x="763156" y="839478"/>
                  </a:cubicBezTo>
                  <a:lnTo>
                    <a:pt x="781204" y="839478"/>
                  </a:lnTo>
                  <a:cubicBezTo>
                    <a:pt x="787360" y="839478"/>
                    <a:pt x="792913" y="835770"/>
                    <a:pt x="795267" y="830081"/>
                  </a:cubicBezTo>
                  <a:cubicBezTo>
                    <a:pt x="797623" y="824392"/>
                    <a:pt x="796322" y="817847"/>
                    <a:pt x="791969" y="813493"/>
                  </a:cubicBezTo>
                  <a:lnTo>
                    <a:pt x="735285" y="756810"/>
                  </a:lnTo>
                  <a:cubicBezTo>
                    <a:pt x="729730" y="751258"/>
                    <a:pt x="720867" y="750838"/>
                    <a:pt x="714818" y="755843"/>
                  </a:cubicBezTo>
                  <a:cubicBezTo>
                    <a:pt x="667331" y="795129"/>
                    <a:pt x="609856" y="818935"/>
                    <a:pt x="548612" y="824684"/>
                  </a:cubicBezTo>
                  <a:cubicBezTo>
                    <a:pt x="540790" y="825419"/>
                    <a:pt x="534812" y="831985"/>
                    <a:pt x="534812" y="839840"/>
                  </a:cubicBezTo>
                  <a:lnTo>
                    <a:pt x="534812" y="920008"/>
                  </a:lnTo>
                  <a:cubicBezTo>
                    <a:pt x="534812" y="926166"/>
                    <a:pt x="538520" y="931715"/>
                    <a:pt x="544210" y="934072"/>
                  </a:cubicBezTo>
                  <a:cubicBezTo>
                    <a:pt x="549899" y="936428"/>
                    <a:pt x="556444" y="935125"/>
                    <a:pt x="560800" y="930771"/>
                  </a:cubicBezTo>
                  <a:lnTo>
                    <a:pt x="573560" y="918011"/>
                  </a:lnTo>
                  <a:cubicBezTo>
                    <a:pt x="576434" y="915135"/>
                    <a:pt x="580258" y="913552"/>
                    <a:pt x="584323" y="913552"/>
                  </a:cubicBezTo>
                  <a:cubicBezTo>
                    <a:pt x="588389" y="913552"/>
                    <a:pt x="592212" y="915135"/>
                    <a:pt x="595086" y="918011"/>
                  </a:cubicBezTo>
                  <a:cubicBezTo>
                    <a:pt x="601021" y="923946"/>
                    <a:pt x="601021" y="933603"/>
                    <a:pt x="595086" y="939537"/>
                  </a:cubicBezTo>
                  <a:lnTo>
                    <a:pt x="530353" y="1004270"/>
                  </a:lnTo>
                  <a:cubicBezTo>
                    <a:pt x="527479" y="1007146"/>
                    <a:pt x="523655" y="1008730"/>
                    <a:pt x="519590" y="1008730"/>
                  </a:cubicBezTo>
                  <a:cubicBezTo>
                    <a:pt x="515525" y="1008730"/>
                    <a:pt x="511701" y="1007146"/>
                    <a:pt x="508827" y="1004270"/>
                  </a:cubicBezTo>
                  <a:lnTo>
                    <a:pt x="444094" y="939537"/>
                  </a:lnTo>
                  <a:cubicBezTo>
                    <a:pt x="438159" y="933603"/>
                    <a:pt x="438159" y="923946"/>
                    <a:pt x="444094" y="918011"/>
                  </a:cubicBezTo>
                  <a:cubicBezTo>
                    <a:pt x="446968" y="915135"/>
                    <a:pt x="450792" y="913552"/>
                    <a:pt x="454857" y="913552"/>
                  </a:cubicBezTo>
                  <a:cubicBezTo>
                    <a:pt x="458922" y="913552"/>
                    <a:pt x="462746" y="915135"/>
                    <a:pt x="465620" y="918011"/>
                  </a:cubicBezTo>
                  <a:lnTo>
                    <a:pt x="478380" y="930771"/>
                  </a:lnTo>
                  <a:cubicBezTo>
                    <a:pt x="482736" y="935123"/>
                    <a:pt x="489280" y="936426"/>
                    <a:pt x="494971" y="934072"/>
                  </a:cubicBezTo>
                  <a:cubicBezTo>
                    <a:pt x="500660" y="931715"/>
                    <a:pt x="504368" y="926164"/>
                    <a:pt x="504368" y="920008"/>
                  </a:cubicBezTo>
                  <a:lnTo>
                    <a:pt x="504368" y="839840"/>
                  </a:lnTo>
                  <a:cubicBezTo>
                    <a:pt x="504368" y="831983"/>
                    <a:pt x="498391" y="825419"/>
                    <a:pt x="490568" y="824684"/>
                  </a:cubicBezTo>
                  <a:cubicBezTo>
                    <a:pt x="429324" y="818935"/>
                    <a:pt x="371851" y="795129"/>
                    <a:pt x="324362" y="755843"/>
                  </a:cubicBezTo>
                  <a:cubicBezTo>
                    <a:pt x="318313" y="750836"/>
                    <a:pt x="309450" y="751256"/>
                    <a:pt x="303895" y="756810"/>
                  </a:cubicBezTo>
                  <a:lnTo>
                    <a:pt x="247209" y="813491"/>
                  </a:lnTo>
                  <a:cubicBezTo>
                    <a:pt x="242856" y="817845"/>
                    <a:pt x="241555" y="824392"/>
                    <a:pt x="243911" y="830079"/>
                  </a:cubicBezTo>
                  <a:cubicBezTo>
                    <a:pt x="246266" y="835768"/>
                    <a:pt x="251819" y="839476"/>
                    <a:pt x="257974" y="839476"/>
                  </a:cubicBezTo>
                  <a:lnTo>
                    <a:pt x="276022" y="839476"/>
                  </a:lnTo>
                  <a:cubicBezTo>
                    <a:pt x="284414" y="839476"/>
                    <a:pt x="291242" y="846304"/>
                    <a:pt x="291242" y="854699"/>
                  </a:cubicBezTo>
                  <a:cubicBezTo>
                    <a:pt x="291242" y="863093"/>
                    <a:pt x="284414" y="869921"/>
                    <a:pt x="276022" y="869921"/>
                  </a:cubicBezTo>
                  <a:lnTo>
                    <a:pt x="184475" y="869921"/>
                  </a:lnTo>
                  <a:cubicBezTo>
                    <a:pt x="176081" y="869921"/>
                    <a:pt x="169253" y="863093"/>
                    <a:pt x="169253" y="854699"/>
                  </a:cubicBezTo>
                  <a:lnTo>
                    <a:pt x="169253" y="763154"/>
                  </a:lnTo>
                  <a:cubicBezTo>
                    <a:pt x="169253" y="754760"/>
                    <a:pt x="176081" y="747932"/>
                    <a:pt x="184475" y="747932"/>
                  </a:cubicBezTo>
                  <a:cubicBezTo>
                    <a:pt x="192870" y="747932"/>
                    <a:pt x="199698" y="754760"/>
                    <a:pt x="199698" y="763154"/>
                  </a:cubicBezTo>
                  <a:lnTo>
                    <a:pt x="199698" y="781202"/>
                  </a:lnTo>
                  <a:cubicBezTo>
                    <a:pt x="199698" y="787360"/>
                    <a:pt x="203406" y="792909"/>
                    <a:pt x="209095" y="795265"/>
                  </a:cubicBezTo>
                  <a:cubicBezTo>
                    <a:pt x="214782" y="797621"/>
                    <a:pt x="221327" y="796318"/>
                    <a:pt x="225685" y="791965"/>
                  </a:cubicBezTo>
                  <a:lnTo>
                    <a:pt x="282369" y="735281"/>
                  </a:lnTo>
                  <a:cubicBezTo>
                    <a:pt x="287920" y="729728"/>
                    <a:pt x="288338" y="720865"/>
                    <a:pt x="283333" y="714814"/>
                  </a:cubicBezTo>
                  <a:cubicBezTo>
                    <a:pt x="244049" y="667329"/>
                    <a:pt x="220242" y="609856"/>
                    <a:pt x="214490" y="548610"/>
                  </a:cubicBezTo>
                  <a:cubicBezTo>
                    <a:pt x="213757" y="540788"/>
                    <a:pt x="207189" y="534810"/>
                    <a:pt x="199334" y="534810"/>
                  </a:cubicBezTo>
                  <a:lnTo>
                    <a:pt x="119166" y="534810"/>
                  </a:lnTo>
                  <a:cubicBezTo>
                    <a:pt x="113010" y="534810"/>
                    <a:pt x="107457" y="538518"/>
                    <a:pt x="105103" y="544208"/>
                  </a:cubicBezTo>
                  <a:cubicBezTo>
                    <a:pt x="102746" y="549897"/>
                    <a:pt x="104047" y="556442"/>
                    <a:pt x="108401" y="560796"/>
                  </a:cubicBezTo>
                  <a:lnTo>
                    <a:pt x="121161" y="573556"/>
                  </a:lnTo>
                  <a:cubicBezTo>
                    <a:pt x="127096" y="579491"/>
                    <a:pt x="127096" y="589148"/>
                    <a:pt x="121161" y="595082"/>
                  </a:cubicBezTo>
                  <a:cubicBezTo>
                    <a:pt x="118287" y="597958"/>
                    <a:pt x="114463" y="599541"/>
                    <a:pt x="110398" y="599541"/>
                  </a:cubicBezTo>
                  <a:cubicBezTo>
                    <a:pt x="106332" y="599541"/>
                    <a:pt x="102509" y="597958"/>
                    <a:pt x="99635" y="595082"/>
                  </a:cubicBezTo>
                  <a:lnTo>
                    <a:pt x="34900" y="530349"/>
                  </a:lnTo>
                  <a:cubicBezTo>
                    <a:pt x="32030" y="527475"/>
                    <a:pt x="30444" y="523651"/>
                    <a:pt x="30444" y="519586"/>
                  </a:cubicBezTo>
                  <a:cubicBezTo>
                    <a:pt x="30444" y="515521"/>
                    <a:pt x="32028" y="511699"/>
                    <a:pt x="34904" y="508823"/>
                  </a:cubicBezTo>
                  <a:lnTo>
                    <a:pt x="99637" y="444090"/>
                  </a:lnTo>
                  <a:cubicBezTo>
                    <a:pt x="102511" y="441214"/>
                    <a:pt x="106334" y="439631"/>
                    <a:pt x="110400" y="439631"/>
                  </a:cubicBezTo>
                  <a:cubicBezTo>
                    <a:pt x="114465" y="439631"/>
                    <a:pt x="118289" y="441214"/>
                    <a:pt x="121163" y="444090"/>
                  </a:cubicBezTo>
                  <a:cubicBezTo>
                    <a:pt x="127098" y="450024"/>
                    <a:pt x="127098" y="459681"/>
                    <a:pt x="121163" y="465616"/>
                  </a:cubicBezTo>
                  <a:lnTo>
                    <a:pt x="108403" y="478376"/>
                  </a:lnTo>
                  <a:cubicBezTo>
                    <a:pt x="104049" y="482730"/>
                    <a:pt x="102748" y="489278"/>
                    <a:pt x="105105" y="494965"/>
                  </a:cubicBezTo>
                  <a:cubicBezTo>
                    <a:pt x="107459" y="500654"/>
                    <a:pt x="113012" y="504362"/>
                    <a:pt x="119168" y="504362"/>
                  </a:cubicBezTo>
                  <a:lnTo>
                    <a:pt x="199334" y="504362"/>
                  </a:lnTo>
                  <a:cubicBezTo>
                    <a:pt x="207189" y="504362"/>
                    <a:pt x="213755" y="498384"/>
                    <a:pt x="214490" y="490562"/>
                  </a:cubicBezTo>
                  <a:cubicBezTo>
                    <a:pt x="220242" y="429316"/>
                    <a:pt x="244047" y="371845"/>
                    <a:pt x="283333" y="324358"/>
                  </a:cubicBezTo>
                  <a:cubicBezTo>
                    <a:pt x="288340" y="318307"/>
                    <a:pt x="287922" y="309444"/>
                    <a:pt x="282369" y="303891"/>
                  </a:cubicBezTo>
                  <a:lnTo>
                    <a:pt x="225685" y="247207"/>
                  </a:lnTo>
                  <a:cubicBezTo>
                    <a:pt x="221329" y="242852"/>
                    <a:pt x="214782" y="241549"/>
                    <a:pt x="209095" y="243907"/>
                  </a:cubicBezTo>
                  <a:cubicBezTo>
                    <a:pt x="203406" y="246263"/>
                    <a:pt x="199698" y="251815"/>
                    <a:pt x="199698" y="257970"/>
                  </a:cubicBezTo>
                  <a:lnTo>
                    <a:pt x="199698" y="276018"/>
                  </a:lnTo>
                  <a:cubicBezTo>
                    <a:pt x="199698" y="284410"/>
                    <a:pt x="192870" y="291240"/>
                    <a:pt x="184475" y="291240"/>
                  </a:cubicBezTo>
                  <a:cubicBezTo>
                    <a:pt x="176081" y="291240"/>
                    <a:pt x="169253" y="284412"/>
                    <a:pt x="169253" y="276018"/>
                  </a:cubicBezTo>
                  <a:lnTo>
                    <a:pt x="169253" y="184475"/>
                  </a:lnTo>
                  <a:cubicBezTo>
                    <a:pt x="169253" y="176081"/>
                    <a:pt x="176081" y="169253"/>
                    <a:pt x="184475" y="169253"/>
                  </a:cubicBezTo>
                  <a:lnTo>
                    <a:pt x="276020" y="169253"/>
                  </a:lnTo>
                  <a:cubicBezTo>
                    <a:pt x="284412" y="169253"/>
                    <a:pt x="291240" y="176081"/>
                    <a:pt x="291240" y="184475"/>
                  </a:cubicBezTo>
                  <a:cubicBezTo>
                    <a:pt x="291240" y="192868"/>
                    <a:pt x="284412" y="199698"/>
                    <a:pt x="276020" y="199698"/>
                  </a:cubicBezTo>
                  <a:lnTo>
                    <a:pt x="257972" y="199698"/>
                  </a:lnTo>
                  <a:cubicBezTo>
                    <a:pt x="251817" y="199698"/>
                    <a:pt x="246263" y="203406"/>
                    <a:pt x="243909" y="209095"/>
                  </a:cubicBezTo>
                  <a:cubicBezTo>
                    <a:pt x="241553" y="214784"/>
                    <a:pt x="242854" y="221329"/>
                    <a:pt x="247207" y="225683"/>
                  </a:cubicBezTo>
                  <a:lnTo>
                    <a:pt x="303891" y="282367"/>
                  </a:lnTo>
                  <a:cubicBezTo>
                    <a:pt x="309446" y="287920"/>
                    <a:pt x="318309" y="288338"/>
                    <a:pt x="324358" y="283333"/>
                  </a:cubicBezTo>
                  <a:cubicBezTo>
                    <a:pt x="371845" y="244047"/>
                    <a:pt x="429320" y="220242"/>
                    <a:pt x="490564" y="214492"/>
                  </a:cubicBezTo>
                  <a:cubicBezTo>
                    <a:pt x="498386" y="213757"/>
                    <a:pt x="504364" y="207191"/>
                    <a:pt x="504364" y="199336"/>
                  </a:cubicBezTo>
                  <a:lnTo>
                    <a:pt x="504364" y="119166"/>
                  </a:lnTo>
                  <a:cubicBezTo>
                    <a:pt x="504364" y="113008"/>
                    <a:pt x="500656" y="107459"/>
                    <a:pt x="494967" y="105103"/>
                  </a:cubicBezTo>
                  <a:cubicBezTo>
                    <a:pt x="489278" y="102744"/>
                    <a:pt x="482732" y="104047"/>
                    <a:pt x="478376" y="108403"/>
                  </a:cubicBezTo>
                  <a:lnTo>
                    <a:pt x="465616" y="121163"/>
                  </a:lnTo>
                  <a:cubicBezTo>
                    <a:pt x="462742" y="124039"/>
                    <a:pt x="458918" y="125622"/>
                    <a:pt x="454853" y="125622"/>
                  </a:cubicBezTo>
                  <a:cubicBezTo>
                    <a:pt x="450788" y="125622"/>
                    <a:pt x="446964" y="124039"/>
                    <a:pt x="444090" y="121163"/>
                  </a:cubicBezTo>
                  <a:cubicBezTo>
                    <a:pt x="438155" y="115228"/>
                    <a:pt x="438155" y="105571"/>
                    <a:pt x="444090" y="99637"/>
                  </a:cubicBezTo>
                  <a:lnTo>
                    <a:pt x="508823" y="34904"/>
                  </a:lnTo>
                  <a:cubicBezTo>
                    <a:pt x="511699" y="32028"/>
                    <a:pt x="515523" y="30444"/>
                    <a:pt x="519586" y="30444"/>
                  </a:cubicBezTo>
                  <a:cubicBezTo>
                    <a:pt x="523649" y="30444"/>
                    <a:pt x="527475" y="32028"/>
                    <a:pt x="530349" y="34904"/>
                  </a:cubicBezTo>
                  <a:lnTo>
                    <a:pt x="595082" y="99637"/>
                  </a:lnTo>
                  <a:cubicBezTo>
                    <a:pt x="601017" y="105571"/>
                    <a:pt x="601017" y="115228"/>
                    <a:pt x="595082" y="121163"/>
                  </a:cubicBezTo>
                  <a:cubicBezTo>
                    <a:pt x="592208" y="124039"/>
                    <a:pt x="588385" y="125622"/>
                    <a:pt x="584319" y="125622"/>
                  </a:cubicBezTo>
                  <a:cubicBezTo>
                    <a:pt x="580254" y="125622"/>
                    <a:pt x="576430" y="124039"/>
                    <a:pt x="573556" y="121163"/>
                  </a:cubicBezTo>
                  <a:lnTo>
                    <a:pt x="560796" y="108403"/>
                  </a:lnTo>
                  <a:cubicBezTo>
                    <a:pt x="556440" y="104047"/>
                    <a:pt x="549893" y="102744"/>
                    <a:pt x="544205" y="105103"/>
                  </a:cubicBezTo>
                  <a:cubicBezTo>
                    <a:pt x="538516" y="107459"/>
                    <a:pt x="534808" y="113010"/>
                    <a:pt x="534808" y="119166"/>
                  </a:cubicBezTo>
                  <a:lnTo>
                    <a:pt x="534808" y="199334"/>
                  </a:lnTo>
                  <a:cubicBezTo>
                    <a:pt x="534808" y="207191"/>
                    <a:pt x="540786" y="213755"/>
                    <a:pt x="548608" y="214490"/>
                  </a:cubicBezTo>
                  <a:cubicBezTo>
                    <a:pt x="609852" y="220240"/>
                    <a:pt x="667325" y="244045"/>
                    <a:pt x="714814" y="283331"/>
                  </a:cubicBezTo>
                  <a:cubicBezTo>
                    <a:pt x="720863" y="288338"/>
                    <a:pt x="729726" y="287920"/>
                    <a:pt x="735281" y="282365"/>
                  </a:cubicBezTo>
                  <a:lnTo>
                    <a:pt x="791965" y="225681"/>
                  </a:lnTo>
                  <a:cubicBezTo>
                    <a:pt x="796318" y="221327"/>
                    <a:pt x="797619" y="214780"/>
                    <a:pt x="795263" y="209093"/>
                  </a:cubicBezTo>
                  <a:cubicBezTo>
                    <a:pt x="792909" y="203404"/>
                    <a:pt x="787355" y="199696"/>
                    <a:pt x="781200" y="199696"/>
                  </a:cubicBezTo>
                  <a:lnTo>
                    <a:pt x="763152" y="199696"/>
                  </a:lnTo>
                  <a:cubicBezTo>
                    <a:pt x="754760" y="199696"/>
                    <a:pt x="747932" y="192866"/>
                    <a:pt x="747932" y="184473"/>
                  </a:cubicBezTo>
                  <a:cubicBezTo>
                    <a:pt x="747932" y="176079"/>
                    <a:pt x="754760" y="169251"/>
                    <a:pt x="763152" y="169251"/>
                  </a:cubicBezTo>
                  <a:lnTo>
                    <a:pt x="854697" y="169251"/>
                  </a:lnTo>
                  <a:cubicBezTo>
                    <a:pt x="863091" y="169251"/>
                    <a:pt x="869919" y="176079"/>
                    <a:pt x="869919" y="184473"/>
                  </a:cubicBezTo>
                  <a:lnTo>
                    <a:pt x="869919" y="276018"/>
                  </a:lnTo>
                  <a:cubicBezTo>
                    <a:pt x="869919" y="284412"/>
                    <a:pt x="863091" y="291240"/>
                    <a:pt x="854697" y="291240"/>
                  </a:cubicBezTo>
                  <a:cubicBezTo>
                    <a:pt x="846302" y="291240"/>
                    <a:pt x="839474" y="284412"/>
                    <a:pt x="839474" y="276018"/>
                  </a:cubicBezTo>
                  <a:lnTo>
                    <a:pt x="839474" y="257970"/>
                  </a:lnTo>
                  <a:cubicBezTo>
                    <a:pt x="839474" y="251812"/>
                    <a:pt x="835766" y="246263"/>
                    <a:pt x="830077" y="243907"/>
                  </a:cubicBezTo>
                  <a:cubicBezTo>
                    <a:pt x="824390" y="241549"/>
                    <a:pt x="817843" y="242856"/>
                    <a:pt x="813487" y="247207"/>
                  </a:cubicBezTo>
                  <a:lnTo>
                    <a:pt x="756803" y="303891"/>
                  </a:lnTo>
                  <a:cubicBezTo>
                    <a:pt x="751252" y="309444"/>
                    <a:pt x="750834" y="318307"/>
                    <a:pt x="755839" y="324358"/>
                  </a:cubicBezTo>
                  <a:cubicBezTo>
                    <a:pt x="795123" y="371843"/>
                    <a:pt x="818930" y="429316"/>
                    <a:pt x="824682" y="490562"/>
                  </a:cubicBezTo>
                  <a:cubicBezTo>
                    <a:pt x="825415" y="498384"/>
                    <a:pt x="831983" y="504362"/>
                    <a:pt x="839838" y="504362"/>
                  </a:cubicBezTo>
                  <a:lnTo>
                    <a:pt x="920004" y="504362"/>
                  </a:lnTo>
                  <a:cubicBezTo>
                    <a:pt x="926160" y="504362"/>
                    <a:pt x="931713" y="500654"/>
                    <a:pt x="934067" y="494965"/>
                  </a:cubicBezTo>
                  <a:cubicBezTo>
                    <a:pt x="936424" y="489275"/>
                    <a:pt x="935123" y="482730"/>
                    <a:pt x="930769" y="478376"/>
                  </a:cubicBezTo>
                  <a:lnTo>
                    <a:pt x="918009" y="465616"/>
                  </a:lnTo>
                  <a:cubicBezTo>
                    <a:pt x="912074" y="459681"/>
                    <a:pt x="912074" y="450024"/>
                    <a:pt x="918009" y="444090"/>
                  </a:cubicBezTo>
                  <a:cubicBezTo>
                    <a:pt x="920883" y="441214"/>
                    <a:pt x="924707" y="439631"/>
                    <a:pt x="928772" y="439631"/>
                  </a:cubicBezTo>
                  <a:cubicBezTo>
                    <a:pt x="932838" y="439631"/>
                    <a:pt x="936661" y="441214"/>
                    <a:pt x="939535" y="444090"/>
                  </a:cubicBezTo>
                  <a:lnTo>
                    <a:pt x="1004268" y="508823"/>
                  </a:lnTo>
                  <a:cubicBezTo>
                    <a:pt x="1007144" y="511699"/>
                    <a:pt x="1008728" y="515521"/>
                    <a:pt x="1008728" y="519586"/>
                  </a:cubicBezTo>
                  <a:cubicBezTo>
                    <a:pt x="1008728" y="523651"/>
                    <a:pt x="1007144" y="527475"/>
                    <a:pt x="1004268" y="530351"/>
                  </a:cubicBezTo>
                  <a:close/>
                </a:path>
              </a:pathLst>
            </a:custGeom>
            <a:grpFill/>
            <a:ln w="2028" cap="flat">
              <a:noFill/>
              <a:prstDash val="solid"/>
              <a:miter/>
            </a:ln>
          </p:spPr>
          <p:txBody>
            <a:bodyPr rtlCol="0" anchor="ctr"/>
            <a:lstStyle/>
            <a:p>
              <a:endParaRPr lang="pt-BR"/>
            </a:p>
          </p:txBody>
        </p:sp>
        <p:sp>
          <p:nvSpPr>
            <p:cNvPr id="18" name="Forma Livre: Forma 17">
              <a:extLst>
                <a:ext uri="{FF2B5EF4-FFF2-40B4-BE49-F238E27FC236}">
                  <a16:creationId xmlns:a16="http://schemas.microsoft.com/office/drawing/2014/main" id="{37D68210-2250-40DF-8F9E-9A1FA1A699C9}"/>
                </a:ext>
              </a:extLst>
            </p:cNvPr>
            <p:cNvSpPr/>
            <p:nvPr/>
          </p:nvSpPr>
          <p:spPr>
            <a:xfrm>
              <a:off x="6317314" y="2919948"/>
              <a:ext cx="552060" cy="552060"/>
            </a:xfrm>
            <a:custGeom>
              <a:avLst/>
              <a:gdLst>
                <a:gd name="connsiteX0" fmla="*/ 276030 w 552060"/>
                <a:gd name="connsiteY0" fmla="*/ 0 h 552060"/>
                <a:gd name="connsiteX1" fmla="*/ 35066 w 552060"/>
                <a:gd name="connsiteY1" fmla="*/ 141329 h 552060"/>
                <a:gd name="connsiteX2" fmla="*/ 40907 w 552060"/>
                <a:gd name="connsiteY2" fmla="*/ 162048 h 552060"/>
                <a:gd name="connsiteX3" fmla="*/ 61626 w 552060"/>
                <a:gd name="connsiteY3" fmla="*/ 156207 h 552060"/>
                <a:gd name="connsiteX4" fmla="*/ 276030 w 552060"/>
                <a:gd name="connsiteY4" fmla="*/ 30444 h 552060"/>
                <a:gd name="connsiteX5" fmla="*/ 521616 w 552060"/>
                <a:gd name="connsiteY5" fmla="*/ 276030 h 552060"/>
                <a:gd name="connsiteX6" fmla="*/ 276030 w 552060"/>
                <a:gd name="connsiteY6" fmla="*/ 521616 h 552060"/>
                <a:gd name="connsiteX7" fmla="*/ 30444 w 552060"/>
                <a:gd name="connsiteY7" fmla="*/ 276030 h 552060"/>
                <a:gd name="connsiteX8" fmla="*/ 39663 w 552060"/>
                <a:gd name="connsiteY8" fmla="*/ 209146 h 552060"/>
                <a:gd name="connsiteX9" fmla="*/ 29150 w 552060"/>
                <a:gd name="connsiteY9" fmla="*/ 190359 h 552060"/>
                <a:gd name="connsiteX10" fmla="*/ 10363 w 552060"/>
                <a:gd name="connsiteY10" fmla="*/ 200873 h 552060"/>
                <a:gd name="connsiteX11" fmla="*/ 0 w 552060"/>
                <a:gd name="connsiteY11" fmla="*/ 276030 h 552060"/>
                <a:gd name="connsiteX12" fmla="*/ 276030 w 552060"/>
                <a:gd name="connsiteY12" fmla="*/ 552060 h 552060"/>
                <a:gd name="connsiteX13" fmla="*/ 552060 w 552060"/>
                <a:gd name="connsiteY13" fmla="*/ 276030 h 552060"/>
                <a:gd name="connsiteX14" fmla="*/ 276030 w 552060"/>
                <a:gd name="connsiteY14" fmla="*/ 0 h 55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060" h="552060">
                  <a:moveTo>
                    <a:pt x="276030" y="0"/>
                  </a:moveTo>
                  <a:cubicBezTo>
                    <a:pt x="176229" y="0"/>
                    <a:pt x="83897" y="54155"/>
                    <a:pt x="35066" y="141329"/>
                  </a:cubicBezTo>
                  <a:cubicBezTo>
                    <a:pt x="30958" y="148665"/>
                    <a:pt x="33572" y="157940"/>
                    <a:pt x="40907" y="162048"/>
                  </a:cubicBezTo>
                  <a:cubicBezTo>
                    <a:pt x="48234" y="166154"/>
                    <a:pt x="57518" y="163540"/>
                    <a:pt x="61626" y="156207"/>
                  </a:cubicBezTo>
                  <a:cubicBezTo>
                    <a:pt x="105080" y="78634"/>
                    <a:pt x="187234" y="30444"/>
                    <a:pt x="276030" y="30444"/>
                  </a:cubicBezTo>
                  <a:cubicBezTo>
                    <a:pt x="411447" y="30444"/>
                    <a:pt x="521616" y="140613"/>
                    <a:pt x="521616" y="276030"/>
                  </a:cubicBezTo>
                  <a:cubicBezTo>
                    <a:pt x="521616" y="411447"/>
                    <a:pt x="411447" y="521616"/>
                    <a:pt x="276030" y="521616"/>
                  </a:cubicBezTo>
                  <a:cubicBezTo>
                    <a:pt x="140613" y="521616"/>
                    <a:pt x="30444" y="411447"/>
                    <a:pt x="30444" y="276030"/>
                  </a:cubicBezTo>
                  <a:cubicBezTo>
                    <a:pt x="30444" y="253310"/>
                    <a:pt x="33546" y="230808"/>
                    <a:pt x="39663" y="209146"/>
                  </a:cubicBezTo>
                  <a:cubicBezTo>
                    <a:pt x="41948" y="201055"/>
                    <a:pt x="37242" y="192645"/>
                    <a:pt x="29150" y="190359"/>
                  </a:cubicBezTo>
                  <a:cubicBezTo>
                    <a:pt x="21057" y="188076"/>
                    <a:pt x="12651" y="192783"/>
                    <a:pt x="10363" y="200873"/>
                  </a:cubicBezTo>
                  <a:cubicBezTo>
                    <a:pt x="3487" y="225226"/>
                    <a:pt x="0" y="250514"/>
                    <a:pt x="0" y="276030"/>
                  </a:cubicBezTo>
                  <a:cubicBezTo>
                    <a:pt x="0" y="428234"/>
                    <a:pt x="123828" y="552060"/>
                    <a:pt x="276030" y="552060"/>
                  </a:cubicBezTo>
                  <a:cubicBezTo>
                    <a:pt x="428232" y="552060"/>
                    <a:pt x="552060" y="428234"/>
                    <a:pt x="552060" y="276030"/>
                  </a:cubicBezTo>
                  <a:cubicBezTo>
                    <a:pt x="552060" y="123826"/>
                    <a:pt x="428234" y="0"/>
                    <a:pt x="276030" y="0"/>
                  </a:cubicBezTo>
                  <a:close/>
                </a:path>
              </a:pathLst>
            </a:custGeom>
            <a:grpFill/>
            <a:ln w="2028" cap="flat">
              <a:noFill/>
              <a:prstDash val="solid"/>
              <a:miter/>
            </a:ln>
          </p:spPr>
          <p:txBody>
            <a:bodyPr rtlCol="0" anchor="ctr"/>
            <a:lstStyle/>
            <a:p>
              <a:endParaRPr lang="pt-BR"/>
            </a:p>
          </p:txBody>
        </p:sp>
      </p:grpSp>
      <p:sp>
        <p:nvSpPr>
          <p:cNvPr id="19" name="Gráfico 22">
            <a:extLst>
              <a:ext uri="{FF2B5EF4-FFF2-40B4-BE49-F238E27FC236}">
                <a16:creationId xmlns:a16="http://schemas.microsoft.com/office/drawing/2014/main" id="{32D41E25-FD0F-428C-A42E-925E2872B437}"/>
              </a:ext>
            </a:extLst>
          </p:cNvPr>
          <p:cNvSpPr/>
          <p:nvPr/>
        </p:nvSpPr>
        <p:spPr>
          <a:xfrm>
            <a:off x="1055427" y="2497324"/>
            <a:ext cx="746684" cy="746687"/>
          </a:xfrm>
          <a:custGeom>
            <a:avLst/>
            <a:gdLst>
              <a:gd name="connsiteX0" fmla="*/ 886990 w 1039174"/>
              <a:gd name="connsiteY0" fmla="*/ 152182 h 1039178"/>
              <a:gd name="connsiteX1" fmla="*/ 519588 w 1039174"/>
              <a:gd name="connsiteY1" fmla="*/ 0 h 1039178"/>
              <a:gd name="connsiteX2" fmla="*/ 152184 w 1039174"/>
              <a:gd name="connsiteY2" fmla="*/ 152182 h 1039178"/>
              <a:gd name="connsiteX3" fmla="*/ 0 w 1039174"/>
              <a:gd name="connsiteY3" fmla="*/ 519588 h 1039178"/>
              <a:gd name="connsiteX4" fmla="*/ 152186 w 1039174"/>
              <a:gd name="connsiteY4" fmla="*/ 886992 h 1039178"/>
              <a:gd name="connsiteX5" fmla="*/ 519588 w 1039174"/>
              <a:gd name="connsiteY5" fmla="*/ 1039178 h 1039178"/>
              <a:gd name="connsiteX6" fmla="*/ 718425 w 1039174"/>
              <a:gd name="connsiteY6" fmla="*/ 999623 h 1039178"/>
              <a:gd name="connsiteX7" fmla="*/ 886990 w 1039174"/>
              <a:gd name="connsiteY7" fmla="*/ 886990 h 1039178"/>
              <a:gd name="connsiteX8" fmla="*/ 886992 w 1039174"/>
              <a:gd name="connsiteY8" fmla="*/ 858285 h 1039178"/>
              <a:gd name="connsiteX9" fmla="*/ 858287 w 1039174"/>
              <a:gd name="connsiteY9" fmla="*/ 858285 h 1039178"/>
              <a:gd name="connsiteX10" fmla="*/ 519588 w 1039174"/>
              <a:gd name="connsiteY10" fmla="*/ 998583 h 1039178"/>
              <a:gd name="connsiteX11" fmla="*/ 297928 w 1039174"/>
              <a:gd name="connsiteY11" fmla="*/ 944104 h 1039178"/>
              <a:gd name="connsiteX12" fmla="*/ 338246 w 1039174"/>
              <a:gd name="connsiteY12" fmla="*/ 874272 h 1039178"/>
              <a:gd name="connsiteX13" fmla="*/ 338263 w 1039174"/>
              <a:gd name="connsiteY13" fmla="*/ 874248 h 1039178"/>
              <a:gd name="connsiteX14" fmla="*/ 340978 w 1039174"/>
              <a:gd name="connsiteY14" fmla="*/ 864642 h 1039178"/>
              <a:gd name="connsiteX15" fmla="*/ 330834 w 1039174"/>
              <a:gd name="connsiteY15" fmla="*/ 846519 h 1039178"/>
              <a:gd name="connsiteX16" fmla="*/ 330790 w 1039174"/>
              <a:gd name="connsiteY16" fmla="*/ 846495 h 1039178"/>
              <a:gd name="connsiteX17" fmla="*/ 142675 w 1039174"/>
              <a:gd name="connsiteY17" fmla="*/ 539886 h 1039178"/>
              <a:gd name="connsiteX18" fmla="*/ 223258 w 1039174"/>
              <a:gd name="connsiteY18" fmla="*/ 539886 h 1039178"/>
              <a:gd name="connsiteX19" fmla="*/ 243554 w 1039174"/>
              <a:gd name="connsiteY19" fmla="*/ 519590 h 1039178"/>
              <a:gd name="connsiteX20" fmla="*/ 223258 w 1039174"/>
              <a:gd name="connsiteY20" fmla="*/ 499294 h 1039178"/>
              <a:gd name="connsiteX21" fmla="*/ 142669 w 1039174"/>
              <a:gd name="connsiteY21" fmla="*/ 499294 h 1039178"/>
              <a:gd name="connsiteX22" fmla="*/ 154942 w 1039174"/>
              <a:gd name="connsiteY22" fmla="*/ 421884 h 1039178"/>
              <a:gd name="connsiteX23" fmla="*/ 140593 w 1039174"/>
              <a:gd name="connsiteY23" fmla="*/ 397025 h 1039178"/>
              <a:gd name="connsiteX24" fmla="*/ 115734 w 1039174"/>
              <a:gd name="connsiteY24" fmla="*/ 411372 h 1039178"/>
              <a:gd name="connsiteX25" fmla="*/ 101484 w 1039174"/>
              <a:gd name="connsiteY25" fmla="*/ 519588 h 1039178"/>
              <a:gd name="connsiteX26" fmla="*/ 293211 w 1039174"/>
              <a:gd name="connsiteY26" fmla="*/ 871092 h 1039178"/>
              <a:gd name="connsiteX27" fmla="*/ 262803 w 1039174"/>
              <a:gd name="connsiteY27" fmla="*/ 923763 h 1039178"/>
              <a:gd name="connsiteX28" fmla="*/ 40593 w 1039174"/>
              <a:gd name="connsiteY28" fmla="*/ 519588 h 1039178"/>
              <a:gd name="connsiteX29" fmla="*/ 95072 w 1039174"/>
              <a:gd name="connsiteY29" fmla="*/ 297928 h 1039178"/>
              <a:gd name="connsiteX30" fmla="*/ 164926 w 1039174"/>
              <a:gd name="connsiteY30" fmla="*/ 338259 h 1039178"/>
              <a:gd name="connsiteX31" fmla="*/ 175056 w 1039174"/>
              <a:gd name="connsiteY31" fmla="*/ 340982 h 1039178"/>
              <a:gd name="connsiteX32" fmla="*/ 192651 w 1039174"/>
              <a:gd name="connsiteY32" fmla="*/ 330830 h 1039178"/>
              <a:gd name="connsiteX33" fmla="*/ 192667 w 1039174"/>
              <a:gd name="connsiteY33" fmla="*/ 330804 h 1039178"/>
              <a:gd name="connsiteX34" fmla="*/ 252645 w 1039174"/>
              <a:gd name="connsiteY34" fmla="*/ 252643 h 1039178"/>
              <a:gd name="connsiteX35" fmla="*/ 252649 w 1039174"/>
              <a:gd name="connsiteY35" fmla="*/ 223940 h 1039178"/>
              <a:gd name="connsiteX36" fmla="*/ 223944 w 1039174"/>
              <a:gd name="connsiteY36" fmla="*/ 223935 h 1039178"/>
              <a:gd name="connsiteX37" fmla="*/ 168121 w 1039174"/>
              <a:gd name="connsiteY37" fmla="*/ 293229 h 1039178"/>
              <a:gd name="connsiteX38" fmla="*/ 115409 w 1039174"/>
              <a:gd name="connsiteY38" fmla="*/ 262797 h 1039178"/>
              <a:gd name="connsiteX39" fmla="*/ 519588 w 1039174"/>
              <a:gd name="connsiteY39" fmla="*/ 40593 h 1039178"/>
              <a:gd name="connsiteX40" fmla="*/ 741244 w 1039174"/>
              <a:gd name="connsiteY40" fmla="*/ 95070 h 1039178"/>
              <a:gd name="connsiteX41" fmla="*/ 700915 w 1039174"/>
              <a:gd name="connsiteY41" fmla="*/ 164924 h 1039178"/>
              <a:gd name="connsiteX42" fmla="*/ 708344 w 1039174"/>
              <a:gd name="connsiteY42" fmla="*/ 192649 h 1039178"/>
              <a:gd name="connsiteX43" fmla="*/ 718472 w 1039174"/>
              <a:gd name="connsiteY43" fmla="*/ 195370 h 1039178"/>
              <a:gd name="connsiteX44" fmla="*/ 736069 w 1039174"/>
              <a:gd name="connsiteY44" fmla="*/ 185220 h 1039178"/>
              <a:gd name="connsiteX45" fmla="*/ 776373 w 1039174"/>
              <a:gd name="connsiteY45" fmla="*/ 115411 h 1039178"/>
              <a:gd name="connsiteX46" fmla="*/ 923763 w 1039174"/>
              <a:gd name="connsiteY46" fmla="*/ 262797 h 1039178"/>
              <a:gd name="connsiteX47" fmla="*/ 871037 w 1039174"/>
              <a:gd name="connsiteY47" fmla="*/ 293237 h 1039178"/>
              <a:gd name="connsiteX48" fmla="*/ 815235 w 1039174"/>
              <a:gd name="connsiteY48" fmla="*/ 223940 h 1039178"/>
              <a:gd name="connsiteX49" fmla="*/ 786529 w 1039174"/>
              <a:gd name="connsiteY49" fmla="*/ 223940 h 1039178"/>
              <a:gd name="connsiteX50" fmla="*/ 786529 w 1039174"/>
              <a:gd name="connsiteY50" fmla="*/ 252645 h 1039178"/>
              <a:gd name="connsiteX51" fmla="*/ 884236 w 1039174"/>
              <a:gd name="connsiteY51" fmla="*/ 421882 h 1039178"/>
              <a:gd name="connsiteX52" fmla="*/ 903828 w 1039174"/>
              <a:gd name="connsiteY52" fmla="*/ 436929 h 1039178"/>
              <a:gd name="connsiteX53" fmla="*/ 909093 w 1039174"/>
              <a:gd name="connsiteY53" fmla="*/ 436233 h 1039178"/>
              <a:gd name="connsiteX54" fmla="*/ 923444 w 1039174"/>
              <a:gd name="connsiteY54" fmla="*/ 411374 h 1039178"/>
              <a:gd name="connsiteX55" fmla="*/ 891334 w 1039174"/>
              <a:gd name="connsiteY55" fmla="*/ 328393 h 1039178"/>
              <a:gd name="connsiteX56" fmla="*/ 944102 w 1039174"/>
              <a:gd name="connsiteY56" fmla="*/ 297924 h 1039178"/>
              <a:gd name="connsiteX57" fmla="*/ 998583 w 1039174"/>
              <a:gd name="connsiteY57" fmla="*/ 519588 h 1039178"/>
              <a:gd name="connsiteX58" fmla="*/ 944171 w 1039174"/>
              <a:gd name="connsiteY58" fmla="*/ 741279 h 1039178"/>
              <a:gd name="connsiteX59" fmla="*/ 891350 w 1039174"/>
              <a:gd name="connsiteY59" fmla="*/ 710781 h 1039178"/>
              <a:gd name="connsiteX60" fmla="*/ 937694 w 1039174"/>
              <a:gd name="connsiteY60" fmla="*/ 519590 h 1039178"/>
              <a:gd name="connsiteX61" fmla="*/ 917398 w 1039174"/>
              <a:gd name="connsiteY61" fmla="*/ 499294 h 1039178"/>
              <a:gd name="connsiteX62" fmla="*/ 835553 w 1039174"/>
              <a:gd name="connsiteY62" fmla="*/ 499294 h 1039178"/>
              <a:gd name="connsiteX63" fmla="*/ 833737 w 1039174"/>
              <a:gd name="connsiteY63" fmla="*/ 480061 h 1039178"/>
              <a:gd name="connsiteX64" fmla="*/ 811064 w 1039174"/>
              <a:gd name="connsiteY64" fmla="*/ 462456 h 1039178"/>
              <a:gd name="connsiteX65" fmla="*/ 793461 w 1039174"/>
              <a:gd name="connsiteY65" fmla="*/ 485129 h 1039178"/>
              <a:gd name="connsiteX66" fmla="*/ 795618 w 1039174"/>
              <a:gd name="connsiteY66" fmla="*/ 519590 h 1039178"/>
              <a:gd name="connsiteX67" fmla="*/ 768106 w 1039174"/>
              <a:gd name="connsiteY67" fmla="*/ 639631 h 1039178"/>
              <a:gd name="connsiteX68" fmla="*/ 715212 w 1039174"/>
              <a:gd name="connsiteY68" fmla="*/ 609091 h 1039178"/>
              <a:gd name="connsiteX69" fmla="*/ 734727 w 1039174"/>
              <a:gd name="connsiteY69" fmla="*/ 519590 h 1039178"/>
              <a:gd name="connsiteX70" fmla="*/ 714431 w 1039174"/>
              <a:gd name="connsiteY70" fmla="*/ 499294 h 1039178"/>
              <a:gd name="connsiteX71" fmla="*/ 613051 w 1039174"/>
              <a:gd name="connsiteY71" fmla="*/ 499294 h 1039178"/>
              <a:gd name="connsiteX72" fmla="*/ 612953 w 1039174"/>
              <a:gd name="connsiteY72" fmla="*/ 499288 h 1039178"/>
              <a:gd name="connsiteX73" fmla="*/ 592657 w 1039174"/>
              <a:gd name="connsiteY73" fmla="*/ 519584 h 1039178"/>
              <a:gd name="connsiteX74" fmla="*/ 519586 w 1039174"/>
              <a:gd name="connsiteY74" fmla="*/ 592655 h 1039178"/>
              <a:gd name="connsiteX75" fmla="*/ 446517 w 1039174"/>
              <a:gd name="connsiteY75" fmla="*/ 519584 h 1039178"/>
              <a:gd name="connsiteX76" fmla="*/ 519586 w 1039174"/>
              <a:gd name="connsiteY76" fmla="*/ 446513 h 1039178"/>
              <a:gd name="connsiteX77" fmla="*/ 539882 w 1039174"/>
              <a:gd name="connsiteY77" fmla="*/ 426217 h 1039178"/>
              <a:gd name="connsiteX78" fmla="*/ 519586 w 1039174"/>
              <a:gd name="connsiteY78" fmla="*/ 405920 h 1039178"/>
              <a:gd name="connsiteX79" fmla="*/ 407774 w 1039174"/>
              <a:gd name="connsiteY79" fmla="*/ 499294 h 1039178"/>
              <a:gd name="connsiteX80" fmla="*/ 346249 w 1039174"/>
              <a:gd name="connsiteY80" fmla="*/ 499294 h 1039178"/>
              <a:gd name="connsiteX81" fmla="*/ 519584 w 1039174"/>
              <a:gd name="connsiteY81" fmla="*/ 345036 h 1039178"/>
              <a:gd name="connsiteX82" fmla="*/ 670747 w 1039174"/>
              <a:gd name="connsiteY82" fmla="*/ 432310 h 1039178"/>
              <a:gd name="connsiteX83" fmla="*/ 698472 w 1039174"/>
              <a:gd name="connsiteY83" fmla="*/ 439738 h 1039178"/>
              <a:gd name="connsiteX84" fmla="*/ 705900 w 1039174"/>
              <a:gd name="connsiteY84" fmla="*/ 412013 h 1039178"/>
              <a:gd name="connsiteX85" fmla="*/ 644205 w 1039174"/>
              <a:gd name="connsiteY85" fmla="*/ 344327 h 1039178"/>
              <a:gd name="connsiteX86" fmla="*/ 674808 w 1039174"/>
              <a:gd name="connsiteY86" fmla="*/ 291323 h 1039178"/>
              <a:gd name="connsiteX87" fmla="*/ 758630 w 1039174"/>
              <a:gd name="connsiteY87" fmla="*/ 381569 h 1039178"/>
              <a:gd name="connsiteX88" fmla="*/ 776227 w 1039174"/>
              <a:gd name="connsiteY88" fmla="*/ 391721 h 1039178"/>
              <a:gd name="connsiteX89" fmla="*/ 786355 w 1039174"/>
              <a:gd name="connsiteY89" fmla="*/ 388997 h 1039178"/>
              <a:gd name="connsiteX90" fmla="*/ 793785 w 1039174"/>
              <a:gd name="connsiteY90" fmla="*/ 361275 h 1039178"/>
              <a:gd name="connsiteX91" fmla="*/ 677899 w 1039174"/>
              <a:gd name="connsiteY91" fmla="*/ 245387 h 1039178"/>
              <a:gd name="connsiteX92" fmla="*/ 677895 w 1039174"/>
              <a:gd name="connsiteY92" fmla="*/ 245383 h 1039178"/>
              <a:gd name="connsiteX93" fmla="*/ 677887 w 1039174"/>
              <a:gd name="connsiteY93" fmla="*/ 245379 h 1039178"/>
              <a:gd name="connsiteX94" fmla="*/ 620400 w 1039174"/>
              <a:gd name="connsiteY94" fmla="*/ 219440 h 1039178"/>
              <a:gd name="connsiteX95" fmla="*/ 594697 w 1039174"/>
              <a:gd name="connsiteY95" fmla="*/ 232218 h 1039178"/>
              <a:gd name="connsiteX96" fmla="*/ 607475 w 1039174"/>
              <a:gd name="connsiteY96" fmla="*/ 257920 h 1039178"/>
              <a:gd name="connsiteX97" fmla="*/ 639643 w 1039174"/>
              <a:gd name="connsiteY97" fmla="*/ 271045 h 1039178"/>
              <a:gd name="connsiteX98" fmla="*/ 609052 w 1039174"/>
              <a:gd name="connsiteY98" fmla="*/ 324031 h 1039178"/>
              <a:gd name="connsiteX99" fmla="*/ 519586 w 1039174"/>
              <a:gd name="connsiteY99" fmla="*/ 304443 h 1039178"/>
              <a:gd name="connsiteX100" fmla="*/ 344311 w 1039174"/>
              <a:gd name="connsiteY100" fmla="*/ 394956 h 1039178"/>
              <a:gd name="connsiteX101" fmla="*/ 291352 w 1039174"/>
              <a:gd name="connsiteY101" fmla="*/ 364378 h 1039178"/>
              <a:gd name="connsiteX102" fmla="*/ 431942 w 1039174"/>
              <a:gd name="connsiteY102" fmla="*/ 257838 h 1039178"/>
              <a:gd name="connsiteX103" fmla="*/ 444743 w 1039174"/>
              <a:gd name="connsiteY103" fmla="*/ 232147 h 1039178"/>
              <a:gd name="connsiteX104" fmla="*/ 419054 w 1039174"/>
              <a:gd name="connsiteY104" fmla="*/ 219346 h 1039178"/>
              <a:gd name="connsiteX105" fmla="*/ 379180 w 1039174"/>
              <a:gd name="connsiteY105" fmla="*/ 235807 h 1039178"/>
              <a:gd name="connsiteX106" fmla="*/ 348703 w 1039174"/>
              <a:gd name="connsiteY106" fmla="*/ 183020 h 1039178"/>
              <a:gd name="connsiteX107" fmla="*/ 499290 w 1039174"/>
              <a:gd name="connsiteY107" fmla="*/ 142671 h 1039178"/>
              <a:gd name="connsiteX108" fmla="*/ 499290 w 1039174"/>
              <a:gd name="connsiteY108" fmla="*/ 223260 h 1039178"/>
              <a:gd name="connsiteX109" fmla="*/ 519586 w 1039174"/>
              <a:gd name="connsiteY109" fmla="*/ 243556 h 1039178"/>
              <a:gd name="connsiteX110" fmla="*/ 539882 w 1039174"/>
              <a:gd name="connsiteY110" fmla="*/ 223260 h 1039178"/>
              <a:gd name="connsiteX111" fmla="*/ 539882 w 1039174"/>
              <a:gd name="connsiteY111" fmla="*/ 142667 h 1039178"/>
              <a:gd name="connsiteX112" fmla="*/ 617291 w 1039174"/>
              <a:gd name="connsiteY112" fmla="*/ 154936 h 1039178"/>
              <a:gd name="connsiteX113" fmla="*/ 642149 w 1039174"/>
              <a:gd name="connsiteY113" fmla="*/ 140585 h 1039178"/>
              <a:gd name="connsiteX114" fmla="*/ 627800 w 1039174"/>
              <a:gd name="connsiteY114" fmla="*/ 115728 h 1039178"/>
              <a:gd name="connsiteX115" fmla="*/ 519588 w 1039174"/>
              <a:gd name="connsiteY115" fmla="*/ 101482 h 1039178"/>
              <a:gd name="connsiteX116" fmla="*/ 310530 w 1039174"/>
              <a:gd name="connsiteY116" fmla="*/ 157500 h 1039178"/>
              <a:gd name="connsiteX117" fmla="*/ 303101 w 1039174"/>
              <a:gd name="connsiteY117" fmla="*/ 185224 h 1039178"/>
              <a:gd name="connsiteX118" fmla="*/ 303132 w 1039174"/>
              <a:gd name="connsiteY118" fmla="*/ 185265 h 1039178"/>
              <a:gd name="connsiteX119" fmla="*/ 344029 w 1039174"/>
              <a:gd name="connsiteY119" fmla="*/ 256101 h 1039178"/>
              <a:gd name="connsiteX120" fmla="*/ 245584 w 1039174"/>
              <a:gd name="connsiteY120" fmla="*/ 360964 h 1039178"/>
              <a:gd name="connsiteX121" fmla="*/ 245385 w 1039174"/>
              <a:gd name="connsiteY121" fmla="*/ 361269 h 1039178"/>
              <a:gd name="connsiteX122" fmla="*/ 245182 w 1039174"/>
              <a:gd name="connsiteY122" fmla="*/ 361664 h 1039178"/>
              <a:gd name="connsiteX123" fmla="*/ 227676 w 1039174"/>
              <a:gd name="connsiteY123" fmla="*/ 396945 h 1039178"/>
              <a:gd name="connsiteX124" fmla="*/ 238527 w 1039174"/>
              <a:gd name="connsiteY124" fmla="*/ 423519 h 1039178"/>
              <a:gd name="connsiteX125" fmla="*/ 246379 w 1039174"/>
              <a:gd name="connsiteY125" fmla="*/ 425109 h 1039178"/>
              <a:gd name="connsiteX126" fmla="*/ 265098 w 1039174"/>
              <a:gd name="connsiteY126" fmla="*/ 412669 h 1039178"/>
              <a:gd name="connsiteX127" fmla="*/ 271039 w 1039174"/>
              <a:gd name="connsiteY127" fmla="*/ 399517 h 1039178"/>
              <a:gd name="connsiteX128" fmla="*/ 323966 w 1039174"/>
              <a:gd name="connsiteY128" fmla="*/ 430077 h 1039178"/>
              <a:gd name="connsiteX129" fmla="*/ 304441 w 1039174"/>
              <a:gd name="connsiteY129" fmla="*/ 519586 h 1039178"/>
              <a:gd name="connsiteX130" fmla="*/ 323966 w 1039174"/>
              <a:gd name="connsiteY130" fmla="*/ 609091 h 1039178"/>
              <a:gd name="connsiteX131" fmla="*/ 271051 w 1039174"/>
              <a:gd name="connsiteY131" fmla="*/ 639639 h 1039178"/>
              <a:gd name="connsiteX132" fmla="*/ 263410 w 1039174"/>
              <a:gd name="connsiteY132" fmla="*/ 622387 h 1039178"/>
              <a:gd name="connsiteX133" fmla="*/ 237016 w 1039174"/>
              <a:gd name="connsiteY133" fmla="*/ 611110 h 1039178"/>
              <a:gd name="connsiteX134" fmla="*/ 225738 w 1039174"/>
              <a:gd name="connsiteY134" fmla="*/ 637506 h 1039178"/>
              <a:gd name="connsiteX135" fmla="*/ 420179 w 1039174"/>
              <a:gd name="connsiteY135" fmla="*/ 820197 h 1039178"/>
              <a:gd name="connsiteX136" fmla="*/ 426554 w 1039174"/>
              <a:gd name="connsiteY136" fmla="*/ 821230 h 1039178"/>
              <a:gd name="connsiteX137" fmla="*/ 445819 w 1039174"/>
              <a:gd name="connsiteY137" fmla="*/ 807301 h 1039178"/>
              <a:gd name="connsiteX138" fmla="*/ 432921 w 1039174"/>
              <a:gd name="connsiteY138" fmla="*/ 781658 h 1039178"/>
              <a:gd name="connsiteX139" fmla="*/ 291311 w 1039174"/>
              <a:gd name="connsiteY139" fmla="*/ 674814 h 1039178"/>
              <a:gd name="connsiteX140" fmla="*/ 344311 w 1039174"/>
              <a:gd name="connsiteY140" fmla="*/ 644218 h 1039178"/>
              <a:gd name="connsiteX141" fmla="*/ 519588 w 1039174"/>
              <a:gd name="connsiteY141" fmla="*/ 734729 h 1039178"/>
              <a:gd name="connsiteX142" fmla="*/ 627159 w 1039174"/>
              <a:gd name="connsiteY142" fmla="*/ 705904 h 1039178"/>
              <a:gd name="connsiteX143" fmla="*/ 634585 w 1039174"/>
              <a:gd name="connsiteY143" fmla="*/ 678177 h 1039178"/>
              <a:gd name="connsiteX144" fmla="*/ 606860 w 1039174"/>
              <a:gd name="connsiteY144" fmla="*/ 670751 h 1039178"/>
              <a:gd name="connsiteX145" fmla="*/ 539884 w 1039174"/>
              <a:gd name="connsiteY145" fmla="*/ 692927 h 1039178"/>
              <a:gd name="connsiteX146" fmla="*/ 539884 w 1039174"/>
              <a:gd name="connsiteY146" fmla="*/ 631396 h 1039178"/>
              <a:gd name="connsiteX147" fmla="*/ 631399 w 1039174"/>
              <a:gd name="connsiteY147" fmla="*/ 539886 h 1039178"/>
              <a:gd name="connsiteX148" fmla="*/ 692923 w 1039174"/>
              <a:gd name="connsiteY148" fmla="*/ 539886 h 1039178"/>
              <a:gd name="connsiteX149" fmla="*/ 670784 w 1039174"/>
              <a:gd name="connsiteY149" fmla="*/ 606816 h 1039178"/>
              <a:gd name="connsiteX150" fmla="*/ 670753 w 1039174"/>
              <a:gd name="connsiteY150" fmla="*/ 606860 h 1039178"/>
              <a:gd name="connsiteX151" fmla="*/ 678182 w 1039174"/>
              <a:gd name="connsiteY151" fmla="*/ 634585 h 1039178"/>
              <a:gd name="connsiteX152" fmla="*/ 747822 w 1039174"/>
              <a:gd name="connsiteY152" fmla="*/ 674794 h 1039178"/>
              <a:gd name="connsiteX153" fmla="*/ 731041 w 1039174"/>
              <a:gd name="connsiteY153" fmla="*/ 697012 h 1039178"/>
              <a:gd name="connsiteX154" fmla="*/ 733542 w 1039174"/>
              <a:gd name="connsiteY154" fmla="*/ 725606 h 1039178"/>
              <a:gd name="connsiteX155" fmla="*/ 746578 w 1039174"/>
              <a:gd name="connsiteY155" fmla="*/ 730355 h 1039178"/>
              <a:gd name="connsiteX156" fmla="*/ 762137 w 1039174"/>
              <a:gd name="connsiteY156" fmla="*/ 723105 h 1039178"/>
              <a:gd name="connsiteX157" fmla="*/ 793615 w 1039174"/>
              <a:gd name="connsiteY157" fmla="*/ 678159 h 1039178"/>
              <a:gd name="connsiteX158" fmla="*/ 793789 w 1039174"/>
              <a:gd name="connsiteY158" fmla="*/ 677897 h 1039178"/>
              <a:gd name="connsiteX159" fmla="*/ 793960 w 1039174"/>
              <a:gd name="connsiteY159" fmla="*/ 677565 h 1039178"/>
              <a:gd name="connsiteX160" fmla="*/ 835549 w 1039174"/>
              <a:gd name="connsiteY160" fmla="*/ 539888 h 1039178"/>
              <a:gd name="connsiteX161" fmla="*/ 896550 w 1039174"/>
              <a:gd name="connsiteY161" fmla="*/ 539888 h 1039178"/>
              <a:gd name="connsiteX162" fmla="*/ 725580 w 1039174"/>
              <a:gd name="connsiteY162" fmla="*/ 835791 h 1039178"/>
              <a:gd name="connsiteX163" fmla="*/ 685328 w 1039174"/>
              <a:gd name="connsiteY163" fmla="*/ 766071 h 1039178"/>
              <a:gd name="connsiteX164" fmla="*/ 657603 w 1039174"/>
              <a:gd name="connsiteY164" fmla="*/ 758642 h 1039178"/>
              <a:gd name="connsiteX165" fmla="*/ 650175 w 1039174"/>
              <a:gd name="connsiteY165" fmla="*/ 786367 h 1039178"/>
              <a:gd name="connsiteX166" fmla="*/ 690469 w 1039174"/>
              <a:gd name="connsiteY166" fmla="*/ 856158 h 1039178"/>
              <a:gd name="connsiteX167" fmla="*/ 539886 w 1039174"/>
              <a:gd name="connsiteY167" fmla="*/ 896554 h 1039178"/>
              <a:gd name="connsiteX168" fmla="*/ 539886 w 1039174"/>
              <a:gd name="connsiteY168" fmla="*/ 835541 h 1039178"/>
              <a:gd name="connsiteX169" fmla="*/ 579527 w 1039174"/>
              <a:gd name="connsiteY169" fmla="*/ 830485 h 1039178"/>
              <a:gd name="connsiteX170" fmla="*/ 595610 w 1039174"/>
              <a:gd name="connsiteY170" fmla="*/ 806712 h 1039178"/>
              <a:gd name="connsiteX171" fmla="*/ 571835 w 1039174"/>
              <a:gd name="connsiteY171" fmla="*/ 790629 h 1039178"/>
              <a:gd name="connsiteX172" fmla="*/ 519590 w 1039174"/>
              <a:gd name="connsiteY172" fmla="*/ 795622 h 1039178"/>
              <a:gd name="connsiteX173" fmla="*/ 499294 w 1039174"/>
              <a:gd name="connsiteY173" fmla="*/ 815918 h 1039178"/>
              <a:gd name="connsiteX174" fmla="*/ 499294 w 1039174"/>
              <a:gd name="connsiteY174" fmla="*/ 896511 h 1039178"/>
              <a:gd name="connsiteX175" fmla="*/ 421882 w 1039174"/>
              <a:gd name="connsiteY175" fmla="*/ 884238 h 1039178"/>
              <a:gd name="connsiteX176" fmla="*/ 397023 w 1039174"/>
              <a:gd name="connsiteY176" fmla="*/ 898588 h 1039178"/>
              <a:gd name="connsiteX177" fmla="*/ 411374 w 1039174"/>
              <a:gd name="connsiteY177" fmla="*/ 923446 h 1039178"/>
              <a:gd name="connsiteX178" fmla="*/ 519588 w 1039174"/>
              <a:gd name="connsiteY178" fmla="*/ 937696 h 1039178"/>
              <a:gd name="connsiteX179" fmla="*/ 727546 w 1039174"/>
              <a:gd name="connsiteY179" fmla="*/ 882216 h 1039178"/>
              <a:gd name="connsiteX180" fmla="*/ 728640 w 1039174"/>
              <a:gd name="connsiteY180" fmla="*/ 881679 h 1039178"/>
              <a:gd name="connsiteX181" fmla="*/ 730449 w 1039174"/>
              <a:gd name="connsiteY181" fmla="*/ 880499 h 1039178"/>
              <a:gd name="connsiteX182" fmla="*/ 870993 w 1039174"/>
              <a:gd name="connsiteY182" fmla="*/ 745904 h 1039178"/>
              <a:gd name="connsiteX183" fmla="*/ 941758 w 1039174"/>
              <a:gd name="connsiteY183" fmla="*/ 786765 h 1039178"/>
              <a:gd name="connsiteX184" fmla="*/ 941835 w 1039174"/>
              <a:gd name="connsiteY184" fmla="*/ 786816 h 1039178"/>
              <a:gd name="connsiteX185" fmla="*/ 944102 w 1039174"/>
              <a:gd name="connsiteY185" fmla="*/ 787926 h 1039178"/>
              <a:gd name="connsiteX186" fmla="*/ 944622 w 1039174"/>
              <a:gd name="connsiteY186" fmla="*/ 788129 h 1039178"/>
              <a:gd name="connsiteX187" fmla="*/ 946485 w 1039174"/>
              <a:gd name="connsiteY187" fmla="*/ 788758 h 1039178"/>
              <a:gd name="connsiteX188" fmla="*/ 947031 w 1039174"/>
              <a:gd name="connsiteY188" fmla="*/ 788908 h 1039178"/>
              <a:gd name="connsiteX189" fmla="*/ 951815 w 1039174"/>
              <a:gd name="connsiteY189" fmla="*/ 789525 h 1039178"/>
              <a:gd name="connsiteX190" fmla="*/ 951963 w 1039174"/>
              <a:gd name="connsiteY190" fmla="*/ 789535 h 1039178"/>
              <a:gd name="connsiteX191" fmla="*/ 952267 w 1039174"/>
              <a:gd name="connsiteY191" fmla="*/ 789515 h 1039178"/>
              <a:gd name="connsiteX192" fmla="*/ 954275 w 1039174"/>
              <a:gd name="connsiteY192" fmla="*/ 789385 h 1039178"/>
              <a:gd name="connsiteX193" fmla="*/ 954794 w 1039174"/>
              <a:gd name="connsiteY193" fmla="*/ 789322 h 1039178"/>
              <a:gd name="connsiteX194" fmla="*/ 959470 w 1039174"/>
              <a:gd name="connsiteY194" fmla="*/ 788090 h 1039178"/>
              <a:gd name="connsiteX195" fmla="*/ 959895 w 1039174"/>
              <a:gd name="connsiteY195" fmla="*/ 787908 h 1039178"/>
              <a:gd name="connsiteX196" fmla="*/ 961699 w 1039174"/>
              <a:gd name="connsiteY196" fmla="*/ 787037 h 1039178"/>
              <a:gd name="connsiteX197" fmla="*/ 962158 w 1039174"/>
              <a:gd name="connsiteY197" fmla="*/ 786785 h 1039178"/>
              <a:gd name="connsiteX198" fmla="*/ 966061 w 1039174"/>
              <a:gd name="connsiteY198" fmla="*/ 783846 h 1039178"/>
              <a:gd name="connsiteX199" fmla="*/ 966442 w 1039174"/>
              <a:gd name="connsiteY199" fmla="*/ 783459 h 1039178"/>
              <a:gd name="connsiteX200" fmla="*/ 967765 w 1039174"/>
              <a:gd name="connsiteY200" fmla="*/ 781969 h 1039178"/>
              <a:gd name="connsiteX201" fmla="*/ 968141 w 1039174"/>
              <a:gd name="connsiteY201" fmla="*/ 781490 h 1039178"/>
              <a:gd name="connsiteX202" fmla="*/ 969560 w 1039174"/>
              <a:gd name="connsiteY202" fmla="*/ 779381 h 1039178"/>
              <a:gd name="connsiteX203" fmla="*/ 1039174 w 1039174"/>
              <a:gd name="connsiteY203" fmla="*/ 519588 h 1039178"/>
              <a:gd name="connsiteX204" fmla="*/ 886990 w 1039174"/>
              <a:gd name="connsiteY204" fmla="*/ 152182 h 1039178"/>
              <a:gd name="connsiteX205" fmla="*/ 499290 w 1039174"/>
              <a:gd name="connsiteY205" fmla="*/ 692917 h 1039178"/>
              <a:gd name="connsiteX206" fmla="*/ 346251 w 1039174"/>
              <a:gd name="connsiteY206" fmla="*/ 539884 h 1039178"/>
              <a:gd name="connsiteX207" fmla="*/ 407778 w 1039174"/>
              <a:gd name="connsiteY207" fmla="*/ 539884 h 1039178"/>
              <a:gd name="connsiteX208" fmla="*/ 499290 w 1039174"/>
              <a:gd name="connsiteY208" fmla="*/ 631394 h 1039178"/>
              <a:gd name="connsiteX209" fmla="*/ 499290 w 1039174"/>
              <a:gd name="connsiteY209" fmla="*/ 692917 h 103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039174" h="1039178">
                <a:moveTo>
                  <a:pt x="886990" y="152182"/>
                </a:moveTo>
                <a:cubicBezTo>
                  <a:pt x="788853" y="54047"/>
                  <a:pt x="658374" y="0"/>
                  <a:pt x="519588" y="0"/>
                </a:cubicBezTo>
                <a:cubicBezTo>
                  <a:pt x="380802" y="0"/>
                  <a:pt x="250321" y="54047"/>
                  <a:pt x="152184" y="152182"/>
                </a:cubicBezTo>
                <a:cubicBezTo>
                  <a:pt x="54047" y="250321"/>
                  <a:pt x="0" y="380800"/>
                  <a:pt x="0" y="519588"/>
                </a:cubicBezTo>
                <a:cubicBezTo>
                  <a:pt x="0" y="658374"/>
                  <a:pt x="54047" y="788853"/>
                  <a:pt x="152186" y="886992"/>
                </a:cubicBezTo>
                <a:cubicBezTo>
                  <a:pt x="250321" y="985129"/>
                  <a:pt x="380802" y="1039178"/>
                  <a:pt x="519588" y="1039178"/>
                </a:cubicBezTo>
                <a:cubicBezTo>
                  <a:pt x="588165" y="1039178"/>
                  <a:pt x="655062" y="1025868"/>
                  <a:pt x="718425" y="999623"/>
                </a:cubicBezTo>
                <a:cubicBezTo>
                  <a:pt x="781784" y="973377"/>
                  <a:pt x="838496" y="935482"/>
                  <a:pt x="886990" y="886990"/>
                </a:cubicBezTo>
                <a:cubicBezTo>
                  <a:pt x="894916" y="879064"/>
                  <a:pt x="894916" y="866213"/>
                  <a:pt x="886992" y="858285"/>
                </a:cubicBezTo>
                <a:cubicBezTo>
                  <a:pt x="879064" y="850363"/>
                  <a:pt x="866213" y="850361"/>
                  <a:pt x="858287" y="858285"/>
                </a:cubicBezTo>
                <a:cubicBezTo>
                  <a:pt x="767814" y="948758"/>
                  <a:pt x="647526" y="998583"/>
                  <a:pt x="519588" y="998583"/>
                </a:cubicBezTo>
                <a:cubicBezTo>
                  <a:pt x="439655" y="998583"/>
                  <a:pt x="364250" y="978876"/>
                  <a:pt x="297928" y="944104"/>
                </a:cubicBezTo>
                <a:lnTo>
                  <a:pt x="338246" y="874272"/>
                </a:lnTo>
                <a:cubicBezTo>
                  <a:pt x="338250" y="874264"/>
                  <a:pt x="338257" y="874256"/>
                  <a:pt x="338263" y="874248"/>
                </a:cubicBezTo>
                <a:cubicBezTo>
                  <a:pt x="340014" y="871214"/>
                  <a:pt x="340893" y="867916"/>
                  <a:pt x="340978" y="864642"/>
                </a:cubicBezTo>
                <a:cubicBezTo>
                  <a:pt x="341167" y="857445"/>
                  <a:pt x="337508" y="850374"/>
                  <a:pt x="330834" y="846519"/>
                </a:cubicBezTo>
                <a:cubicBezTo>
                  <a:pt x="330820" y="846511"/>
                  <a:pt x="330804" y="846505"/>
                  <a:pt x="330790" y="846495"/>
                </a:cubicBezTo>
                <a:cubicBezTo>
                  <a:pt x="220268" y="782667"/>
                  <a:pt x="149545" y="666517"/>
                  <a:pt x="142675" y="539886"/>
                </a:cubicBezTo>
                <a:lnTo>
                  <a:pt x="223258" y="539886"/>
                </a:lnTo>
                <a:cubicBezTo>
                  <a:pt x="234465" y="539886"/>
                  <a:pt x="243554" y="530798"/>
                  <a:pt x="243554" y="519590"/>
                </a:cubicBezTo>
                <a:cubicBezTo>
                  <a:pt x="243554" y="508380"/>
                  <a:pt x="234465" y="499294"/>
                  <a:pt x="223258" y="499294"/>
                </a:cubicBezTo>
                <a:lnTo>
                  <a:pt x="142669" y="499294"/>
                </a:lnTo>
                <a:cubicBezTo>
                  <a:pt x="144076" y="473146"/>
                  <a:pt x="148157" y="447189"/>
                  <a:pt x="154942" y="421884"/>
                </a:cubicBezTo>
                <a:cubicBezTo>
                  <a:pt x="157845" y="411057"/>
                  <a:pt x="151419" y="399927"/>
                  <a:pt x="140593" y="397025"/>
                </a:cubicBezTo>
                <a:cubicBezTo>
                  <a:pt x="129763" y="394126"/>
                  <a:pt x="118636" y="400546"/>
                  <a:pt x="115734" y="411372"/>
                </a:cubicBezTo>
                <a:cubicBezTo>
                  <a:pt x="106280" y="446643"/>
                  <a:pt x="101484" y="483051"/>
                  <a:pt x="101484" y="519588"/>
                </a:cubicBezTo>
                <a:cubicBezTo>
                  <a:pt x="101484" y="661697"/>
                  <a:pt x="174453" y="794553"/>
                  <a:pt x="293211" y="871092"/>
                </a:cubicBezTo>
                <a:lnTo>
                  <a:pt x="262803" y="923763"/>
                </a:lnTo>
                <a:cubicBezTo>
                  <a:pt x="129310" y="838656"/>
                  <a:pt x="40593" y="689292"/>
                  <a:pt x="40593" y="519588"/>
                </a:cubicBezTo>
                <a:cubicBezTo>
                  <a:pt x="40593" y="439655"/>
                  <a:pt x="60300" y="364250"/>
                  <a:pt x="95072" y="297928"/>
                </a:cubicBezTo>
                <a:lnTo>
                  <a:pt x="164926" y="338259"/>
                </a:lnTo>
                <a:cubicBezTo>
                  <a:pt x="168123" y="340104"/>
                  <a:pt x="171614" y="340982"/>
                  <a:pt x="175056" y="340982"/>
                </a:cubicBezTo>
                <a:cubicBezTo>
                  <a:pt x="182070" y="340982"/>
                  <a:pt x="188892" y="337341"/>
                  <a:pt x="192651" y="330830"/>
                </a:cubicBezTo>
                <a:cubicBezTo>
                  <a:pt x="192657" y="330822"/>
                  <a:pt x="192661" y="330812"/>
                  <a:pt x="192667" y="330804"/>
                </a:cubicBezTo>
                <a:cubicBezTo>
                  <a:pt x="209158" y="302245"/>
                  <a:pt x="229338" y="275949"/>
                  <a:pt x="252645" y="252643"/>
                </a:cubicBezTo>
                <a:cubicBezTo>
                  <a:pt x="260572" y="244717"/>
                  <a:pt x="260572" y="231867"/>
                  <a:pt x="252649" y="223940"/>
                </a:cubicBezTo>
                <a:cubicBezTo>
                  <a:pt x="244725" y="216014"/>
                  <a:pt x="231871" y="216012"/>
                  <a:pt x="223944" y="223935"/>
                </a:cubicBezTo>
                <a:cubicBezTo>
                  <a:pt x="202908" y="244969"/>
                  <a:pt x="184220" y="268232"/>
                  <a:pt x="168121" y="293229"/>
                </a:cubicBezTo>
                <a:lnTo>
                  <a:pt x="115409" y="262797"/>
                </a:lnTo>
                <a:cubicBezTo>
                  <a:pt x="200520" y="129314"/>
                  <a:pt x="349882" y="40593"/>
                  <a:pt x="519588" y="40593"/>
                </a:cubicBezTo>
                <a:cubicBezTo>
                  <a:pt x="599519" y="40593"/>
                  <a:pt x="674922" y="60300"/>
                  <a:pt x="741244" y="95070"/>
                </a:cubicBezTo>
                <a:lnTo>
                  <a:pt x="700915" y="164924"/>
                </a:lnTo>
                <a:cubicBezTo>
                  <a:pt x="695310" y="174630"/>
                  <a:pt x="698636" y="187045"/>
                  <a:pt x="708344" y="192649"/>
                </a:cubicBezTo>
                <a:cubicBezTo>
                  <a:pt x="711539" y="194494"/>
                  <a:pt x="715028" y="195370"/>
                  <a:pt x="718472" y="195370"/>
                </a:cubicBezTo>
                <a:cubicBezTo>
                  <a:pt x="725486" y="195370"/>
                  <a:pt x="732308" y="191731"/>
                  <a:pt x="736069" y="185220"/>
                </a:cubicBezTo>
                <a:lnTo>
                  <a:pt x="776373" y="115411"/>
                </a:lnTo>
                <a:cubicBezTo>
                  <a:pt x="835598" y="153168"/>
                  <a:pt x="886004" y="203574"/>
                  <a:pt x="923763" y="262797"/>
                </a:cubicBezTo>
                <a:lnTo>
                  <a:pt x="871037" y="293237"/>
                </a:lnTo>
                <a:cubicBezTo>
                  <a:pt x="854989" y="268311"/>
                  <a:pt x="836326" y="245036"/>
                  <a:pt x="815235" y="223940"/>
                </a:cubicBezTo>
                <a:cubicBezTo>
                  <a:pt x="807307" y="216014"/>
                  <a:pt x="794455" y="216014"/>
                  <a:pt x="786529" y="223940"/>
                </a:cubicBezTo>
                <a:cubicBezTo>
                  <a:pt x="778604" y="231865"/>
                  <a:pt x="778604" y="244717"/>
                  <a:pt x="786529" y="252645"/>
                </a:cubicBezTo>
                <a:cubicBezTo>
                  <a:pt x="833323" y="299436"/>
                  <a:pt x="867108" y="357958"/>
                  <a:pt x="884236" y="421882"/>
                </a:cubicBezTo>
                <a:cubicBezTo>
                  <a:pt x="886665" y="430950"/>
                  <a:pt x="894865" y="436929"/>
                  <a:pt x="903828" y="436929"/>
                </a:cubicBezTo>
                <a:cubicBezTo>
                  <a:pt x="905563" y="436929"/>
                  <a:pt x="907333" y="436706"/>
                  <a:pt x="909093" y="436233"/>
                </a:cubicBezTo>
                <a:cubicBezTo>
                  <a:pt x="919921" y="433331"/>
                  <a:pt x="926347" y="422202"/>
                  <a:pt x="923444" y="411374"/>
                </a:cubicBezTo>
                <a:cubicBezTo>
                  <a:pt x="915724" y="382557"/>
                  <a:pt x="904894" y="354755"/>
                  <a:pt x="891334" y="328393"/>
                </a:cubicBezTo>
                <a:lnTo>
                  <a:pt x="944102" y="297924"/>
                </a:lnTo>
                <a:cubicBezTo>
                  <a:pt x="978874" y="364246"/>
                  <a:pt x="998583" y="439653"/>
                  <a:pt x="998583" y="519588"/>
                </a:cubicBezTo>
                <a:cubicBezTo>
                  <a:pt x="998583" y="596773"/>
                  <a:pt x="979815" y="672982"/>
                  <a:pt x="944171" y="741279"/>
                </a:cubicBezTo>
                <a:lnTo>
                  <a:pt x="891350" y="710781"/>
                </a:lnTo>
                <a:cubicBezTo>
                  <a:pt x="920956" y="653448"/>
                  <a:pt x="937694" y="588439"/>
                  <a:pt x="937694" y="519590"/>
                </a:cubicBezTo>
                <a:cubicBezTo>
                  <a:pt x="937694" y="508380"/>
                  <a:pt x="928608" y="499294"/>
                  <a:pt x="917398" y="499294"/>
                </a:cubicBezTo>
                <a:lnTo>
                  <a:pt x="835553" y="499294"/>
                </a:lnTo>
                <a:cubicBezTo>
                  <a:pt x="835139" y="492852"/>
                  <a:pt x="834538" y="486428"/>
                  <a:pt x="833737" y="480061"/>
                </a:cubicBezTo>
                <a:cubicBezTo>
                  <a:pt x="832336" y="468939"/>
                  <a:pt x="822168" y="461053"/>
                  <a:pt x="811064" y="462456"/>
                </a:cubicBezTo>
                <a:cubicBezTo>
                  <a:pt x="799943" y="463856"/>
                  <a:pt x="792062" y="474007"/>
                  <a:pt x="793461" y="485129"/>
                </a:cubicBezTo>
                <a:cubicBezTo>
                  <a:pt x="794894" y="496507"/>
                  <a:pt x="795618" y="508100"/>
                  <a:pt x="795618" y="519590"/>
                </a:cubicBezTo>
                <a:cubicBezTo>
                  <a:pt x="795618" y="561382"/>
                  <a:pt x="786061" y="602430"/>
                  <a:pt x="768106" y="639631"/>
                </a:cubicBezTo>
                <a:lnTo>
                  <a:pt x="715212" y="609091"/>
                </a:lnTo>
                <a:cubicBezTo>
                  <a:pt x="728017" y="581080"/>
                  <a:pt x="734727" y="550512"/>
                  <a:pt x="734727" y="519590"/>
                </a:cubicBezTo>
                <a:cubicBezTo>
                  <a:pt x="734727" y="508380"/>
                  <a:pt x="725638" y="499294"/>
                  <a:pt x="714431" y="499294"/>
                </a:cubicBezTo>
                <a:lnTo>
                  <a:pt x="613051" y="499294"/>
                </a:lnTo>
                <a:cubicBezTo>
                  <a:pt x="613016" y="499294"/>
                  <a:pt x="612986" y="499288"/>
                  <a:pt x="612953" y="499288"/>
                </a:cubicBezTo>
                <a:cubicBezTo>
                  <a:pt x="601744" y="499288"/>
                  <a:pt x="592657" y="508376"/>
                  <a:pt x="592657" y="519584"/>
                </a:cubicBezTo>
                <a:cubicBezTo>
                  <a:pt x="592657" y="559876"/>
                  <a:pt x="559878" y="592655"/>
                  <a:pt x="519586" y="592655"/>
                </a:cubicBezTo>
                <a:cubicBezTo>
                  <a:pt x="479294" y="592655"/>
                  <a:pt x="446517" y="559876"/>
                  <a:pt x="446517" y="519584"/>
                </a:cubicBezTo>
                <a:cubicBezTo>
                  <a:pt x="446517" y="479292"/>
                  <a:pt x="479294" y="446513"/>
                  <a:pt x="519586" y="446513"/>
                </a:cubicBezTo>
                <a:cubicBezTo>
                  <a:pt x="530794" y="446513"/>
                  <a:pt x="539882" y="437429"/>
                  <a:pt x="539882" y="426217"/>
                </a:cubicBezTo>
                <a:cubicBezTo>
                  <a:pt x="539882" y="415009"/>
                  <a:pt x="530794" y="405920"/>
                  <a:pt x="519586" y="405920"/>
                </a:cubicBezTo>
                <a:cubicBezTo>
                  <a:pt x="463840" y="405920"/>
                  <a:pt x="417376" y="446272"/>
                  <a:pt x="407774" y="499294"/>
                </a:cubicBezTo>
                <a:lnTo>
                  <a:pt x="346249" y="499294"/>
                </a:lnTo>
                <a:cubicBezTo>
                  <a:pt x="356343" y="412576"/>
                  <a:pt x="430203" y="345036"/>
                  <a:pt x="519584" y="345036"/>
                </a:cubicBezTo>
                <a:cubicBezTo>
                  <a:pt x="581742" y="345036"/>
                  <a:pt x="639665" y="378478"/>
                  <a:pt x="670747" y="432310"/>
                </a:cubicBezTo>
                <a:cubicBezTo>
                  <a:pt x="676353" y="442018"/>
                  <a:pt x="688762" y="445344"/>
                  <a:pt x="698472" y="439738"/>
                </a:cubicBezTo>
                <a:cubicBezTo>
                  <a:pt x="708179" y="434132"/>
                  <a:pt x="711506" y="421721"/>
                  <a:pt x="705900" y="412013"/>
                </a:cubicBezTo>
                <a:cubicBezTo>
                  <a:pt x="690234" y="384881"/>
                  <a:pt x="669030" y="361957"/>
                  <a:pt x="644205" y="344327"/>
                </a:cubicBezTo>
                <a:lnTo>
                  <a:pt x="674808" y="291323"/>
                </a:lnTo>
                <a:cubicBezTo>
                  <a:pt x="708924" y="314520"/>
                  <a:pt x="737664" y="345251"/>
                  <a:pt x="758630" y="381569"/>
                </a:cubicBezTo>
                <a:cubicBezTo>
                  <a:pt x="762391" y="388080"/>
                  <a:pt x="769213" y="391721"/>
                  <a:pt x="776227" y="391721"/>
                </a:cubicBezTo>
                <a:cubicBezTo>
                  <a:pt x="779669" y="391721"/>
                  <a:pt x="783160" y="390842"/>
                  <a:pt x="786355" y="388997"/>
                </a:cubicBezTo>
                <a:cubicBezTo>
                  <a:pt x="796063" y="383394"/>
                  <a:pt x="799389" y="370980"/>
                  <a:pt x="793785" y="361275"/>
                </a:cubicBezTo>
                <a:cubicBezTo>
                  <a:pt x="765793" y="312787"/>
                  <a:pt x="725720" y="272986"/>
                  <a:pt x="677899" y="245387"/>
                </a:cubicBezTo>
                <a:cubicBezTo>
                  <a:pt x="677897" y="245385"/>
                  <a:pt x="677895" y="245385"/>
                  <a:pt x="677895" y="245383"/>
                </a:cubicBezTo>
                <a:cubicBezTo>
                  <a:pt x="677891" y="245383"/>
                  <a:pt x="677889" y="245381"/>
                  <a:pt x="677887" y="245379"/>
                </a:cubicBezTo>
                <a:cubicBezTo>
                  <a:pt x="659757" y="234918"/>
                  <a:pt x="640522" y="226199"/>
                  <a:pt x="620400" y="219440"/>
                </a:cubicBezTo>
                <a:cubicBezTo>
                  <a:pt x="609773" y="215870"/>
                  <a:pt x="598269" y="221593"/>
                  <a:pt x="594697" y="232218"/>
                </a:cubicBezTo>
                <a:cubicBezTo>
                  <a:pt x="591129" y="242844"/>
                  <a:pt x="596848" y="254350"/>
                  <a:pt x="607475" y="257920"/>
                </a:cubicBezTo>
                <a:cubicBezTo>
                  <a:pt x="618520" y="261630"/>
                  <a:pt x="629255" y="266030"/>
                  <a:pt x="639643" y="271045"/>
                </a:cubicBezTo>
                <a:lnTo>
                  <a:pt x="609052" y="324031"/>
                </a:lnTo>
                <a:cubicBezTo>
                  <a:pt x="581370" y="311344"/>
                  <a:pt x="550917" y="304443"/>
                  <a:pt x="519586" y="304443"/>
                </a:cubicBezTo>
                <a:cubicBezTo>
                  <a:pt x="447370" y="304443"/>
                  <a:pt x="383353" y="340209"/>
                  <a:pt x="344311" y="394956"/>
                </a:cubicBezTo>
                <a:lnTo>
                  <a:pt x="291352" y="364378"/>
                </a:lnTo>
                <a:cubicBezTo>
                  <a:pt x="325034" y="314863"/>
                  <a:pt x="374226" y="277165"/>
                  <a:pt x="431942" y="257838"/>
                </a:cubicBezTo>
                <a:cubicBezTo>
                  <a:pt x="442572" y="254278"/>
                  <a:pt x="448303" y="242777"/>
                  <a:pt x="444743" y="232147"/>
                </a:cubicBezTo>
                <a:cubicBezTo>
                  <a:pt x="441185" y="221518"/>
                  <a:pt x="429681" y="215791"/>
                  <a:pt x="419054" y="219346"/>
                </a:cubicBezTo>
                <a:cubicBezTo>
                  <a:pt x="405316" y="223948"/>
                  <a:pt x="392005" y="229460"/>
                  <a:pt x="379180" y="235807"/>
                </a:cubicBezTo>
                <a:lnTo>
                  <a:pt x="348703" y="183020"/>
                </a:lnTo>
                <a:cubicBezTo>
                  <a:pt x="395508" y="159269"/>
                  <a:pt x="446876" y="145506"/>
                  <a:pt x="499290" y="142671"/>
                </a:cubicBezTo>
                <a:lnTo>
                  <a:pt x="499290" y="223260"/>
                </a:lnTo>
                <a:cubicBezTo>
                  <a:pt x="499290" y="234469"/>
                  <a:pt x="508376" y="243556"/>
                  <a:pt x="519586" y="243556"/>
                </a:cubicBezTo>
                <a:cubicBezTo>
                  <a:pt x="530794" y="243556"/>
                  <a:pt x="539882" y="234469"/>
                  <a:pt x="539882" y="223260"/>
                </a:cubicBezTo>
                <a:lnTo>
                  <a:pt x="539882" y="142667"/>
                </a:lnTo>
                <a:cubicBezTo>
                  <a:pt x="566026" y="144076"/>
                  <a:pt x="591983" y="148153"/>
                  <a:pt x="617291" y="154936"/>
                </a:cubicBezTo>
                <a:cubicBezTo>
                  <a:pt x="628119" y="157836"/>
                  <a:pt x="639247" y="151411"/>
                  <a:pt x="642149" y="140585"/>
                </a:cubicBezTo>
                <a:cubicBezTo>
                  <a:pt x="645052" y="129756"/>
                  <a:pt x="638626" y="118628"/>
                  <a:pt x="627800" y="115728"/>
                </a:cubicBezTo>
                <a:cubicBezTo>
                  <a:pt x="592525" y="106274"/>
                  <a:pt x="556117" y="101482"/>
                  <a:pt x="519588" y="101482"/>
                </a:cubicBezTo>
                <a:cubicBezTo>
                  <a:pt x="446292" y="101482"/>
                  <a:pt x="374002" y="120852"/>
                  <a:pt x="310530" y="157500"/>
                </a:cubicBezTo>
                <a:cubicBezTo>
                  <a:pt x="300822" y="163105"/>
                  <a:pt x="297495" y="175519"/>
                  <a:pt x="303101" y="185224"/>
                </a:cubicBezTo>
                <a:cubicBezTo>
                  <a:pt x="303111" y="185241"/>
                  <a:pt x="303122" y="185253"/>
                  <a:pt x="303132" y="185265"/>
                </a:cubicBezTo>
                <a:lnTo>
                  <a:pt x="344029" y="256101"/>
                </a:lnTo>
                <a:cubicBezTo>
                  <a:pt x="303763" y="282935"/>
                  <a:pt x="270010" y="318772"/>
                  <a:pt x="245584" y="360964"/>
                </a:cubicBezTo>
                <a:cubicBezTo>
                  <a:pt x="245521" y="361070"/>
                  <a:pt x="245450" y="361163"/>
                  <a:pt x="245385" y="361269"/>
                </a:cubicBezTo>
                <a:cubicBezTo>
                  <a:pt x="245310" y="361398"/>
                  <a:pt x="245255" y="361534"/>
                  <a:pt x="245182" y="361664"/>
                </a:cubicBezTo>
                <a:cubicBezTo>
                  <a:pt x="238662" y="372992"/>
                  <a:pt x="232793" y="384758"/>
                  <a:pt x="227676" y="396945"/>
                </a:cubicBezTo>
                <a:cubicBezTo>
                  <a:pt x="223333" y="407280"/>
                  <a:pt x="228192" y="419176"/>
                  <a:pt x="238527" y="423519"/>
                </a:cubicBezTo>
                <a:cubicBezTo>
                  <a:pt x="241094" y="424597"/>
                  <a:pt x="243759" y="425109"/>
                  <a:pt x="246379" y="425109"/>
                </a:cubicBezTo>
                <a:cubicBezTo>
                  <a:pt x="254305" y="425109"/>
                  <a:pt x="261835" y="420434"/>
                  <a:pt x="265098" y="412669"/>
                </a:cubicBezTo>
                <a:cubicBezTo>
                  <a:pt x="266968" y="408222"/>
                  <a:pt x="268951" y="403836"/>
                  <a:pt x="271039" y="399517"/>
                </a:cubicBezTo>
                <a:lnTo>
                  <a:pt x="323966" y="430077"/>
                </a:lnTo>
                <a:cubicBezTo>
                  <a:pt x="311439" y="457347"/>
                  <a:pt x="304441" y="487662"/>
                  <a:pt x="304441" y="519586"/>
                </a:cubicBezTo>
                <a:cubicBezTo>
                  <a:pt x="304441" y="551506"/>
                  <a:pt x="311439" y="581821"/>
                  <a:pt x="323966" y="609091"/>
                </a:cubicBezTo>
                <a:lnTo>
                  <a:pt x="271051" y="639639"/>
                </a:lnTo>
                <a:cubicBezTo>
                  <a:pt x="268328" y="633994"/>
                  <a:pt x="265764" y="628251"/>
                  <a:pt x="263410" y="622387"/>
                </a:cubicBezTo>
                <a:cubicBezTo>
                  <a:pt x="259235" y="611985"/>
                  <a:pt x="247418" y="606931"/>
                  <a:pt x="237016" y="611110"/>
                </a:cubicBezTo>
                <a:cubicBezTo>
                  <a:pt x="226613" y="615285"/>
                  <a:pt x="221565" y="627102"/>
                  <a:pt x="225738" y="637506"/>
                </a:cubicBezTo>
                <a:cubicBezTo>
                  <a:pt x="260550" y="724260"/>
                  <a:pt x="331421" y="790851"/>
                  <a:pt x="420179" y="820197"/>
                </a:cubicBezTo>
                <a:cubicBezTo>
                  <a:pt x="422291" y="820897"/>
                  <a:pt x="424441" y="821230"/>
                  <a:pt x="426554" y="821230"/>
                </a:cubicBezTo>
                <a:cubicBezTo>
                  <a:pt x="435068" y="821230"/>
                  <a:pt x="443002" y="815827"/>
                  <a:pt x="445819" y="807301"/>
                </a:cubicBezTo>
                <a:cubicBezTo>
                  <a:pt x="449338" y="796657"/>
                  <a:pt x="443564" y="785178"/>
                  <a:pt x="432921" y="781658"/>
                </a:cubicBezTo>
                <a:cubicBezTo>
                  <a:pt x="374593" y="762371"/>
                  <a:pt x="325133" y="724626"/>
                  <a:pt x="291311" y="674814"/>
                </a:cubicBezTo>
                <a:lnTo>
                  <a:pt x="344311" y="644218"/>
                </a:lnTo>
                <a:cubicBezTo>
                  <a:pt x="383353" y="698963"/>
                  <a:pt x="447372" y="734729"/>
                  <a:pt x="519588" y="734729"/>
                </a:cubicBezTo>
                <a:cubicBezTo>
                  <a:pt x="557303" y="734729"/>
                  <a:pt x="594502" y="724762"/>
                  <a:pt x="627159" y="705904"/>
                </a:cubicBezTo>
                <a:cubicBezTo>
                  <a:pt x="636866" y="700298"/>
                  <a:pt x="640193" y="687885"/>
                  <a:pt x="634585" y="678177"/>
                </a:cubicBezTo>
                <a:cubicBezTo>
                  <a:pt x="628981" y="668474"/>
                  <a:pt x="616566" y="665149"/>
                  <a:pt x="606860" y="670751"/>
                </a:cubicBezTo>
                <a:cubicBezTo>
                  <a:pt x="586253" y="682651"/>
                  <a:pt x="563414" y="690167"/>
                  <a:pt x="539884" y="692927"/>
                </a:cubicBezTo>
                <a:lnTo>
                  <a:pt x="539884" y="631396"/>
                </a:lnTo>
                <a:cubicBezTo>
                  <a:pt x="586308" y="622988"/>
                  <a:pt x="622988" y="586310"/>
                  <a:pt x="631399" y="539886"/>
                </a:cubicBezTo>
                <a:lnTo>
                  <a:pt x="692923" y="539886"/>
                </a:lnTo>
                <a:cubicBezTo>
                  <a:pt x="690165" y="563396"/>
                  <a:pt x="682663" y="586217"/>
                  <a:pt x="670784" y="606816"/>
                </a:cubicBezTo>
                <a:cubicBezTo>
                  <a:pt x="670773" y="606832"/>
                  <a:pt x="670763" y="606844"/>
                  <a:pt x="670753" y="606860"/>
                </a:cubicBezTo>
                <a:cubicBezTo>
                  <a:pt x="665147" y="616568"/>
                  <a:pt x="668474" y="628979"/>
                  <a:pt x="678182" y="634585"/>
                </a:cubicBezTo>
                <a:lnTo>
                  <a:pt x="747822" y="674794"/>
                </a:lnTo>
                <a:cubicBezTo>
                  <a:pt x="742620" y="682450"/>
                  <a:pt x="737033" y="689876"/>
                  <a:pt x="731041" y="697012"/>
                </a:cubicBezTo>
                <a:cubicBezTo>
                  <a:pt x="723836" y="705600"/>
                  <a:pt x="724956" y="718401"/>
                  <a:pt x="733542" y="725606"/>
                </a:cubicBezTo>
                <a:cubicBezTo>
                  <a:pt x="737345" y="728797"/>
                  <a:pt x="741973" y="730355"/>
                  <a:pt x="746578" y="730355"/>
                </a:cubicBezTo>
                <a:cubicBezTo>
                  <a:pt x="752371" y="730355"/>
                  <a:pt x="758123" y="727889"/>
                  <a:pt x="762137" y="723105"/>
                </a:cubicBezTo>
                <a:cubicBezTo>
                  <a:pt x="773972" y="708999"/>
                  <a:pt x="784488" y="693950"/>
                  <a:pt x="793615" y="678159"/>
                </a:cubicBezTo>
                <a:cubicBezTo>
                  <a:pt x="793670" y="678068"/>
                  <a:pt x="793737" y="677991"/>
                  <a:pt x="793789" y="677897"/>
                </a:cubicBezTo>
                <a:cubicBezTo>
                  <a:pt x="793852" y="677788"/>
                  <a:pt x="793901" y="677676"/>
                  <a:pt x="793960" y="677565"/>
                </a:cubicBezTo>
                <a:cubicBezTo>
                  <a:pt x="818096" y="635604"/>
                  <a:pt x="832415" y="588451"/>
                  <a:pt x="835549" y="539888"/>
                </a:cubicBezTo>
                <a:lnTo>
                  <a:pt x="896550" y="539888"/>
                </a:lnTo>
                <a:cubicBezTo>
                  <a:pt x="889960" y="663676"/>
                  <a:pt x="823453" y="771813"/>
                  <a:pt x="725580" y="835791"/>
                </a:cubicBezTo>
                <a:lnTo>
                  <a:pt x="685328" y="766071"/>
                </a:lnTo>
                <a:cubicBezTo>
                  <a:pt x="679720" y="756363"/>
                  <a:pt x="667309" y="753036"/>
                  <a:pt x="657603" y="758642"/>
                </a:cubicBezTo>
                <a:cubicBezTo>
                  <a:pt x="647895" y="764248"/>
                  <a:pt x="644569" y="776659"/>
                  <a:pt x="650175" y="786367"/>
                </a:cubicBezTo>
                <a:lnTo>
                  <a:pt x="690469" y="856158"/>
                </a:lnTo>
                <a:cubicBezTo>
                  <a:pt x="644820" y="879430"/>
                  <a:pt x="593838" y="893682"/>
                  <a:pt x="539886" y="896554"/>
                </a:cubicBezTo>
                <a:lnTo>
                  <a:pt x="539886" y="835541"/>
                </a:lnTo>
                <a:cubicBezTo>
                  <a:pt x="553197" y="834684"/>
                  <a:pt x="566466" y="833006"/>
                  <a:pt x="579527" y="830485"/>
                </a:cubicBezTo>
                <a:cubicBezTo>
                  <a:pt x="590534" y="828362"/>
                  <a:pt x="597735" y="817719"/>
                  <a:pt x="595610" y="806712"/>
                </a:cubicBezTo>
                <a:cubicBezTo>
                  <a:pt x="593485" y="795705"/>
                  <a:pt x="582840" y="788496"/>
                  <a:pt x="571835" y="790629"/>
                </a:cubicBezTo>
                <a:cubicBezTo>
                  <a:pt x="554664" y="793942"/>
                  <a:pt x="537088" y="795622"/>
                  <a:pt x="519590" y="795622"/>
                </a:cubicBezTo>
                <a:cubicBezTo>
                  <a:pt x="508380" y="795622"/>
                  <a:pt x="499294" y="804709"/>
                  <a:pt x="499294" y="815918"/>
                </a:cubicBezTo>
                <a:lnTo>
                  <a:pt x="499294" y="896511"/>
                </a:lnTo>
                <a:cubicBezTo>
                  <a:pt x="473154" y="895103"/>
                  <a:pt x="447195" y="891021"/>
                  <a:pt x="421882" y="884238"/>
                </a:cubicBezTo>
                <a:cubicBezTo>
                  <a:pt x="411051" y="881336"/>
                  <a:pt x="399925" y="887761"/>
                  <a:pt x="397023" y="898588"/>
                </a:cubicBezTo>
                <a:cubicBezTo>
                  <a:pt x="394120" y="909416"/>
                  <a:pt x="400546" y="920544"/>
                  <a:pt x="411374" y="923446"/>
                </a:cubicBezTo>
                <a:cubicBezTo>
                  <a:pt x="446657" y="932900"/>
                  <a:pt x="483063" y="937696"/>
                  <a:pt x="519588" y="937696"/>
                </a:cubicBezTo>
                <a:cubicBezTo>
                  <a:pt x="595239" y="937696"/>
                  <a:pt x="666262" y="917502"/>
                  <a:pt x="727546" y="882216"/>
                </a:cubicBezTo>
                <a:cubicBezTo>
                  <a:pt x="727912" y="882034"/>
                  <a:pt x="728283" y="881886"/>
                  <a:pt x="728640" y="881679"/>
                </a:cubicBezTo>
                <a:cubicBezTo>
                  <a:pt x="729271" y="881313"/>
                  <a:pt x="729870" y="880920"/>
                  <a:pt x="730449" y="880499"/>
                </a:cubicBezTo>
                <a:cubicBezTo>
                  <a:pt x="787157" y="847240"/>
                  <a:pt x="835379" y="801015"/>
                  <a:pt x="870993" y="745904"/>
                </a:cubicBezTo>
                <a:lnTo>
                  <a:pt x="941758" y="786765"/>
                </a:lnTo>
                <a:cubicBezTo>
                  <a:pt x="941784" y="786781"/>
                  <a:pt x="941806" y="786799"/>
                  <a:pt x="941835" y="786816"/>
                </a:cubicBezTo>
                <a:cubicBezTo>
                  <a:pt x="942574" y="787242"/>
                  <a:pt x="943333" y="787601"/>
                  <a:pt x="944102" y="787926"/>
                </a:cubicBezTo>
                <a:cubicBezTo>
                  <a:pt x="944272" y="787999"/>
                  <a:pt x="944447" y="788060"/>
                  <a:pt x="944622" y="788129"/>
                </a:cubicBezTo>
                <a:cubicBezTo>
                  <a:pt x="945237" y="788370"/>
                  <a:pt x="945858" y="788579"/>
                  <a:pt x="946485" y="788758"/>
                </a:cubicBezTo>
                <a:cubicBezTo>
                  <a:pt x="946667" y="788807"/>
                  <a:pt x="946848" y="788864"/>
                  <a:pt x="947031" y="788908"/>
                </a:cubicBezTo>
                <a:cubicBezTo>
                  <a:pt x="948614" y="789308"/>
                  <a:pt x="950215" y="789513"/>
                  <a:pt x="951815" y="789525"/>
                </a:cubicBezTo>
                <a:cubicBezTo>
                  <a:pt x="951863" y="789525"/>
                  <a:pt x="951916" y="789535"/>
                  <a:pt x="951963" y="789535"/>
                </a:cubicBezTo>
                <a:cubicBezTo>
                  <a:pt x="952066" y="789535"/>
                  <a:pt x="952168" y="789517"/>
                  <a:pt x="952267" y="789515"/>
                </a:cubicBezTo>
                <a:cubicBezTo>
                  <a:pt x="952941" y="789505"/>
                  <a:pt x="953609" y="789462"/>
                  <a:pt x="954275" y="789385"/>
                </a:cubicBezTo>
                <a:cubicBezTo>
                  <a:pt x="954447" y="789363"/>
                  <a:pt x="954622" y="789347"/>
                  <a:pt x="954794" y="789322"/>
                </a:cubicBezTo>
                <a:cubicBezTo>
                  <a:pt x="956397" y="789099"/>
                  <a:pt x="957966" y="788687"/>
                  <a:pt x="959470" y="788090"/>
                </a:cubicBezTo>
                <a:cubicBezTo>
                  <a:pt x="959612" y="788033"/>
                  <a:pt x="959753" y="787968"/>
                  <a:pt x="959895" y="787908"/>
                </a:cubicBezTo>
                <a:cubicBezTo>
                  <a:pt x="960510" y="787648"/>
                  <a:pt x="961112" y="787358"/>
                  <a:pt x="961699" y="787037"/>
                </a:cubicBezTo>
                <a:cubicBezTo>
                  <a:pt x="961853" y="786954"/>
                  <a:pt x="962003" y="786872"/>
                  <a:pt x="962158" y="786785"/>
                </a:cubicBezTo>
                <a:cubicBezTo>
                  <a:pt x="963558" y="785975"/>
                  <a:pt x="964871" y="784993"/>
                  <a:pt x="966061" y="783846"/>
                </a:cubicBezTo>
                <a:cubicBezTo>
                  <a:pt x="966190" y="783718"/>
                  <a:pt x="966314" y="783586"/>
                  <a:pt x="966442" y="783459"/>
                </a:cubicBezTo>
                <a:cubicBezTo>
                  <a:pt x="966907" y="782988"/>
                  <a:pt x="967345" y="782488"/>
                  <a:pt x="967765" y="781969"/>
                </a:cubicBezTo>
                <a:cubicBezTo>
                  <a:pt x="967891" y="781802"/>
                  <a:pt x="968019" y="781650"/>
                  <a:pt x="968141" y="781490"/>
                </a:cubicBezTo>
                <a:cubicBezTo>
                  <a:pt x="968646" y="780822"/>
                  <a:pt x="969129" y="780126"/>
                  <a:pt x="969560" y="779381"/>
                </a:cubicBezTo>
                <a:cubicBezTo>
                  <a:pt x="1015101" y="700499"/>
                  <a:pt x="1039174" y="610664"/>
                  <a:pt x="1039174" y="519588"/>
                </a:cubicBezTo>
                <a:cubicBezTo>
                  <a:pt x="1039172" y="380800"/>
                  <a:pt x="985125" y="250321"/>
                  <a:pt x="886990" y="152182"/>
                </a:cubicBezTo>
                <a:close/>
                <a:moveTo>
                  <a:pt x="499290" y="692917"/>
                </a:moveTo>
                <a:cubicBezTo>
                  <a:pt x="419237" y="683603"/>
                  <a:pt x="355567" y="619933"/>
                  <a:pt x="346251" y="539884"/>
                </a:cubicBezTo>
                <a:lnTo>
                  <a:pt x="407778" y="539884"/>
                </a:lnTo>
                <a:cubicBezTo>
                  <a:pt x="416186" y="586308"/>
                  <a:pt x="452864" y="622986"/>
                  <a:pt x="499290" y="631394"/>
                </a:cubicBezTo>
                <a:lnTo>
                  <a:pt x="499290" y="692917"/>
                </a:lnTo>
                <a:close/>
              </a:path>
            </a:pathLst>
          </a:custGeom>
          <a:solidFill>
            <a:schemeClr val="tx1">
              <a:lumMod val="60000"/>
              <a:lumOff val="40000"/>
            </a:schemeClr>
          </a:solidFill>
          <a:ln w="2028" cap="flat">
            <a:noFill/>
            <a:prstDash val="solid"/>
            <a:miter/>
          </a:ln>
        </p:spPr>
        <p:txBody>
          <a:bodyPr rtlCol="0" anchor="ctr"/>
          <a:lstStyle/>
          <a:p>
            <a:endParaRPr lang="pt-BR"/>
          </a:p>
        </p:txBody>
      </p:sp>
    </p:spTree>
    <p:extLst>
      <p:ext uri="{BB962C8B-B14F-4D97-AF65-F5344CB8AC3E}">
        <p14:creationId xmlns:p14="http://schemas.microsoft.com/office/powerpoint/2010/main" val="19778726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Padrão do plano de fundo&#10;&#10;Descrição gerada automaticamente">
            <a:extLst>
              <a:ext uri="{FF2B5EF4-FFF2-40B4-BE49-F238E27FC236}">
                <a16:creationId xmlns:a16="http://schemas.microsoft.com/office/drawing/2014/main" id="{7CBEE040-0613-44E5-92A1-590525BF72A0}"/>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Retângulo 5">
            <a:extLst>
              <a:ext uri="{FF2B5EF4-FFF2-40B4-BE49-F238E27FC236}">
                <a16:creationId xmlns:a16="http://schemas.microsoft.com/office/drawing/2014/main" id="{06F1513B-E851-4585-8CF6-AF42C9B1980B}"/>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0C8E4E46-F186-42C9-9EF2-61C3E24275B2}"/>
              </a:ext>
            </a:extLst>
          </p:cNvPr>
          <p:cNvSpPr/>
          <p:nvPr/>
        </p:nvSpPr>
        <p:spPr>
          <a:xfrm>
            <a:off x="762000" y="381000"/>
            <a:ext cx="10604500" cy="59635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0">
              <a:lnSpc>
                <a:spcPct val="110000"/>
              </a:lnSpc>
              <a:buNone/>
            </a:pPr>
            <a:r>
              <a:rPr lang="pt-BR" sz="1100" b="1">
                <a:solidFill>
                  <a:schemeClr val="tx1"/>
                </a:solidFill>
                <a:latin typeface="Arial" panose="020B0604020202020204" pitchFamily="34" charset="0"/>
                <a:ea typeface="Calibri" panose="020F0502020204030204" pitchFamily="34" charset="0"/>
                <a:cs typeface="Arial" panose="020B0604020202020204" pitchFamily="34" charset="0"/>
              </a:rPr>
              <a:t>REFERÊNCIAS</a:t>
            </a:r>
            <a:endPar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10000"/>
              </a:lnSpc>
              <a:buNone/>
            </a:pP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pt-B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BRASIL. </a:t>
            </a:r>
            <a:r>
              <a:rPr lang="pt-BR" sz="11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Decreto nº 9.235, de 15 de dezembro de 2017.</a:t>
            </a:r>
            <a:r>
              <a:rPr lang="pt-B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Dispõe sobre o exercício das funções de regulação, supervisão e avaliação das instituições de educação superior e dos cursos superiores de graduação e de pós-graduação no sistema federal de ensino. Diário Oficial [da] República Federativa do Brasil, Poder Executivo, Brasília, DF, 18 dez. 2017. Edição 241. Seção 1, 2-5p.</a:t>
            </a:r>
            <a:endPar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10000"/>
              </a:lnSpc>
              <a:spcBef>
                <a:spcPts val="0"/>
              </a:spcBef>
              <a:buNone/>
            </a:pPr>
            <a:endParaRPr lang="pt-B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10000"/>
              </a:lnSpc>
              <a:spcBef>
                <a:spcPts val="0"/>
              </a:spcBef>
              <a:buNone/>
            </a:pPr>
            <a:r>
              <a:rPr lang="pt-B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____. Ministério da educação. </a:t>
            </a:r>
            <a:r>
              <a:rPr lang="pt-BR" sz="11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Portaria Normativa </a:t>
            </a:r>
            <a:r>
              <a:rPr lang="pt-BR" sz="1100" b="1"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a:t>
            </a:r>
            <a:r>
              <a:rPr lang="pt-BR" sz="11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840/GM, de 24 de agosto de 2018.</a:t>
            </a:r>
            <a:r>
              <a:rPr lang="pt-B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Dispõe sobre os procedimentos de competência do Instituto Nacional de Estudos e Pesquisas Educacionais Anísio Teixeira referentes à avaliação de instituições de educação superior, de cursos de graduação e de desempenho acadêmico de estudantes. Diário Oficial [da] República Federativa do Brasil, Poder Executivo, Brasília, DF, 27 ago. 2018. Edição 165. Seção 1, 99-102p. </a:t>
            </a:r>
            <a:endPar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10000"/>
              </a:lnSpc>
              <a:buNone/>
            </a:pPr>
            <a:r>
              <a:rPr lang="pt-B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CEBRASPE - Centro Brasileiro de Pesquisa em Avaliação e Seleção e Promoção de Eventos (CEBRASPE). </a:t>
            </a:r>
            <a:r>
              <a:rPr lang="pt-BR" sz="11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Projeto de educação inovadora para a instalação de uma universidade distrital.</a:t>
            </a:r>
            <a:r>
              <a:rPr lang="pt-B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Ação 1: Estudos de viabilidade de uma universidade distrital. Relatório Técnico 2 - Documento técnico contendo estudo para implantação de Instituição de Educação Superior que considere a distribuição geográfica e aspectos regionais sobre a população do ensino médio, a demanda por cursos superiores e a relação entre número de matriculados e de evadidos na rede pública e privada – no DF e RIDE, bem como a contribuição da criação da Instituição para o desenvolvimento da comunidade e indicadores estabelecidos no PNE vigente. ROBL, Fabiane (Pesquisadora). GRIBOSKI, Claudia </a:t>
            </a:r>
            <a:r>
              <a:rPr lang="pt-BR" sz="11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Maffini</a:t>
            </a:r>
            <a:r>
              <a:rPr lang="pt-B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DIÓGENES, Camila Gomes (</a:t>
            </a:r>
            <a:r>
              <a:rPr lang="pt-BR" sz="11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Orgs</a:t>
            </a:r>
            <a:r>
              <a:rPr lang="pt-B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Brasília: CEBRASPE. (Parceria com a Fundação de Amparo à Pesquisa do Distrito Federal (FAPDF) e com a Fundação Universidade Aberta do Distrito Federal (</a:t>
            </a:r>
            <a:r>
              <a:rPr lang="pt-BR" sz="11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Funab</a:t>
            </a:r>
            <a:r>
              <a:rPr lang="pt-B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/DF). Documento. 47p. 2021.</a:t>
            </a:r>
            <a:endPar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10000"/>
              </a:lnSpc>
              <a:buNone/>
            </a:pP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DISTRITO FEDERAL (Brasil). Companhia de Planejamento do Distrito Federal.(a) </a:t>
            </a:r>
            <a:r>
              <a:rPr lang="pt-BR" sz="11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Atlas do Distrito Federal 2020. </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Brasília-DF: CODEPLAN, 2020. 151p. Disponível em: &lt;http://www.codeplan.df.gov.br/atlas-do-distrito-federal-2020&gt;.</a:t>
            </a:r>
          </a:p>
          <a:p>
            <a:pPr marL="0" indent="0">
              <a:lnSpc>
                <a:spcPct val="110000"/>
              </a:lnSpc>
              <a:buNone/>
            </a:pP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____. Companhia de Planejamento do Distrito Federal. </a:t>
            </a:r>
            <a:r>
              <a:rPr lang="pt-BR" sz="11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Como anda Brasília:</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 um recorte a partir dos dados da Pesquisa Distrital por Amostra de Domicílios. Brasília-DF: CODEPLAN, 2020. 25p. Disponível em: &lt;http://www.codeplan.df.gov.br/analises-e-estudos-urbanos-e-ambientais-2/&gt;</a:t>
            </a:r>
          </a:p>
          <a:p>
            <a:pPr marL="0" indent="0">
              <a:lnSpc>
                <a:spcPct val="110000"/>
              </a:lnSpc>
              <a:buNone/>
            </a:pPr>
            <a:r>
              <a:rPr lang="pt-B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____. Conselho de educação do Distrito Federal. </a:t>
            </a:r>
            <a:r>
              <a:rPr lang="pt-BR" sz="11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Resolução n</a:t>
            </a:r>
            <a:r>
              <a:rPr lang="pt-BR" sz="1100" b="1" baseline="30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a:t>
            </a:r>
            <a:r>
              <a:rPr lang="pt-BR" sz="11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02, de 19 de setembro de 2017.</a:t>
            </a:r>
            <a:r>
              <a:rPr lang="pt-BR"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Estabelece normas para a Educação Superior no Sistema de Ensino do Distrito Federal. Diário Oficial do Distrito Federal, Brasília, DF, 19 out. 2017, p.13. </a:t>
            </a:r>
          </a:p>
          <a:p>
            <a:pPr marL="0" indent="0">
              <a:lnSpc>
                <a:spcPct val="110000"/>
              </a:lnSpc>
              <a:buNone/>
            </a:pP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SPELLER, Paulo; ROBL, Fabiane; MENEGHEL, Stela Maria. (Org.) Desafios e perspectivas da educação superior brasileira para a próxima década Brasília: UNESCO, CNE, MEC, 2012. </a:t>
            </a: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164 p.</a:t>
            </a:r>
            <a:endPar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indent="0">
              <a:lnSpc>
                <a:spcPct val="110000"/>
              </a:lnSpc>
              <a:buNone/>
            </a:pPr>
            <a:endParaRPr lang="pt-BR" sz="11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indent="0">
              <a:lnSpc>
                <a:spcPct val="110000"/>
              </a:lnSpc>
              <a:buNone/>
            </a:pPr>
            <a:r>
              <a:rPr lang="pt-BR" sz="11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FONTES DE INFORMAÇÃO</a:t>
            </a:r>
            <a:endPar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indent="0">
              <a:lnSpc>
                <a:spcPct val="110000"/>
              </a:lnSpc>
              <a:buNone/>
            </a:pP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As informações utilizadas para o desenvolvimento do presente projeto estão contidas nas seguintes fontes primárias oficiais:</a:t>
            </a:r>
          </a:p>
          <a:p>
            <a:pPr marL="0" indent="0">
              <a:lnSpc>
                <a:spcPct val="110000"/>
              </a:lnSpc>
              <a:buNone/>
            </a:pP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 BRASIL. Ministério da Educação. </a:t>
            </a:r>
            <a:r>
              <a:rPr lang="pt-BR" sz="11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Cadastro Nacional de Cursos e Instituições de Educação Superior Cadastro </a:t>
            </a:r>
            <a:r>
              <a:rPr lang="pt-BR" sz="1100" b="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e-MEC</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 Disponível em: &lt;www.emec.mec.gov.br</a:t>
            </a:r>
            <a:r>
              <a:rPr lang="pt-BR" sz="1100"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&gt;.</a:t>
            </a:r>
            <a:endPar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10000"/>
              </a:lnSpc>
              <a:buNone/>
            </a:pP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 ____. Coordenação de Pessoal de Nível Superior (CAPES). </a:t>
            </a:r>
            <a:r>
              <a:rPr lang="pt-BR" sz="11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Plataforma Sucupira</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 Disponível em:&lt; https://sucupira.capes.gov.br/sucupira&gt;</a:t>
            </a:r>
          </a:p>
          <a:p>
            <a:pPr marL="0" indent="0">
              <a:lnSpc>
                <a:spcPct val="110000"/>
              </a:lnSpc>
              <a:buNone/>
            </a:pP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 ____. Instituto Nacional de Estudos e Pesquisa Educacionais Anísio Teixeira (INEP). </a:t>
            </a:r>
            <a:r>
              <a:rPr lang="pt-BR" sz="11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Censo da Educação Superior</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 Disponível em: &lt;https://www.gov.br/</a:t>
            </a:r>
            <a:r>
              <a:rPr lang="pt-BR" sz="11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inep</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pt-BR" sz="11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pt-br</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pt-BR" sz="11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areas</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-de-</a:t>
            </a:r>
            <a:r>
              <a:rPr lang="pt-BR" sz="11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atuacao</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/pesquisas-</a:t>
            </a:r>
            <a:r>
              <a:rPr lang="pt-BR" sz="11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estatisticas</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-e-indicadores/censo-da-</a:t>
            </a:r>
            <a:r>
              <a:rPr lang="pt-BR" sz="11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educacao</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-superior/resultados</a:t>
            </a:r>
            <a:r>
              <a:rPr lang="pt-BR" sz="1100"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&gt;.</a:t>
            </a:r>
            <a:endPar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10000"/>
              </a:lnSpc>
              <a:buNone/>
            </a:pP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 DISTRITO FEDERAL (Brasil). Companhia de Planejamento do Distrito Federal. </a:t>
            </a:r>
            <a:r>
              <a:rPr lang="pt-BR" sz="11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Pesquisa Distrital por Amostra de Domicílios - PDAD 2018. </a:t>
            </a:r>
            <a:r>
              <a:rPr lang="pt-BR"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Brasília-DF: CODEPLAN 2019. 116p. Disponível em: &lt;http://www.codeplan.df.gov.br/microdados-pdad-2018&gt;.</a:t>
            </a:r>
          </a:p>
          <a:p>
            <a:pPr marL="0" indent="0">
              <a:lnSpc>
                <a:spcPct val="110000"/>
              </a:lnSpc>
              <a:buNone/>
            </a:pPr>
            <a:endParaRPr lang="pt-BR"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549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descr="Padrão do plano de fundo&#10;&#10;Descrição gerada automaticamente">
            <a:extLst>
              <a:ext uri="{FF2B5EF4-FFF2-40B4-BE49-F238E27FC236}">
                <a16:creationId xmlns:a16="http://schemas.microsoft.com/office/drawing/2014/main" id="{972C8BF6-ECFD-4970-9098-3B257AAEA4ED}"/>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lipse 7">
            <a:extLst>
              <a:ext uri="{FF2B5EF4-FFF2-40B4-BE49-F238E27FC236}">
                <a16:creationId xmlns:a16="http://schemas.microsoft.com/office/drawing/2014/main" id="{EC2233FC-5136-4AE8-80D3-E8F99B25C583}"/>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9" name="Gráfico 24">
            <a:extLst>
              <a:ext uri="{FF2B5EF4-FFF2-40B4-BE49-F238E27FC236}">
                <a16:creationId xmlns:a16="http://schemas.microsoft.com/office/drawing/2014/main" id="{6010536D-C534-4C8E-A25E-682CC6A4F0C9}"/>
              </a:ext>
            </a:extLst>
          </p:cNvPr>
          <p:cNvGrpSpPr/>
          <p:nvPr/>
        </p:nvGrpSpPr>
        <p:grpSpPr>
          <a:xfrm>
            <a:off x="300038" y="661987"/>
            <a:ext cx="762000" cy="762000"/>
            <a:chOff x="3657600" y="990600"/>
            <a:chExt cx="4876800" cy="4876800"/>
          </a:xfrm>
          <a:solidFill>
            <a:schemeClr val="tx1"/>
          </a:solidFill>
        </p:grpSpPr>
        <p:sp>
          <p:nvSpPr>
            <p:cNvPr id="10" name="Forma Livre: Forma 9">
              <a:extLst>
                <a:ext uri="{FF2B5EF4-FFF2-40B4-BE49-F238E27FC236}">
                  <a16:creationId xmlns:a16="http://schemas.microsoft.com/office/drawing/2014/main" id="{D686C381-950F-4992-9208-233A867F55C9}"/>
                </a:ext>
              </a:extLst>
            </p:cNvPr>
            <p:cNvSpPr/>
            <p:nvPr/>
          </p:nvSpPr>
          <p:spPr>
            <a:xfrm>
              <a:off x="3787149" y="2387479"/>
              <a:ext cx="4617700" cy="3479920"/>
            </a:xfrm>
            <a:custGeom>
              <a:avLst/>
              <a:gdLst>
                <a:gd name="connsiteX0" fmla="*/ 4522451 w 4617700"/>
                <a:gd name="connsiteY0" fmla="*/ 3289421 h 3479920"/>
                <a:gd name="connsiteX1" fmla="*/ 4313539 w 4617700"/>
                <a:gd name="connsiteY1" fmla="*/ 3289421 h 3479920"/>
                <a:gd name="connsiteX2" fmla="*/ 4313539 w 4617700"/>
                <a:gd name="connsiteY2" fmla="*/ 256051 h 3479920"/>
                <a:gd name="connsiteX3" fmla="*/ 4057488 w 4617700"/>
                <a:gd name="connsiteY3" fmla="*/ 0 h 3479920"/>
                <a:gd name="connsiteX4" fmla="*/ 3590535 w 4617700"/>
                <a:gd name="connsiteY4" fmla="*/ 0 h 3479920"/>
                <a:gd name="connsiteX5" fmla="*/ 3334484 w 4617700"/>
                <a:gd name="connsiteY5" fmla="*/ 256051 h 3479920"/>
                <a:gd name="connsiteX6" fmla="*/ 3334484 w 4617700"/>
                <a:gd name="connsiteY6" fmla="*/ 3289421 h 3479920"/>
                <a:gd name="connsiteX7" fmla="*/ 2804017 w 4617700"/>
                <a:gd name="connsiteY7" fmla="*/ 3289421 h 3479920"/>
                <a:gd name="connsiteX8" fmla="*/ 2804017 w 4617700"/>
                <a:gd name="connsiteY8" fmla="*/ 1630404 h 3479920"/>
                <a:gd name="connsiteX9" fmla="*/ 2547966 w 4617700"/>
                <a:gd name="connsiteY9" fmla="*/ 1374353 h 3479920"/>
                <a:gd name="connsiteX10" fmla="*/ 2081013 w 4617700"/>
                <a:gd name="connsiteY10" fmla="*/ 1374353 h 3479920"/>
                <a:gd name="connsiteX11" fmla="*/ 1824961 w 4617700"/>
                <a:gd name="connsiteY11" fmla="*/ 1630404 h 3479920"/>
                <a:gd name="connsiteX12" fmla="*/ 1824961 w 4617700"/>
                <a:gd name="connsiteY12" fmla="*/ 3289421 h 3479920"/>
                <a:gd name="connsiteX13" fmla="*/ 1294495 w 4617700"/>
                <a:gd name="connsiteY13" fmla="*/ 3289421 h 3479920"/>
                <a:gd name="connsiteX14" fmla="*/ 1294495 w 4617700"/>
                <a:gd name="connsiteY14" fmla="*/ 2430228 h 3479920"/>
                <a:gd name="connsiteX15" fmla="*/ 1038444 w 4617700"/>
                <a:gd name="connsiteY15" fmla="*/ 2174177 h 3479920"/>
                <a:gd name="connsiteX16" fmla="*/ 571481 w 4617700"/>
                <a:gd name="connsiteY16" fmla="*/ 2174177 h 3479920"/>
                <a:gd name="connsiteX17" fmla="*/ 315430 w 4617700"/>
                <a:gd name="connsiteY17" fmla="*/ 2430228 h 3479920"/>
                <a:gd name="connsiteX18" fmla="*/ 315430 w 4617700"/>
                <a:gd name="connsiteY18" fmla="*/ 3289421 h 3479920"/>
                <a:gd name="connsiteX19" fmla="*/ 95250 w 4617700"/>
                <a:gd name="connsiteY19" fmla="*/ 3289421 h 3479920"/>
                <a:gd name="connsiteX20" fmla="*/ 0 w 4617700"/>
                <a:gd name="connsiteY20" fmla="*/ 3384671 h 3479920"/>
                <a:gd name="connsiteX21" fmla="*/ 95250 w 4617700"/>
                <a:gd name="connsiteY21" fmla="*/ 3479921 h 3479920"/>
                <a:gd name="connsiteX22" fmla="*/ 4522451 w 4617700"/>
                <a:gd name="connsiteY22" fmla="*/ 3479921 h 3479920"/>
                <a:gd name="connsiteX23" fmla="*/ 4617701 w 4617700"/>
                <a:gd name="connsiteY23" fmla="*/ 3384671 h 3479920"/>
                <a:gd name="connsiteX24" fmla="*/ 4522451 w 4617700"/>
                <a:gd name="connsiteY24" fmla="*/ 3289421 h 3479920"/>
                <a:gd name="connsiteX25" fmla="*/ 1103976 w 4617700"/>
                <a:gd name="connsiteY25" fmla="*/ 3289421 h 3479920"/>
                <a:gd name="connsiteX26" fmla="*/ 505920 w 4617700"/>
                <a:gd name="connsiteY26" fmla="*/ 3289421 h 3479920"/>
                <a:gd name="connsiteX27" fmla="*/ 505920 w 4617700"/>
                <a:gd name="connsiteY27" fmla="*/ 2430228 h 3479920"/>
                <a:gd name="connsiteX28" fmla="*/ 571471 w 4617700"/>
                <a:gd name="connsiteY28" fmla="*/ 2364677 h 3479920"/>
                <a:gd name="connsiteX29" fmla="*/ 1038425 w 4617700"/>
                <a:gd name="connsiteY29" fmla="*/ 2364677 h 3479920"/>
                <a:gd name="connsiteX30" fmla="*/ 1103976 w 4617700"/>
                <a:gd name="connsiteY30" fmla="*/ 2430228 h 3479920"/>
                <a:gd name="connsiteX31" fmla="*/ 1103976 w 4617700"/>
                <a:gd name="connsiteY31" fmla="*/ 3289421 h 3479920"/>
                <a:gd name="connsiteX32" fmla="*/ 2613508 w 4617700"/>
                <a:gd name="connsiteY32" fmla="*/ 3289421 h 3479920"/>
                <a:gd name="connsiteX33" fmla="*/ 2015452 w 4617700"/>
                <a:gd name="connsiteY33" fmla="*/ 3289421 h 3479920"/>
                <a:gd name="connsiteX34" fmla="*/ 2015452 w 4617700"/>
                <a:gd name="connsiteY34" fmla="*/ 1630404 h 3479920"/>
                <a:gd name="connsiteX35" fmla="*/ 2081003 w 4617700"/>
                <a:gd name="connsiteY35" fmla="*/ 1564853 h 3479920"/>
                <a:gd name="connsiteX36" fmla="*/ 2547957 w 4617700"/>
                <a:gd name="connsiteY36" fmla="*/ 1564853 h 3479920"/>
                <a:gd name="connsiteX37" fmla="*/ 2613508 w 4617700"/>
                <a:gd name="connsiteY37" fmla="*/ 1630404 h 3479920"/>
                <a:gd name="connsiteX38" fmla="*/ 2613508 w 4617700"/>
                <a:gd name="connsiteY38" fmla="*/ 3289421 h 3479920"/>
                <a:gd name="connsiteX39" fmla="*/ 4123039 w 4617700"/>
                <a:gd name="connsiteY39" fmla="*/ 3289421 h 3479920"/>
                <a:gd name="connsiteX40" fmla="*/ 3524984 w 4617700"/>
                <a:gd name="connsiteY40" fmla="*/ 3289421 h 3479920"/>
                <a:gd name="connsiteX41" fmla="*/ 3524984 w 4617700"/>
                <a:gd name="connsiteY41" fmla="*/ 256051 h 3479920"/>
                <a:gd name="connsiteX42" fmla="*/ 3590535 w 4617700"/>
                <a:gd name="connsiteY42" fmla="*/ 190500 h 3479920"/>
                <a:gd name="connsiteX43" fmla="*/ 4057488 w 4617700"/>
                <a:gd name="connsiteY43" fmla="*/ 190500 h 3479920"/>
                <a:gd name="connsiteX44" fmla="*/ 4123039 w 4617700"/>
                <a:gd name="connsiteY44" fmla="*/ 256051 h 3479920"/>
                <a:gd name="connsiteX45" fmla="*/ 4123039 w 4617700"/>
                <a:gd name="connsiteY45" fmla="*/ 3289421 h 34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17700" h="3479920">
                  <a:moveTo>
                    <a:pt x="4522451" y="3289421"/>
                  </a:moveTo>
                  <a:lnTo>
                    <a:pt x="4313539" y="3289421"/>
                  </a:lnTo>
                  <a:lnTo>
                    <a:pt x="4313539" y="256051"/>
                  </a:lnTo>
                  <a:cubicBezTo>
                    <a:pt x="4313539" y="114862"/>
                    <a:pt x="4198668" y="0"/>
                    <a:pt x="4057488" y="0"/>
                  </a:cubicBezTo>
                  <a:lnTo>
                    <a:pt x="3590535" y="0"/>
                  </a:lnTo>
                  <a:cubicBezTo>
                    <a:pt x="3449346" y="0"/>
                    <a:pt x="3334484" y="114871"/>
                    <a:pt x="3334484" y="256051"/>
                  </a:cubicBezTo>
                  <a:lnTo>
                    <a:pt x="3334484" y="3289421"/>
                  </a:lnTo>
                  <a:lnTo>
                    <a:pt x="2804017" y="3289421"/>
                  </a:lnTo>
                  <a:lnTo>
                    <a:pt x="2804017" y="1630404"/>
                  </a:lnTo>
                  <a:cubicBezTo>
                    <a:pt x="2804017" y="1489215"/>
                    <a:pt x="2689155" y="1374353"/>
                    <a:pt x="2547966" y="1374353"/>
                  </a:cubicBezTo>
                  <a:lnTo>
                    <a:pt x="2081013" y="1374353"/>
                  </a:lnTo>
                  <a:cubicBezTo>
                    <a:pt x="1939824" y="1374353"/>
                    <a:pt x="1824961" y="1489224"/>
                    <a:pt x="1824961" y="1630404"/>
                  </a:cubicBezTo>
                  <a:lnTo>
                    <a:pt x="1824961" y="3289421"/>
                  </a:lnTo>
                  <a:lnTo>
                    <a:pt x="1294495" y="3289421"/>
                  </a:lnTo>
                  <a:lnTo>
                    <a:pt x="1294495" y="2430228"/>
                  </a:lnTo>
                  <a:cubicBezTo>
                    <a:pt x="1294495" y="2289038"/>
                    <a:pt x="1179624" y="2174177"/>
                    <a:pt x="1038444" y="2174177"/>
                  </a:cubicBezTo>
                  <a:lnTo>
                    <a:pt x="571481" y="2174177"/>
                  </a:lnTo>
                  <a:cubicBezTo>
                    <a:pt x="430292" y="2174177"/>
                    <a:pt x="315430" y="2289048"/>
                    <a:pt x="315430" y="2430228"/>
                  </a:cubicBezTo>
                  <a:lnTo>
                    <a:pt x="315430" y="3289421"/>
                  </a:lnTo>
                  <a:lnTo>
                    <a:pt x="95250" y="3289421"/>
                  </a:lnTo>
                  <a:cubicBezTo>
                    <a:pt x="42643" y="3289421"/>
                    <a:pt x="0" y="3332064"/>
                    <a:pt x="0" y="3384671"/>
                  </a:cubicBezTo>
                  <a:cubicBezTo>
                    <a:pt x="0" y="3437277"/>
                    <a:pt x="42643" y="3479921"/>
                    <a:pt x="95250" y="3479921"/>
                  </a:cubicBezTo>
                  <a:lnTo>
                    <a:pt x="4522451" y="3479921"/>
                  </a:lnTo>
                  <a:cubicBezTo>
                    <a:pt x="4575058" y="3479921"/>
                    <a:pt x="4617701" y="3437277"/>
                    <a:pt x="4617701" y="3384671"/>
                  </a:cubicBezTo>
                  <a:cubicBezTo>
                    <a:pt x="4617701" y="3332064"/>
                    <a:pt x="4575058" y="3289421"/>
                    <a:pt x="4522451" y="3289421"/>
                  </a:cubicBezTo>
                  <a:close/>
                  <a:moveTo>
                    <a:pt x="1103976" y="3289421"/>
                  </a:moveTo>
                  <a:lnTo>
                    <a:pt x="505920" y="3289421"/>
                  </a:lnTo>
                  <a:lnTo>
                    <a:pt x="505920" y="2430228"/>
                  </a:lnTo>
                  <a:cubicBezTo>
                    <a:pt x="505920" y="2394080"/>
                    <a:pt x="535324" y="2364677"/>
                    <a:pt x="571471" y="2364677"/>
                  </a:cubicBezTo>
                  <a:lnTo>
                    <a:pt x="1038425" y="2364677"/>
                  </a:lnTo>
                  <a:cubicBezTo>
                    <a:pt x="1074572" y="2364677"/>
                    <a:pt x="1103976" y="2394080"/>
                    <a:pt x="1103976" y="2430228"/>
                  </a:cubicBezTo>
                  <a:lnTo>
                    <a:pt x="1103976" y="3289421"/>
                  </a:lnTo>
                  <a:close/>
                  <a:moveTo>
                    <a:pt x="2613508" y="3289421"/>
                  </a:moveTo>
                  <a:lnTo>
                    <a:pt x="2015452" y="3289421"/>
                  </a:lnTo>
                  <a:lnTo>
                    <a:pt x="2015452" y="1630404"/>
                  </a:lnTo>
                  <a:cubicBezTo>
                    <a:pt x="2015452" y="1594256"/>
                    <a:pt x="2044856" y="1564853"/>
                    <a:pt x="2081003" y="1564853"/>
                  </a:cubicBezTo>
                  <a:lnTo>
                    <a:pt x="2547957" y="1564853"/>
                  </a:lnTo>
                  <a:cubicBezTo>
                    <a:pt x="2584095" y="1564853"/>
                    <a:pt x="2613508" y="1594256"/>
                    <a:pt x="2613508" y="1630404"/>
                  </a:cubicBezTo>
                  <a:lnTo>
                    <a:pt x="2613508" y="3289421"/>
                  </a:lnTo>
                  <a:close/>
                  <a:moveTo>
                    <a:pt x="4123039" y="3289421"/>
                  </a:moveTo>
                  <a:lnTo>
                    <a:pt x="3524984" y="3289421"/>
                  </a:lnTo>
                  <a:lnTo>
                    <a:pt x="3524984" y="256051"/>
                  </a:lnTo>
                  <a:cubicBezTo>
                    <a:pt x="3524984" y="219904"/>
                    <a:pt x="3554387" y="190500"/>
                    <a:pt x="3590535" y="190500"/>
                  </a:cubicBezTo>
                  <a:lnTo>
                    <a:pt x="4057488" y="190500"/>
                  </a:lnTo>
                  <a:cubicBezTo>
                    <a:pt x="4093636" y="190500"/>
                    <a:pt x="4123039" y="219904"/>
                    <a:pt x="4123039" y="256051"/>
                  </a:cubicBezTo>
                  <a:lnTo>
                    <a:pt x="4123039" y="3289421"/>
                  </a:lnTo>
                  <a:close/>
                </a:path>
              </a:pathLst>
            </a:custGeom>
            <a:grpFill/>
            <a:ln w="9525" cap="flat">
              <a:noFill/>
              <a:prstDash val="solid"/>
              <a:miter/>
            </a:ln>
          </p:spPr>
          <p:txBody>
            <a:bodyPr rtlCol="0" anchor="ctr"/>
            <a:lstStyle/>
            <a:p>
              <a:endParaRPr lang="pt-BR"/>
            </a:p>
          </p:txBody>
        </p:sp>
        <p:sp>
          <p:nvSpPr>
            <p:cNvPr id="11" name="Forma Livre: Forma 10">
              <a:extLst>
                <a:ext uri="{FF2B5EF4-FFF2-40B4-BE49-F238E27FC236}">
                  <a16:creationId xmlns:a16="http://schemas.microsoft.com/office/drawing/2014/main" id="{A98C9E26-1FA5-4AA9-8305-129D570D8CE0}"/>
                </a:ext>
              </a:extLst>
            </p:cNvPr>
            <p:cNvSpPr/>
            <p:nvPr/>
          </p:nvSpPr>
          <p:spPr>
            <a:xfrm>
              <a:off x="4603873" y="990600"/>
              <a:ext cx="3496815" cy="2651931"/>
            </a:xfrm>
            <a:custGeom>
              <a:avLst/>
              <a:gdLst>
                <a:gd name="connsiteX0" fmla="*/ 3496587 w 3496815"/>
                <a:gd name="connsiteY0" fmla="*/ 100165 h 2651931"/>
                <a:gd name="connsiteX1" fmla="*/ 3468926 w 3496815"/>
                <a:gd name="connsiteY1" fmla="*/ 27889 h 2651931"/>
                <a:gd name="connsiteX2" fmla="*/ 3396651 w 3496815"/>
                <a:gd name="connsiteY2" fmla="*/ 229 h 2651931"/>
                <a:gd name="connsiteX3" fmla="*/ 3392041 w 3496815"/>
                <a:gd name="connsiteY3" fmla="*/ 0 h 2651931"/>
                <a:gd name="connsiteX4" fmla="*/ 2815778 w 3496815"/>
                <a:gd name="connsiteY4" fmla="*/ 0 h 2651931"/>
                <a:gd name="connsiteX5" fmla="*/ 2720528 w 3496815"/>
                <a:gd name="connsiteY5" fmla="*/ 95250 h 2651931"/>
                <a:gd name="connsiteX6" fmla="*/ 2815778 w 3496815"/>
                <a:gd name="connsiteY6" fmla="*/ 190500 h 2651931"/>
                <a:gd name="connsiteX7" fmla="*/ 3171604 w 3496815"/>
                <a:gd name="connsiteY7" fmla="*/ 190500 h 2651931"/>
                <a:gd name="connsiteX8" fmla="*/ 2229991 w 3496815"/>
                <a:gd name="connsiteY8" fmla="*/ 1132123 h 2651931"/>
                <a:gd name="connsiteX9" fmla="*/ 1874899 w 3496815"/>
                <a:gd name="connsiteY9" fmla="*/ 777031 h 2651931"/>
                <a:gd name="connsiteX10" fmla="*/ 1807547 w 3496815"/>
                <a:gd name="connsiteY10" fmla="*/ 749132 h 2651931"/>
                <a:gd name="connsiteX11" fmla="*/ 1740196 w 3496815"/>
                <a:gd name="connsiteY11" fmla="*/ 777031 h 2651931"/>
                <a:gd name="connsiteX12" fmla="*/ 27896 w 3496815"/>
                <a:gd name="connsiteY12" fmla="*/ 2489340 h 2651931"/>
                <a:gd name="connsiteX13" fmla="*/ 27896 w 3496815"/>
                <a:gd name="connsiteY13" fmla="*/ 2624052 h 2651931"/>
                <a:gd name="connsiteX14" fmla="*/ 95248 w 3496815"/>
                <a:gd name="connsiteY14" fmla="*/ 2651932 h 2651931"/>
                <a:gd name="connsiteX15" fmla="*/ 162599 w 3496815"/>
                <a:gd name="connsiteY15" fmla="*/ 2624033 h 2651931"/>
                <a:gd name="connsiteX16" fmla="*/ 1807547 w 3496815"/>
                <a:gd name="connsiteY16" fmla="*/ 979075 h 2651931"/>
                <a:gd name="connsiteX17" fmla="*/ 2162639 w 3496815"/>
                <a:gd name="connsiteY17" fmla="*/ 1334167 h 2651931"/>
                <a:gd name="connsiteX18" fmla="*/ 2297351 w 3496815"/>
                <a:gd name="connsiteY18" fmla="*/ 1334167 h 2651931"/>
                <a:gd name="connsiteX19" fmla="*/ 3306316 w 3496815"/>
                <a:gd name="connsiteY19" fmla="*/ 325212 h 2651931"/>
                <a:gd name="connsiteX20" fmla="*/ 3306316 w 3496815"/>
                <a:gd name="connsiteY20" fmla="*/ 647252 h 2651931"/>
                <a:gd name="connsiteX21" fmla="*/ 3401566 w 3496815"/>
                <a:gd name="connsiteY21" fmla="*/ 742502 h 2651931"/>
                <a:gd name="connsiteX22" fmla="*/ 3496816 w 3496815"/>
                <a:gd name="connsiteY22" fmla="*/ 647252 h 2651931"/>
                <a:gd name="connsiteX23" fmla="*/ 3496816 w 3496815"/>
                <a:gd name="connsiteY23" fmla="*/ 104775 h 2651931"/>
                <a:gd name="connsiteX24" fmla="*/ 3496587 w 3496815"/>
                <a:gd name="connsiteY24" fmla="*/ 100165 h 26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815" h="2651931">
                  <a:moveTo>
                    <a:pt x="3496587" y="100165"/>
                  </a:moveTo>
                  <a:cubicBezTo>
                    <a:pt x="3497921" y="74171"/>
                    <a:pt x="3488777" y="47739"/>
                    <a:pt x="3468926" y="27889"/>
                  </a:cubicBezTo>
                  <a:cubicBezTo>
                    <a:pt x="3449077" y="8039"/>
                    <a:pt x="3422644" y="-1114"/>
                    <a:pt x="3396651" y="229"/>
                  </a:cubicBezTo>
                  <a:cubicBezTo>
                    <a:pt x="3395117" y="162"/>
                    <a:pt x="3393603" y="0"/>
                    <a:pt x="3392041" y="0"/>
                  </a:cubicBezTo>
                  <a:lnTo>
                    <a:pt x="2815778" y="0"/>
                  </a:lnTo>
                  <a:cubicBezTo>
                    <a:pt x="2763172" y="0"/>
                    <a:pt x="2720528" y="42643"/>
                    <a:pt x="2720528" y="95250"/>
                  </a:cubicBezTo>
                  <a:cubicBezTo>
                    <a:pt x="2720528" y="147857"/>
                    <a:pt x="2763172" y="190500"/>
                    <a:pt x="2815778" y="190500"/>
                  </a:cubicBezTo>
                  <a:lnTo>
                    <a:pt x="3171604" y="190500"/>
                  </a:lnTo>
                  <a:lnTo>
                    <a:pt x="2229991" y="1132123"/>
                  </a:lnTo>
                  <a:lnTo>
                    <a:pt x="1874899" y="777031"/>
                  </a:lnTo>
                  <a:cubicBezTo>
                    <a:pt x="1857039" y="759171"/>
                    <a:pt x="1832808" y="749132"/>
                    <a:pt x="1807547" y="749132"/>
                  </a:cubicBezTo>
                  <a:cubicBezTo>
                    <a:pt x="1782287" y="749132"/>
                    <a:pt x="1758056" y="759171"/>
                    <a:pt x="1740196" y="777031"/>
                  </a:cubicBezTo>
                  <a:lnTo>
                    <a:pt x="27896" y="2489340"/>
                  </a:lnTo>
                  <a:cubicBezTo>
                    <a:pt x="-9299" y="2526535"/>
                    <a:pt x="-9299" y="2586847"/>
                    <a:pt x="27896" y="2624052"/>
                  </a:cubicBezTo>
                  <a:cubicBezTo>
                    <a:pt x="46499" y="2642635"/>
                    <a:pt x="70873" y="2651932"/>
                    <a:pt x="95248" y="2651932"/>
                  </a:cubicBezTo>
                  <a:cubicBezTo>
                    <a:pt x="119622" y="2651932"/>
                    <a:pt x="144006" y="2642635"/>
                    <a:pt x="162599" y="2624033"/>
                  </a:cubicBezTo>
                  <a:lnTo>
                    <a:pt x="1807547" y="979075"/>
                  </a:lnTo>
                  <a:lnTo>
                    <a:pt x="2162639" y="1334167"/>
                  </a:lnTo>
                  <a:cubicBezTo>
                    <a:pt x="2199834" y="1371362"/>
                    <a:pt x="2260147" y="1371362"/>
                    <a:pt x="2297351" y="1334167"/>
                  </a:cubicBezTo>
                  <a:lnTo>
                    <a:pt x="3306316" y="325212"/>
                  </a:lnTo>
                  <a:lnTo>
                    <a:pt x="3306316" y="647252"/>
                  </a:lnTo>
                  <a:cubicBezTo>
                    <a:pt x="3306316" y="699859"/>
                    <a:pt x="3348959" y="742502"/>
                    <a:pt x="3401566" y="742502"/>
                  </a:cubicBezTo>
                  <a:cubicBezTo>
                    <a:pt x="3454172" y="742502"/>
                    <a:pt x="3496816" y="699859"/>
                    <a:pt x="3496816" y="647252"/>
                  </a:cubicBezTo>
                  <a:lnTo>
                    <a:pt x="3496816" y="104775"/>
                  </a:lnTo>
                  <a:cubicBezTo>
                    <a:pt x="3496816" y="103222"/>
                    <a:pt x="3496654" y="101708"/>
                    <a:pt x="3496587" y="100165"/>
                  </a:cubicBezTo>
                  <a:close/>
                </a:path>
              </a:pathLst>
            </a:custGeom>
            <a:grpFill/>
            <a:ln w="9525" cap="flat">
              <a:noFill/>
              <a:prstDash val="solid"/>
              <a:miter/>
            </a:ln>
          </p:spPr>
          <p:txBody>
            <a:bodyPr rtlCol="0" anchor="ctr"/>
            <a:lstStyle/>
            <a:p>
              <a:endParaRPr lang="pt-BR"/>
            </a:p>
          </p:txBody>
        </p:sp>
        <p:sp>
          <p:nvSpPr>
            <p:cNvPr id="14" name="Forma Livre: Forma 13">
              <a:extLst>
                <a:ext uri="{FF2B5EF4-FFF2-40B4-BE49-F238E27FC236}">
                  <a16:creationId xmlns:a16="http://schemas.microsoft.com/office/drawing/2014/main" id="{4D5B8917-912D-438D-8DDB-0C7585EDDD56}"/>
                </a:ext>
              </a:extLst>
            </p:cNvPr>
            <p:cNvSpPr/>
            <p:nvPr/>
          </p:nvSpPr>
          <p:spPr>
            <a:xfrm>
              <a:off x="4282821" y="3784377"/>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pt-BR"/>
            </a:p>
          </p:txBody>
        </p:sp>
      </p:grpSp>
      <p:sp>
        <p:nvSpPr>
          <p:cNvPr id="16" name="Título 1">
            <a:extLst>
              <a:ext uri="{FF2B5EF4-FFF2-40B4-BE49-F238E27FC236}">
                <a16:creationId xmlns:a16="http://schemas.microsoft.com/office/drawing/2014/main" id="{71C633FB-7722-48FE-999E-3F3EAACE979F}"/>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financeiros</a:t>
            </a:r>
            <a:endParaRPr lang="pt-BR" sz="2400" b="1" dirty="0">
              <a:latin typeface="Arial" panose="020B0604020202020204" pitchFamily="34" charset="0"/>
              <a:cs typeface="Arial" panose="020B0604020202020204" pitchFamily="34" charset="0"/>
            </a:endParaRPr>
          </a:p>
        </p:txBody>
      </p:sp>
      <p:sp>
        <p:nvSpPr>
          <p:cNvPr id="20" name="Retângulo: Cantos Arredondados 19">
            <a:extLst>
              <a:ext uri="{FF2B5EF4-FFF2-40B4-BE49-F238E27FC236}">
                <a16:creationId xmlns:a16="http://schemas.microsoft.com/office/drawing/2014/main" id="{2CEF5BF8-0E43-41B0-8CBC-E94D8CA62BD3}"/>
              </a:ext>
            </a:extLst>
          </p:cNvPr>
          <p:cNvSpPr/>
          <p:nvPr/>
        </p:nvSpPr>
        <p:spPr>
          <a:xfrm>
            <a:off x="6701296" y="415811"/>
            <a:ext cx="2928480" cy="712470"/>
          </a:xfrm>
          <a:prstGeom prst="roundRect">
            <a:avLst/>
          </a:prstGeom>
          <a:no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Arial" panose="020B0604020202020204" pitchFamily="34" charset="0"/>
                <a:cs typeface="Arial" panose="020B0604020202020204" pitchFamily="34" charset="0"/>
              </a:rPr>
              <a:t>Composição básica das peças orçamentárias</a:t>
            </a:r>
          </a:p>
        </p:txBody>
      </p:sp>
      <p:sp>
        <p:nvSpPr>
          <p:cNvPr id="36" name="Retângulo 35">
            <a:extLst>
              <a:ext uri="{FF2B5EF4-FFF2-40B4-BE49-F238E27FC236}">
                <a16:creationId xmlns:a16="http://schemas.microsoft.com/office/drawing/2014/main" id="{48E3F47B-8AAD-4B2B-BB6A-190727354C3C}"/>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46" name="Agrupar 45">
            <a:extLst>
              <a:ext uri="{FF2B5EF4-FFF2-40B4-BE49-F238E27FC236}">
                <a16:creationId xmlns:a16="http://schemas.microsoft.com/office/drawing/2014/main" id="{807C2C80-1582-44C7-8DA9-15EDD4C7C493}"/>
              </a:ext>
            </a:extLst>
          </p:cNvPr>
          <p:cNvGrpSpPr/>
          <p:nvPr/>
        </p:nvGrpSpPr>
        <p:grpSpPr>
          <a:xfrm>
            <a:off x="9642081" y="2070218"/>
            <a:ext cx="2186764" cy="3254735"/>
            <a:chOff x="2282691" y="4047261"/>
            <a:chExt cx="2186764" cy="3254735"/>
          </a:xfrm>
        </p:grpSpPr>
        <p:grpSp>
          <p:nvGrpSpPr>
            <p:cNvPr id="47" name="Agrupar 46">
              <a:extLst>
                <a:ext uri="{FF2B5EF4-FFF2-40B4-BE49-F238E27FC236}">
                  <a16:creationId xmlns:a16="http://schemas.microsoft.com/office/drawing/2014/main" id="{B439A5A4-ADD4-46AA-A85D-2AF7EAD3E07E}"/>
                </a:ext>
              </a:extLst>
            </p:cNvPr>
            <p:cNvGrpSpPr/>
            <p:nvPr/>
          </p:nvGrpSpPr>
          <p:grpSpPr>
            <a:xfrm>
              <a:off x="2282691" y="4047261"/>
              <a:ext cx="2186764" cy="1386571"/>
              <a:chOff x="2282691" y="4047261"/>
              <a:chExt cx="2186764" cy="1386571"/>
            </a:xfrm>
          </p:grpSpPr>
          <p:sp>
            <p:nvSpPr>
              <p:cNvPr id="52" name="Título 1">
                <a:extLst>
                  <a:ext uri="{FF2B5EF4-FFF2-40B4-BE49-F238E27FC236}">
                    <a16:creationId xmlns:a16="http://schemas.microsoft.com/office/drawing/2014/main" id="{D9B7F5A3-E24D-4D9A-9DCA-4A79202446C2}"/>
                  </a:ext>
                </a:extLst>
              </p:cNvPr>
              <p:cNvSpPr txBox="1">
                <a:spLocks/>
              </p:cNvSpPr>
              <p:nvPr/>
            </p:nvSpPr>
            <p:spPr>
              <a:xfrm>
                <a:off x="2387467" y="4219575"/>
                <a:ext cx="2081988" cy="6656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7200" b="1" dirty="0">
                    <a:solidFill>
                      <a:schemeClr val="accent3">
                        <a:lumMod val="75000"/>
                      </a:schemeClr>
                    </a:solidFill>
                    <a:latin typeface="Arial" panose="020B0604020202020204" pitchFamily="34" charset="0"/>
                    <a:ea typeface="Calibri" panose="020F0502020204030204" pitchFamily="34" charset="0"/>
                    <a:cs typeface="Arial" panose="020B0604020202020204" pitchFamily="34" charset="0"/>
                  </a:rPr>
                  <a:t>80%</a:t>
                </a:r>
                <a:endParaRPr lang="pt-BR" sz="6000" b="1" dirty="0">
                  <a:solidFill>
                    <a:schemeClr val="accent3">
                      <a:lumMod val="75000"/>
                    </a:schemeClr>
                  </a:solidFill>
                  <a:latin typeface="Arial" panose="020B0604020202020204" pitchFamily="34" charset="0"/>
                  <a:cs typeface="Arial" panose="020B0604020202020204" pitchFamily="34" charset="0"/>
                </a:endParaRPr>
              </a:p>
            </p:txBody>
          </p:sp>
          <p:cxnSp>
            <p:nvCxnSpPr>
              <p:cNvPr id="53" name="Conector reto 52">
                <a:extLst>
                  <a:ext uri="{FF2B5EF4-FFF2-40B4-BE49-F238E27FC236}">
                    <a16:creationId xmlns:a16="http://schemas.microsoft.com/office/drawing/2014/main" id="{6DF1D426-DF8F-461E-B209-8A1F42422776}"/>
                  </a:ext>
                </a:extLst>
              </p:cNvPr>
              <p:cNvCxnSpPr>
                <a:cxnSpLocks/>
              </p:cNvCxnSpPr>
              <p:nvPr/>
            </p:nvCxnSpPr>
            <p:spPr>
              <a:xfrm>
                <a:off x="2282691" y="4047261"/>
                <a:ext cx="0" cy="946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ítulo 1">
                <a:extLst>
                  <a:ext uri="{FF2B5EF4-FFF2-40B4-BE49-F238E27FC236}">
                    <a16:creationId xmlns:a16="http://schemas.microsoft.com/office/drawing/2014/main" id="{B255B829-C342-4604-ABBC-14EC89A8C9B6}"/>
                  </a:ext>
                </a:extLst>
              </p:cNvPr>
              <p:cNvSpPr txBox="1">
                <a:spLocks/>
              </p:cNvSpPr>
              <p:nvPr/>
            </p:nvSpPr>
            <p:spPr>
              <a:xfrm>
                <a:off x="2396993" y="4993447"/>
                <a:ext cx="2072462" cy="440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folha de pagamento</a:t>
                </a:r>
              </a:p>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 </a:t>
                </a:r>
                <a:endParaRPr lang="pt-BR" sz="2400" dirty="0">
                  <a:latin typeface="Arial" panose="020B0604020202020204" pitchFamily="34" charset="0"/>
                  <a:cs typeface="Arial" panose="020B0604020202020204" pitchFamily="34" charset="0"/>
                </a:endParaRPr>
              </a:p>
            </p:txBody>
          </p:sp>
        </p:grpSp>
        <p:grpSp>
          <p:nvGrpSpPr>
            <p:cNvPr id="48" name="Agrupar 47">
              <a:extLst>
                <a:ext uri="{FF2B5EF4-FFF2-40B4-BE49-F238E27FC236}">
                  <a16:creationId xmlns:a16="http://schemas.microsoft.com/office/drawing/2014/main" id="{9BA422CE-4513-4DD9-B5BD-F63C66C195C3}"/>
                </a:ext>
              </a:extLst>
            </p:cNvPr>
            <p:cNvGrpSpPr/>
            <p:nvPr/>
          </p:nvGrpSpPr>
          <p:grpSpPr>
            <a:xfrm>
              <a:off x="2292216" y="5915425"/>
              <a:ext cx="2177238" cy="1386571"/>
              <a:chOff x="-1751167" y="5915425"/>
              <a:chExt cx="2177238" cy="1386571"/>
            </a:xfrm>
          </p:grpSpPr>
          <p:sp>
            <p:nvSpPr>
              <p:cNvPr id="49" name="Título 1">
                <a:extLst>
                  <a:ext uri="{FF2B5EF4-FFF2-40B4-BE49-F238E27FC236}">
                    <a16:creationId xmlns:a16="http://schemas.microsoft.com/office/drawing/2014/main" id="{EE6A97AE-C6C7-44E2-8C50-C97D3DA35DB1}"/>
                  </a:ext>
                </a:extLst>
              </p:cNvPr>
              <p:cNvSpPr txBox="1">
                <a:spLocks/>
              </p:cNvSpPr>
              <p:nvPr/>
            </p:nvSpPr>
            <p:spPr>
              <a:xfrm>
                <a:off x="-1646391" y="6087739"/>
                <a:ext cx="2072462" cy="6656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7200" b="1" dirty="0">
                    <a:solidFill>
                      <a:schemeClr val="accent3">
                        <a:lumMod val="75000"/>
                      </a:schemeClr>
                    </a:solidFill>
                    <a:latin typeface="Arial" panose="020B0604020202020204" pitchFamily="34" charset="0"/>
                    <a:ea typeface="Calibri" panose="020F0502020204030204" pitchFamily="34" charset="0"/>
                    <a:cs typeface="Arial" panose="020B0604020202020204" pitchFamily="34" charset="0"/>
                  </a:rPr>
                  <a:t>20%</a:t>
                </a:r>
                <a:endParaRPr lang="pt-BR" sz="6000" b="1" dirty="0">
                  <a:solidFill>
                    <a:schemeClr val="accent3">
                      <a:lumMod val="75000"/>
                    </a:schemeClr>
                  </a:solidFill>
                  <a:latin typeface="Arial" panose="020B0604020202020204" pitchFamily="34" charset="0"/>
                  <a:cs typeface="Arial" panose="020B0604020202020204" pitchFamily="34" charset="0"/>
                </a:endParaRPr>
              </a:p>
            </p:txBody>
          </p:sp>
          <p:cxnSp>
            <p:nvCxnSpPr>
              <p:cNvPr id="50" name="Conector reto 49">
                <a:extLst>
                  <a:ext uri="{FF2B5EF4-FFF2-40B4-BE49-F238E27FC236}">
                    <a16:creationId xmlns:a16="http://schemas.microsoft.com/office/drawing/2014/main" id="{B990FA4F-0BF5-4971-8BE8-143942415BBB}"/>
                  </a:ext>
                </a:extLst>
              </p:cNvPr>
              <p:cNvCxnSpPr>
                <a:cxnSpLocks/>
              </p:cNvCxnSpPr>
              <p:nvPr/>
            </p:nvCxnSpPr>
            <p:spPr>
              <a:xfrm>
                <a:off x="-1751167" y="5915425"/>
                <a:ext cx="0" cy="9461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ítulo 1">
                <a:extLst>
                  <a:ext uri="{FF2B5EF4-FFF2-40B4-BE49-F238E27FC236}">
                    <a16:creationId xmlns:a16="http://schemas.microsoft.com/office/drawing/2014/main" id="{89E9D3D2-317F-4147-BD99-590E66CA9EDB}"/>
                  </a:ext>
                </a:extLst>
              </p:cNvPr>
              <p:cNvSpPr txBox="1">
                <a:spLocks/>
              </p:cNvSpPr>
              <p:nvPr/>
            </p:nvSpPr>
            <p:spPr>
              <a:xfrm>
                <a:off x="-1636865" y="6861611"/>
                <a:ext cx="1177924" cy="440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custeio</a:t>
                </a:r>
                <a:endParaRPr lang="pt-BR" sz="2400" dirty="0">
                  <a:latin typeface="Arial" panose="020B0604020202020204" pitchFamily="34" charset="0"/>
                  <a:cs typeface="Arial" panose="020B0604020202020204" pitchFamily="34" charset="0"/>
                </a:endParaRPr>
              </a:p>
            </p:txBody>
          </p:sp>
        </p:grpSp>
      </p:grpSp>
      <p:pic>
        <p:nvPicPr>
          <p:cNvPr id="55" name="Imagem 54">
            <a:extLst>
              <a:ext uri="{FF2B5EF4-FFF2-40B4-BE49-F238E27FC236}">
                <a16:creationId xmlns:a16="http://schemas.microsoft.com/office/drawing/2014/main" id="{7D4A442E-2AC7-45EF-9C74-AE659C74DB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1795" y="1558085"/>
            <a:ext cx="8212354" cy="4168136"/>
          </a:xfrm>
          <a:prstGeom prst="rect">
            <a:avLst/>
          </a:prstGeom>
        </p:spPr>
      </p:pic>
    </p:spTree>
    <p:extLst>
      <p:ext uri="{BB962C8B-B14F-4D97-AF65-F5344CB8AC3E}">
        <p14:creationId xmlns:p14="http://schemas.microsoft.com/office/powerpoint/2010/main" val="903957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m 19" descr="Padrão do plano de fundo&#10;&#10;Descrição gerada automaticamente">
            <a:extLst>
              <a:ext uri="{FF2B5EF4-FFF2-40B4-BE49-F238E27FC236}">
                <a16:creationId xmlns:a16="http://schemas.microsoft.com/office/drawing/2014/main" id="{D382502C-D00D-4D72-AFD5-73A378B43EB0}"/>
              </a:ext>
            </a:extLst>
          </p:cNvPr>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Elipse 8">
            <a:extLst>
              <a:ext uri="{FF2B5EF4-FFF2-40B4-BE49-F238E27FC236}">
                <a16:creationId xmlns:a16="http://schemas.microsoft.com/office/drawing/2014/main" id="{2A8D8441-9B0C-435F-87FD-8FE432AE42A4}"/>
              </a:ext>
            </a:extLst>
          </p:cNvPr>
          <p:cNvSpPr/>
          <p:nvPr/>
        </p:nvSpPr>
        <p:spPr>
          <a:xfrm>
            <a:off x="-1292225" y="-363452"/>
            <a:ext cx="2755900" cy="27559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2" name="Gráfico 24">
            <a:extLst>
              <a:ext uri="{FF2B5EF4-FFF2-40B4-BE49-F238E27FC236}">
                <a16:creationId xmlns:a16="http://schemas.microsoft.com/office/drawing/2014/main" id="{B2CFC132-6240-46C3-9DAA-690439D72FC1}"/>
              </a:ext>
            </a:extLst>
          </p:cNvPr>
          <p:cNvGrpSpPr/>
          <p:nvPr/>
        </p:nvGrpSpPr>
        <p:grpSpPr>
          <a:xfrm>
            <a:off x="300038" y="661987"/>
            <a:ext cx="762000" cy="762000"/>
            <a:chOff x="3657600" y="990600"/>
            <a:chExt cx="4876800" cy="4876800"/>
          </a:xfrm>
          <a:solidFill>
            <a:schemeClr val="tx1"/>
          </a:solidFill>
        </p:grpSpPr>
        <p:sp>
          <p:nvSpPr>
            <p:cNvPr id="14" name="Forma Livre: Forma 13">
              <a:extLst>
                <a:ext uri="{FF2B5EF4-FFF2-40B4-BE49-F238E27FC236}">
                  <a16:creationId xmlns:a16="http://schemas.microsoft.com/office/drawing/2014/main" id="{3064FF34-39D0-4CEA-B0C1-D897AE50D220}"/>
                </a:ext>
              </a:extLst>
            </p:cNvPr>
            <p:cNvSpPr/>
            <p:nvPr/>
          </p:nvSpPr>
          <p:spPr>
            <a:xfrm>
              <a:off x="3787149" y="2387479"/>
              <a:ext cx="4617700" cy="3479920"/>
            </a:xfrm>
            <a:custGeom>
              <a:avLst/>
              <a:gdLst>
                <a:gd name="connsiteX0" fmla="*/ 4522451 w 4617700"/>
                <a:gd name="connsiteY0" fmla="*/ 3289421 h 3479920"/>
                <a:gd name="connsiteX1" fmla="*/ 4313539 w 4617700"/>
                <a:gd name="connsiteY1" fmla="*/ 3289421 h 3479920"/>
                <a:gd name="connsiteX2" fmla="*/ 4313539 w 4617700"/>
                <a:gd name="connsiteY2" fmla="*/ 256051 h 3479920"/>
                <a:gd name="connsiteX3" fmla="*/ 4057488 w 4617700"/>
                <a:gd name="connsiteY3" fmla="*/ 0 h 3479920"/>
                <a:gd name="connsiteX4" fmla="*/ 3590535 w 4617700"/>
                <a:gd name="connsiteY4" fmla="*/ 0 h 3479920"/>
                <a:gd name="connsiteX5" fmla="*/ 3334484 w 4617700"/>
                <a:gd name="connsiteY5" fmla="*/ 256051 h 3479920"/>
                <a:gd name="connsiteX6" fmla="*/ 3334484 w 4617700"/>
                <a:gd name="connsiteY6" fmla="*/ 3289421 h 3479920"/>
                <a:gd name="connsiteX7" fmla="*/ 2804017 w 4617700"/>
                <a:gd name="connsiteY7" fmla="*/ 3289421 h 3479920"/>
                <a:gd name="connsiteX8" fmla="*/ 2804017 w 4617700"/>
                <a:gd name="connsiteY8" fmla="*/ 1630404 h 3479920"/>
                <a:gd name="connsiteX9" fmla="*/ 2547966 w 4617700"/>
                <a:gd name="connsiteY9" fmla="*/ 1374353 h 3479920"/>
                <a:gd name="connsiteX10" fmla="*/ 2081013 w 4617700"/>
                <a:gd name="connsiteY10" fmla="*/ 1374353 h 3479920"/>
                <a:gd name="connsiteX11" fmla="*/ 1824961 w 4617700"/>
                <a:gd name="connsiteY11" fmla="*/ 1630404 h 3479920"/>
                <a:gd name="connsiteX12" fmla="*/ 1824961 w 4617700"/>
                <a:gd name="connsiteY12" fmla="*/ 3289421 h 3479920"/>
                <a:gd name="connsiteX13" fmla="*/ 1294495 w 4617700"/>
                <a:gd name="connsiteY13" fmla="*/ 3289421 h 3479920"/>
                <a:gd name="connsiteX14" fmla="*/ 1294495 w 4617700"/>
                <a:gd name="connsiteY14" fmla="*/ 2430228 h 3479920"/>
                <a:gd name="connsiteX15" fmla="*/ 1038444 w 4617700"/>
                <a:gd name="connsiteY15" fmla="*/ 2174177 h 3479920"/>
                <a:gd name="connsiteX16" fmla="*/ 571481 w 4617700"/>
                <a:gd name="connsiteY16" fmla="*/ 2174177 h 3479920"/>
                <a:gd name="connsiteX17" fmla="*/ 315430 w 4617700"/>
                <a:gd name="connsiteY17" fmla="*/ 2430228 h 3479920"/>
                <a:gd name="connsiteX18" fmla="*/ 315430 w 4617700"/>
                <a:gd name="connsiteY18" fmla="*/ 3289421 h 3479920"/>
                <a:gd name="connsiteX19" fmla="*/ 95250 w 4617700"/>
                <a:gd name="connsiteY19" fmla="*/ 3289421 h 3479920"/>
                <a:gd name="connsiteX20" fmla="*/ 0 w 4617700"/>
                <a:gd name="connsiteY20" fmla="*/ 3384671 h 3479920"/>
                <a:gd name="connsiteX21" fmla="*/ 95250 w 4617700"/>
                <a:gd name="connsiteY21" fmla="*/ 3479921 h 3479920"/>
                <a:gd name="connsiteX22" fmla="*/ 4522451 w 4617700"/>
                <a:gd name="connsiteY22" fmla="*/ 3479921 h 3479920"/>
                <a:gd name="connsiteX23" fmla="*/ 4617701 w 4617700"/>
                <a:gd name="connsiteY23" fmla="*/ 3384671 h 3479920"/>
                <a:gd name="connsiteX24" fmla="*/ 4522451 w 4617700"/>
                <a:gd name="connsiteY24" fmla="*/ 3289421 h 3479920"/>
                <a:gd name="connsiteX25" fmla="*/ 1103976 w 4617700"/>
                <a:gd name="connsiteY25" fmla="*/ 3289421 h 3479920"/>
                <a:gd name="connsiteX26" fmla="*/ 505920 w 4617700"/>
                <a:gd name="connsiteY26" fmla="*/ 3289421 h 3479920"/>
                <a:gd name="connsiteX27" fmla="*/ 505920 w 4617700"/>
                <a:gd name="connsiteY27" fmla="*/ 2430228 h 3479920"/>
                <a:gd name="connsiteX28" fmla="*/ 571471 w 4617700"/>
                <a:gd name="connsiteY28" fmla="*/ 2364677 h 3479920"/>
                <a:gd name="connsiteX29" fmla="*/ 1038425 w 4617700"/>
                <a:gd name="connsiteY29" fmla="*/ 2364677 h 3479920"/>
                <a:gd name="connsiteX30" fmla="*/ 1103976 w 4617700"/>
                <a:gd name="connsiteY30" fmla="*/ 2430228 h 3479920"/>
                <a:gd name="connsiteX31" fmla="*/ 1103976 w 4617700"/>
                <a:gd name="connsiteY31" fmla="*/ 3289421 h 3479920"/>
                <a:gd name="connsiteX32" fmla="*/ 2613508 w 4617700"/>
                <a:gd name="connsiteY32" fmla="*/ 3289421 h 3479920"/>
                <a:gd name="connsiteX33" fmla="*/ 2015452 w 4617700"/>
                <a:gd name="connsiteY33" fmla="*/ 3289421 h 3479920"/>
                <a:gd name="connsiteX34" fmla="*/ 2015452 w 4617700"/>
                <a:gd name="connsiteY34" fmla="*/ 1630404 h 3479920"/>
                <a:gd name="connsiteX35" fmla="*/ 2081003 w 4617700"/>
                <a:gd name="connsiteY35" fmla="*/ 1564853 h 3479920"/>
                <a:gd name="connsiteX36" fmla="*/ 2547957 w 4617700"/>
                <a:gd name="connsiteY36" fmla="*/ 1564853 h 3479920"/>
                <a:gd name="connsiteX37" fmla="*/ 2613508 w 4617700"/>
                <a:gd name="connsiteY37" fmla="*/ 1630404 h 3479920"/>
                <a:gd name="connsiteX38" fmla="*/ 2613508 w 4617700"/>
                <a:gd name="connsiteY38" fmla="*/ 3289421 h 3479920"/>
                <a:gd name="connsiteX39" fmla="*/ 4123039 w 4617700"/>
                <a:gd name="connsiteY39" fmla="*/ 3289421 h 3479920"/>
                <a:gd name="connsiteX40" fmla="*/ 3524984 w 4617700"/>
                <a:gd name="connsiteY40" fmla="*/ 3289421 h 3479920"/>
                <a:gd name="connsiteX41" fmla="*/ 3524984 w 4617700"/>
                <a:gd name="connsiteY41" fmla="*/ 256051 h 3479920"/>
                <a:gd name="connsiteX42" fmla="*/ 3590535 w 4617700"/>
                <a:gd name="connsiteY42" fmla="*/ 190500 h 3479920"/>
                <a:gd name="connsiteX43" fmla="*/ 4057488 w 4617700"/>
                <a:gd name="connsiteY43" fmla="*/ 190500 h 3479920"/>
                <a:gd name="connsiteX44" fmla="*/ 4123039 w 4617700"/>
                <a:gd name="connsiteY44" fmla="*/ 256051 h 3479920"/>
                <a:gd name="connsiteX45" fmla="*/ 4123039 w 4617700"/>
                <a:gd name="connsiteY45" fmla="*/ 3289421 h 34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17700" h="3479920">
                  <a:moveTo>
                    <a:pt x="4522451" y="3289421"/>
                  </a:moveTo>
                  <a:lnTo>
                    <a:pt x="4313539" y="3289421"/>
                  </a:lnTo>
                  <a:lnTo>
                    <a:pt x="4313539" y="256051"/>
                  </a:lnTo>
                  <a:cubicBezTo>
                    <a:pt x="4313539" y="114862"/>
                    <a:pt x="4198668" y="0"/>
                    <a:pt x="4057488" y="0"/>
                  </a:cubicBezTo>
                  <a:lnTo>
                    <a:pt x="3590535" y="0"/>
                  </a:lnTo>
                  <a:cubicBezTo>
                    <a:pt x="3449346" y="0"/>
                    <a:pt x="3334484" y="114871"/>
                    <a:pt x="3334484" y="256051"/>
                  </a:cubicBezTo>
                  <a:lnTo>
                    <a:pt x="3334484" y="3289421"/>
                  </a:lnTo>
                  <a:lnTo>
                    <a:pt x="2804017" y="3289421"/>
                  </a:lnTo>
                  <a:lnTo>
                    <a:pt x="2804017" y="1630404"/>
                  </a:lnTo>
                  <a:cubicBezTo>
                    <a:pt x="2804017" y="1489215"/>
                    <a:pt x="2689155" y="1374353"/>
                    <a:pt x="2547966" y="1374353"/>
                  </a:cubicBezTo>
                  <a:lnTo>
                    <a:pt x="2081013" y="1374353"/>
                  </a:lnTo>
                  <a:cubicBezTo>
                    <a:pt x="1939824" y="1374353"/>
                    <a:pt x="1824961" y="1489224"/>
                    <a:pt x="1824961" y="1630404"/>
                  </a:cubicBezTo>
                  <a:lnTo>
                    <a:pt x="1824961" y="3289421"/>
                  </a:lnTo>
                  <a:lnTo>
                    <a:pt x="1294495" y="3289421"/>
                  </a:lnTo>
                  <a:lnTo>
                    <a:pt x="1294495" y="2430228"/>
                  </a:lnTo>
                  <a:cubicBezTo>
                    <a:pt x="1294495" y="2289038"/>
                    <a:pt x="1179624" y="2174177"/>
                    <a:pt x="1038444" y="2174177"/>
                  </a:cubicBezTo>
                  <a:lnTo>
                    <a:pt x="571481" y="2174177"/>
                  </a:lnTo>
                  <a:cubicBezTo>
                    <a:pt x="430292" y="2174177"/>
                    <a:pt x="315430" y="2289048"/>
                    <a:pt x="315430" y="2430228"/>
                  </a:cubicBezTo>
                  <a:lnTo>
                    <a:pt x="315430" y="3289421"/>
                  </a:lnTo>
                  <a:lnTo>
                    <a:pt x="95250" y="3289421"/>
                  </a:lnTo>
                  <a:cubicBezTo>
                    <a:pt x="42643" y="3289421"/>
                    <a:pt x="0" y="3332064"/>
                    <a:pt x="0" y="3384671"/>
                  </a:cubicBezTo>
                  <a:cubicBezTo>
                    <a:pt x="0" y="3437277"/>
                    <a:pt x="42643" y="3479921"/>
                    <a:pt x="95250" y="3479921"/>
                  </a:cubicBezTo>
                  <a:lnTo>
                    <a:pt x="4522451" y="3479921"/>
                  </a:lnTo>
                  <a:cubicBezTo>
                    <a:pt x="4575058" y="3479921"/>
                    <a:pt x="4617701" y="3437277"/>
                    <a:pt x="4617701" y="3384671"/>
                  </a:cubicBezTo>
                  <a:cubicBezTo>
                    <a:pt x="4617701" y="3332064"/>
                    <a:pt x="4575058" y="3289421"/>
                    <a:pt x="4522451" y="3289421"/>
                  </a:cubicBezTo>
                  <a:close/>
                  <a:moveTo>
                    <a:pt x="1103976" y="3289421"/>
                  </a:moveTo>
                  <a:lnTo>
                    <a:pt x="505920" y="3289421"/>
                  </a:lnTo>
                  <a:lnTo>
                    <a:pt x="505920" y="2430228"/>
                  </a:lnTo>
                  <a:cubicBezTo>
                    <a:pt x="505920" y="2394080"/>
                    <a:pt x="535324" y="2364677"/>
                    <a:pt x="571471" y="2364677"/>
                  </a:cubicBezTo>
                  <a:lnTo>
                    <a:pt x="1038425" y="2364677"/>
                  </a:lnTo>
                  <a:cubicBezTo>
                    <a:pt x="1074572" y="2364677"/>
                    <a:pt x="1103976" y="2394080"/>
                    <a:pt x="1103976" y="2430228"/>
                  </a:cubicBezTo>
                  <a:lnTo>
                    <a:pt x="1103976" y="3289421"/>
                  </a:lnTo>
                  <a:close/>
                  <a:moveTo>
                    <a:pt x="2613508" y="3289421"/>
                  </a:moveTo>
                  <a:lnTo>
                    <a:pt x="2015452" y="3289421"/>
                  </a:lnTo>
                  <a:lnTo>
                    <a:pt x="2015452" y="1630404"/>
                  </a:lnTo>
                  <a:cubicBezTo>
                    <a:pt x="2015452" y="1594256"/>
                    <a:pt x="2044856" y="1564853"/>
                    <a:pt x="2081003" y="1564853"/>
                  </a:cubicBezTo>
                  <a:lnTo>
                    <a:pt x="2547957" y="1564853"/>
                  </a:lnTo>
                  <a:cubicBezTo>
                    <a:pt x="2584095" y="1564853"/>
                    <a:pt x="2613508" y="1594256"/>
                    <a:pt x="2613508" y="1630404"/>
                  </a:cubicBezTo>
                  <a:lnTo>
                    <a:pt x="2613508" y="3289421"/>
                  </a:lnTo>
                  <a:close/>
                  <a:moveTo>
                    <a:pt x="4123039" y="3289421"/>
                  </a:moveTo>
                  <a:lnTo>
                    <a:pt x="3524984" y="3289421"/>
                  </a:lnTo>
                  <a:lnTo>
                    <a:pt x="3524984" y="256051"/>
                  </a:lnTo>
                  <a:cubicBezTo>
                    <a:pt x="3524984" y="219904"/>
                    <a:pt x="3554387" y="190500"/>
                    <a:pt x="3590535" y="190500"/>
                  </a:cubicBezTo>
                  <a:lnTo>
                    <a:pt x="4057488" y="190500"/>
                  </a:lnTo>
                  <a:cubicBezTo>
                    <a:pt x="4093636" y="190500"/>
                    <a:pt x="4123039" y="219904"/>
                    <a:pt x="4123039" y="256051"/>
                  </a:cubicBezTo>
                  <a:lnTo>
                    <a:pt x="4123039" y="3289421"/>
                  </a:lnTo>
                  <a:close/>
                </a:path>
              </a:pathLst>
            </a:custGeom>
            <a:grpFill/>
            <a:ln w="9525" cap="flat">
              <a:noFill/>
              <a:prstDash val="solid"/>
              <a:miter/>
            </a:ln>
          </p:spPr>
          <p:txBody>
            <a:bodyPr rtlCol="0" anchor="ctr"/>
            <a:lstStyle/>
            <a:p>
              <a:endParaRPr lang="pt-BR"/>
            </a:p>
          </p:txBody>
        </p:sp>
        <p:sp>
          <p:nvSpPr>
            <p:cNvPr id="15" name="Forma Livre: Forma 14">
              <a:extLst>
                <a:ext uri="{FF2B5EF4-FFF2-40B4-BE49-F238E27FC236}">
                  <a16:creationId xmlns:a16="http://schemas.microsoft.com/office/drawing/2014/main" id="{B301E4A9-E88A-49FF-8349-C7A7C49DE1A4}"/>
                </a:ext>
              </a:extLst>
            </p:cNvPr>
            <p:cNvSpPr/>
            <p:nvPr/>
          </p:nvSpPr>
          <p:spPr>
            <a:xfrm>
              <a:off x="4603873" y="990600"/>
              <a:ext cx="3496815" cy="2651931"/>
            </a:xfrm>
            <a:custGeom>
              <a:avLst/>
              <a:gdLst>
                <a:gd name="connsiteX0" fmla="*/ 3496587 w 3496815"/>
                <a:gd name="connsiteY0" fmla="*/ 100165 h 2651931"/>
                <a:gd name="connsiteX1" fmla="*/ 3468926 w 3496815"/>
                <a:gd name="connsiteY1" fmla="*/ 27889 h 2651931"/>
                <a:gd name="connsiteX2" fmla="*/ 3396651 w 3496815"/>
                <a:gd name="connsiteY2" fmla="*/ 229 h 2651931"/>
                <a:gd name="connsiteX3" fmla="*/ 3392041 w 3496815"/>
                <a:gd name="connsiteY3" fmla="*/ 0 h 2651931"/>
                <a:gd name="connsiteX4" fmla="*/ 2815778 w 3496815"/>
                <a:gd name="connsiteY4" fmla="*/ 0 h 2651931"/>
                <a:gd name="connsiteX5" fmla="*/ 2720528 w 3496815"/>
                <a:gd name="connsiteY5" fmla="*/ 95250 h 2651931"/>
                <a:gd name="connsiteX6" fmla="*/ 2815778 w 3496815"/>
                <a:gd name="connsiteY6" fmla="*/ 190500 h 2651931"/>
                <a:gd name="connsiteX7" fmla="*/ 3171604 w 3496815"/>
                <a:gd name="connsiteY7" fmla="*/ 190500 h 2651931"/>
                <a:gd name="connsiteX8" fmla="*/ 2229991 w 3496815"/>
                <a:gd name="connsiteY8" fmla="*/ 1132123 h 2651931"/>
                <a:gd name="connsiteX9" fmla="*/ 1874899 w 3496815"/>
                <a:gd name="connsiteY9" fmla="*/ 777031 h 2651931"/>
                <a:gd name="connsiteX10" fmla="*/ 1807547 w 3496815"/>
                <a:gd name="connsiteY10" fmla="*/ 749132 h 2651931"/>
                <a:gd name="connsiteX11" fmla="*/ 1740196 w 3496815"/>
                <a:gd name="connsiteY11" fmla="*/ 777031 h 2651931"/>
                <a:gd name="connsiteX12" fmla="*/ 27896 w 3496815"/>
                <a:gd name="connsiteY12" fmla="*/ 2489340 h 2651931"/>
                <a:gd name="connsiteX13" fmla="*/ 27896 w 3496815"/>
                <a:gd name="connsiteY13" fmla="*/ 2624052 h 2651931"/>
                <a:gd name="connsiteX14" fmla="*/ 95248 w 3496815"/>
                <a:gd name="connsiteY14" fmla="*/ 2651932 h 2651931"/>
                <a:gd name="connsiteX15" fmla="*/ 162599 w 3496815"/>
                <a:gd name="connsiteY15" fmla="*/ 2624033 h 2651931"/>
                <a:gd name="connsiteX16" fmla="*/ 1807547 w 3496815"/>
                <a:gd name="connsiteY16" fmla="*/ 979075 h 2651931"/>
                <a:gd name="connsiteX17" fmla="*/ 2162639 w 3496815"/>
                <a:gd name="connsiteY17" fmla="*/ 1334167 h 2651931"/>
                <a:gd name="connsiteX18" fmla="*/ 2297351 w 3496815"/>
                <a:gd name="connsiteY18" fmla="*/ 1334167 h 2651931"/>
                <a:gd name="connsiteX19" fmla="*/ 3306316 w 3496815"/>
                <a:gd name="connsiteY19" fmla="*/ 325212 h 2651931"/>
                <a:gd name="connsiteX20" fmla="*/ 3306316 w 3496815"/>
                <a:gd name="connsiteY20" fmla="*/ 647252 h 2651931"/>
                <a:gd name="connsiteX21" fmla="*/ 3401566 w 3496815"/>
                <a:gd name="connsiteY21" fmla="*/ 742502 h 2651931"/>
                <a:gd name="connsiteX22" fmla="*/ 3496816 w 3496815"/>
                <a:gd name="connsiteY22" fmla="*/ 647252 h 2651931"/>
                <a:gd name="connsiteX23" fmla="*/ 3496816 w 3496815"/>
                <a:gd name="connsiteY23" fmla="*/ 104775 h 2651931"/>
                <a:gd name="connsiteX24" fmla="*/ 3496587 w 3496815"/>
                <a:gd name="connsiteY24" fmla="*/ 100165 h 26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96815" h="2651931">
                  <a:moveTo>
                    <a:pt x="3496587" y="100165"/>
                  </a:moveTo>
                  <a:cubicBezTo>
                    <a:pt x="3497921" y="74171"/>
                    <a:pt x="3488777" y="47739"/>
                    <a:pt x="3468926" y="27889"/>
                  </a:cubicBezTo>
                  <a:cubicBezTo>
                    <a:pt x="3449077" y="8039"/>
                    <a:pt x="3422644" y="-1114"/>
                    <a:pt x="3396651" y="229"/>
                  </a:cubicBezTo>
                  <a:cubicBezTo>
                    <a:pt x="3395117" y="162"/>
                    <a:pt x="3393603" y="0"/>
                    <a:pt x="3392041" y="0"/>
                  </a:cubicBezTo>
                  <a:lnTo>
                    <a:pt x="2815778" y="0"/>
                  </a:lnTo>
                  <a:cubicBezTo>
                    <a:pt x="2763172" y="0"/>
                    <a:pt x="2720528" y="42643"/>
                    <a:pt x="2720528" y="95250"/>
                  </a:cubicBezTo>
                  <a:cubicBezTo>
                    <a:pt x="2720528" y="147857"/>
                    <a:pt x="2763172" y="190500"/>
                    <a:pt x="2815778" y="190500"/>
                  </a:cubicBezTo>
                  <a:lnTo>
                    <a:pt x="3171604" y="190500"/>
                  </a:lnTo>
                  <a:lnTo>
                    <a:pt x="2229991" y="1132123"/>
                  </a:lnTo>
                  <a:lnTo>
                    <a:pt x="1874899" y="777031"/>
                  </a:lnTo>
                  <a:cubicBezTo>
                    <a:pt x="1857039" y="759171"/>
                    <a:pt x="1832808" y="749132"/>
                    <a:pt x="1807547" y="749132"/>
                  </a:cubicBezTo>
                  <a:cubicBezTo>
                    <a:pt x="1782287" y="749132"/>
                    <a:pt x="1758056" y="759171"/>
                    <a:pt x="1740196" y="777031"/>
                  </a:cubicBezTo>
                  <a:lnTo>
                    <a:pt x="27896" y="2489340"/>
                  </a:lnTo>
                  <a:cubicBezTo>
                    <a:pt x="-9299" y="2526535"/>
                    <a:pt x="-9299" y="2586847"/>
                    <a:pt x="27896" y="2624052"/>
                  </a:cubicBezTo>
                  <a:cubicBezTo>
                    <a:pt x="46499" y="2642635"/>
                    <a:pt x="70873" y="2651932"/>
                    <a:pt x="95248" y="2651932"/>
                  </a:cubicBezTo>
                  <a:cubicBezTo>
                    <a:pt x="119622" y="2651932"/>
                    <a:pt x="144006" y="2642635"/>
                    <a:pt x="162599" y="2624033"/>
                  </a:cubicBezTo>
                  <a:lnTo>
                    <a:pt x="1807547" y="979075"/>
                  </a:lnTo>
                  <a:lnTo>
                    <a:pt x="2162639" y="1334167"/>
                  </a:lnTo>
                  <a:cubicBezTo>
                    <a:pt x="2199834" y="1371362"/>
                    <a:pt x="2260147" y="1371362"/>
                    <a:pt x="2297351" y="1334167"/>
                  </a:cubicBezTo>
                  <a:lnTo>
                    <a:pt x="3306316" y="325212"/>
                  </a:lnTo>
                  <a:lnTo>
                    <a:pt x="3306316" y="647252"/>
                  </a:lnTo>
                  <a:cubicBezTo>
                    <a:pt x="3306316" y="699859"/>
                    <a:pt x="3348959" y="742502"/>
                    <a:pt x="3401566" y="742502"/>
                  </a:cubicBezTo>
                  <a:cubicBezTo>
                    <a:pt x="3454172" y="742502"/>
                    <a:pt x="3496816" y="699859"/>
                    <a:pt x="3496816" y="647252"/>
                  </a:cubicBezTo>
                  <a:lnTo>
                    <a:pt x="3496816" y="104775"/>
                  </a:lnTo>
                  <a:cubicBezTo>
                    <a:pt x="3496816" y="103222"/>
                    <a:pt x="3496654" y="101708"/>
                    <a:pt x="3496587" y="100165"/>
                  </a:cubicBezTo>
                  <a:close/>
                </a:path>
              </a:pathLst>
            </a:custGeom>
            <a:grpFill/>
            <a:ln w="9525" cap="flat">
              <a:noFill/>
              <a:prstDash val="solid"/>
              <a:miter/>
            </a:ln>
          </p:spPr>
          <p:txBody>
            <a:bodyPr rtlCol="0" anchor="ctr"/>
            <a:lstStyle/>
            <a:p>
              <a:endParaRPr lang="pt-BR"/>
            </a:p>
          </p:txBody>
        </p:sp>
        <p:sp>
          <p:nvSpPr>
            <p:cNvPr id="16" name="Forma Livre: Forma 15">
              <a:extLst>
                <a:ext uri="{FF2B5EF4-FFF2-40B4-BE49-F238E27FC236}">
                  <a16:creationId xmlns:a16="http://schemas.microsoft.com/office/drawing/2014/main" id="{375A2AA1-7959-4267-9D10-4FA71DC61761}"/>
                </a:ext>
              </a:extLst>
            </p:cNvPr>
            <p:cNvSpPr/>
            <p:nvPr/>
          </p:nvSpPr>
          <p:spPr>
            <a:xfrm>
              <a:off x="4282821" y="3784377"/>
              <a:ext cx="190500" cy="190500"/>
            </a:xfrm>
            <a:custGeom>
              <a:avLst/>
              <a:gdLst>
                <a:gd name="connsiteX0" fmla="*/ 190500 w 190500"/>
                <a:gd name="connsiteY0" fmla="*/ 95250 h 190500"/>
                <a:gd name="connsiteX1" fmla="*/ 95250 w 190500"/>
                <a:gd name="connsiteY1" fmla="*/ 190500 h 190500"/>
                <a:gd name="connsiteX2" fmla="*/ 0 w 190500"/>
                <a:gd name="connsiteY2" fmla="*/ 95250 h 190500"/>
                <a:gd name="connsiteX3" fmla="*/ 95250 w 190500"/>
                <a:gd name="connsiteY3" fmla="*/ 0 h 190500"/>
                <a:gd name="connsiteX4" fmla="*/ 190500 w 1905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90500">
                  <a:moveTo>
                    <a:pt x="190500" y="95250"/>
                  </a:moveTo>
                  <a:cubicBezTo>
                    <a:pt x="190500" y="147855"/>
                    <a:pt x="147855" y="190500"/>
                    <a:pt x="95250" y="190500"/>
                  </a:cubicBezTo>
                  <a:cubicBezTo>
                    <a:pt x="42645" y="190500"/>
                    <a:pt x="0" y="147855"/>
                    <a:pt x="0" y="95250"/>
                  </a:cubicBezTo>
                  <a:cubicBezTo>
                    <a:pt x="0" y="42645"/>
                    <a:pt x="42645" y="0"/>
                    <a:pt x="95250" y="0"/>
                  </a:cubicBezTo>
                  <a:cubicBezTo>
                    <a:pt x="147855" y="0"/>
                    <a:pt x="190500" y="42645"/>
                    <a:pt x="190500" y="95250"/>
                  </a:cubicBezTo>
                  <a:close/>
                </a:path>
              </a:pathLst>
            </a:custGeom>
            <a:grpFill/>
            <a:ln w="9525" cap="flat">
              <a:noFill/>
              <a:prstDash val="solid"/>
              <a:miter/>
            </a:ln>
          </p:spPr>
          <p:txBody>
            <a:bodyPr rtlCol="0" anchor="ctr"/>
            <a:lstStyle/>
            <a:p>
              <a:endParaRPr lang="pt-BR"/>
            </a:p>
          </p:txBody>
        </p:sp>
      </p:grpSp>
      <p:sp>
        <p:nvSpPr>
          <p:cNvPr id="17" name="Título 1">
            <a:extLst>
              <a:ext uri="{FF2B5EF4-FFF2-40B4-BE49-F238E27FC236}">
                <a16:creationId xmlns:a16="http://schemas.microsoft.com/office/drawing/2014/main" id="{8B2AE269-0F4C-42F3-B0F4-DDBE4D0905E8}"/>
              </a:ext>
            </a:extLst>
          </p:cNvPr>
          <p:cNvSpPr txBox="1">
            <a:spLocks/>
          </p:cNvSpPr>
          <p:nvPr/>
        </p:nvSpPr>
        <p:spPr>
          <a:xfrm>
            <a:off x="1719720" y="410874"/>
            <a:ext cx="9205913" cy="695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Análise de impactos financeiros</a:t>
            </a:r>
            <a:endParaRPr lang="pt-BR" sz="2400" b="1" dirty="0">
              <a:latin typeface="Arial" panose="020B0604020202020204" pitchFamily="34" charset="0"/>
              <a:cs typeface="Arial" panose="020B0604020202020204" pitchFamily="34" charset="0"/>
            </a:endParaRPr>
          </a:p>
        </p:txBody>
      </p:sp>
      <p:sp>
        <p:nvSpPr>
          <p:cNvPr id="19" name="Retângulo: Cantos Arredondados 18">
            <a:extLst>
              <a:ext uri="{FF2B5EF4-FFF2-40B4-BE49-F238E27FC236}">
                <a16:creationId xmlns:a16="http://schemas.microsoft.com/office/drawing/2014/main" id="{8D6816F8-570D-4B88-9FCC-86C6B212B04B}"/>
              </a:ext>
            </a:extLst>
          </p:cNvPr>
          <p:cNvSpPr/>
          <p:nvPr/>
        </p:nvSpPr>
        <p:spPr>
          <a:xfrm>
            <a:off x="6701296" y="415811"/>
            <a:ext cx="2431821" cy="712470"/>
          </a:xfrm>
          <a:prstGeom prst="roundRect">
            <a:avLst/>
          </a:prstGeom>
          <a:no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1"/>
                </a:solidFill>
                <a:latin typeface="Arial" panose="020B0604020202020204" pitchFamily="34" charset="0"/>
                <a:cs typeface="Arial" panose="020B0604020202020204" pitchFamily="34" charset="0"/>
              </a:rPr>
              <a:t>Indicador: Custo Anual / Aluno</a:t>
            </a:r>
          </a:p>
        </p:txBody>
      </p:sp>
      <p:pic>
        <p:nvPicPr>
          <p:cNvPr id="6" name="Imagem 5">
            <a:extLst>
              <a:ext uri="{FF2B5EF4-FFF2-40B4-BE49-F238E27FC236}">
                <a16:creationId xmlns:a16="http://schemas.microsoft.com/office/drawing/2014/main" id="{875A071F-1934-4775-B14E-CFCA5AFA7C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1797" y="1580166"/>
            <a:ext cx="10627611" cy="3507310"/>
          </a:xfrm>
          <a:prstGeom prst="rect">
            <a:avLst/>
          </a:prstGeom>
        </p:spPr>
      </p:pic>
      <p:grpSp>
        <p:nvGrpSpPr>
          <p:cNvPr id="24" name="Agrupar 23">
            <a:extLst>
              <a:ext uri="{FF2B5EF4-FFF2-40B4-BE49-F238E27FC236}">
                <a16:creationId xmlns:a16="http://schemas.microsoft.com/office/drawing/2014/main" id="{C5F0E88B-F089-44AE-9EE7-440BC2E15C2B}"/>
              </a:ext>
            </a:extLst>
          </p:cNvPr>
          <p:cNvGrpSpPr/>
          <p:nvPr/>
        </p:nvGrpSpPr>
        <p:grpSpPr>
          <a:xfrm>
            <a:off x="2022449" y="5450928"/>
            <a:ext cx="4050488" cy="1069490"/>
            <a:chOff x="2158867" y="4219575"/>
            <a:chExt cx="4050488" cy="1069490"/>
          </a:xfrm>
        </p:grpSpPr>
        <p:sp>
          <p:nvSpPr>
            <p:cNvPr id="29" name="Título 1">
              <a:extLst>
                <a:ext uri="{FF2B5EF4-FFF2-40B4-BE49-F238E27FC236}">
                  <a16:creationId xmlns:a16="http://schemas.microsoft.com/office/drawing/2014/main" id="{122C62E1-C295-4B8E-BCDE-C6703F911B65}"/>
                </a:ext>
              </a:extLst>
            </p:cNvPr>
            <p:cNvSpPr txBox="1">
              <a:spLocks/>
            </p:cNvSpPr>
            <p:nvPr/>
          </p:nvSpPr>
          <p:spPr>
            <a:xfrm>
              <a:off x="2158867" y="4219575"/>
              <a:ext cx="4050488" cy="6656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UNICAMP X UNESP</a:t>
              </a:r>
              <a:endParaRPr lang="pt-BR" sz="1800" b="1" dirty="0">
                <a:latin typeface="Arial" panose="020B0604020202020204" pitchFamily="34" charset="0"/>
                <a:cs typeface="Arial" panose="020B0604020202020204" pitchFamily="34" charset="0"/>
              </a:endParaRPr>
            </a:p>
          </p:txBody>
        </p:sp>
        <p:cxnSp>
          <p:nvCxnSpPr>
            <p:cNvPr id="30" name="Conector reto 29">
              <a:extLst>
                <a:ext uri="{FF2B5EF4-FFF2-40B4-BE49-F238E27FC236}">
                  <a16:creationId xmlns:a16="http://schemas.microsoft.com/office/drawing/2014/main" id="{366E4FF7-6538-4D47-8FB6-7AB89811EAE5}"/>
                </a:ext>
              </a:extLst>
            </p:cNvPr>
            <p:cNvCxnSpPr>
              <a:cxnSpLocks/>
            </p:cNvCxnSpPr>
            <p:nvPr/>
          </p:nvCxnSpPr>
          <p:spPr>
            <a:xfrm>
              <a:off x="2282691" y="4815647"/>
              <a:ext cx="0" cy="381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ítulo 1">
              <a:extLst>
                <a:ext uri="{FF2B5EF4-FFF2-40B4-BE49-F238E27FC236}">
                  <a16:creationId xmlns:a16="http://schemas.microsoft.com/office/drawing/2014/main" id="{38D13304-CC2D-4743-9999-54A0090D0243}"/>
                </a:ext>
              </a:extLst>
            </p:cNvPr>
            <p:cNvSpPr txBox="1">
              <a:spLocks/>
            </p:cNvSpPr>
            <p:nvPr/>
          </p:nvSpPr>
          <p:spPr>
            <a:xfrm>
              <a:off x="2396992" y="4848680"/>
              <a:ext cx="2826645" cy="440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Despesa orçada semelhante </a:t>
              </a:r>
              <a:endParaRPr lang="pt-BR" sz="2400" dirty="0">
                <a:latin typeface="Arial" panose="020B0604020202020204" pitchFamily="34" charset="0"/>
                <a:cs typeface="Arial" panose="020B0604020202020204" pitchFamily="34" charset="0"/>
              </a:endParaRPr>
            </a:p>
          </p:txBody>
        </p:sp>
      </p:grpSp>
      <p:grpSp>
        <p:nvGrpSpPr>
          <p:cNvPr id="32" name="Agrupar 31">
            <a:extLst>
              <a:ext uri="{FF2B5EF4-FFF2-40B4-BE49-F238E27FC236}">
                <a16:creationId xmlns:a16="http://schemas.microsoft.com/office/drawing/2014/main" id="{43097E41-6978-449E-90C2-D121FFC2E578}"/>
              </a:ext>
            </a:extLst>
          </p:cNvPr>
          <p:cNvGrpSpPr/>
          <p:nvPr/>
        </p:nvGrpSpPr>
        <p:grpSpPr>
          <a:xfrm>
            <a:off x="5891962" y="5450928"/>
            <a:ext cx="4050488" cy="1069490"/>
            <a:chOff x="2158867" y="4219575"/>
            <a:chExt cx="4050488" cy="1069490"/>
          </a:xfrm>
        </p:grpSpPr>
        <p:sp>
          <p:nvSpPr>
            <p:cNvPr id="33" name="Título 1">
              <a:extLst>
                <a:ext uri="{FF2B5EF4-FFF2-40B4-BE49-F238E27FC236}">
                  <a16:creationId xmlns:a16="http://schemas.microsoft.com/office/drawing/2014/main" id="{D9A60AD0-7B94-45F2-8828-53FA59E6270A}"/>
                </a:ext>
              </a:extLst>
            </p:cNvPr>
            <p:cNvSpPr txBox="1">
              <a:spLocks/>
            </p:cNvSpPr>
            <p:nvPr/>
          </p:nvSpPr>
          <p:spPr>
            <a:xfrm>
              <a:off x="2158867" y="4219575"/>
              <a:ext cx="4050488" cy="6656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2400" b="1" dirty="0">
                  <a:latin typeface="Arial" panose="020B0604020202020204" pitchFamily="34" charset="0"/>
                  <a:ea typeface="Calibri" panose="020F0502020204030204" pitchFamily="34" charset="0"/>
                  <a:cs typeface="Arial" panose="020B0604020202020204" pitchFamily="34" charset="0"/>
                </a:rPr>
                <a:t>UNESP</a:t>
              </a:r>
              <a:endParaRPr lang="pt-BR" sz="1800" b="1" dirty="0">
                <a:latin typeface="Arial" panose="020B0604020202020204" pitchFamily="34" charset="0"/>
                <a:cs typeface="Arial" panose="020B0604020202020204" pitchFamily="34" charset="0"/>
              </a:endParaRPr>
            </a:p>
          </p:txBody>
        </p:sp>
        <p:cxnSp>
          <p:nvCxnSpPr>
            <p:cNvPr id="34" name="Conector reto 33">
              <a:extLst>
                <a:ext uri="{FF2B5EF4-FFF2-40B4-BE49-F238E27FC236}">
                  <a16:creationId xmlns:a16="http://schemas.microsoft.com/office/drawing/2014/main" id="{66B6DB3C-8B29-44F6-9CD5-64275103C5D3}"/>
                </a:ext>
              </a:extLst>
            </p:cNvPr>
            <p:cNvCxnSpPr>
              <a:cxnSpLocks/>
            </p:cNvCxnSpPr>
            <p:nvPr/>
          </p:nvCxnSpPr>
          <p:spPr>
            <a:xfrm>
              <a:off x="2282691" y="4815647"/>
              <a:ext cx="0" cy="381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ítulo 1">
              <a:extLst>
                <a:ext uri="{FF2B5EF4-FFF2-40B4-BE49-F238E27FC236}">
                  <a16:creationId xmlns:a16="http://schemas.microsoft.com/office/drawing/2014/main" id="{A472D09D-27B7-49CB-91E9-9D421B2109F0}"/>
                </a:ext>
              </a:extLst>
            </p:cNvPr>
            <p:cNvSpPr txBox="1">
              <a:spLocks/>
            </p:cNvSpPr>
            <p:nvPr/>
          </p:nvSpPr>
          <p:spPr>
            <a:xfrm>
              <a:off x="2396992" y="4848680"/>
              <a:ext cx="2826645" cy="440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lnSpc>
                  <a:spcPct val="100000"/>
                </a:lnSpc>
                <a:tabLst>
                  <a:tab pos="2247900" algn="l"/>
                </a:tabLst>
              </a:pPr>
              <a:r>
                <a:rPr lang="pt-BR" sz="1600" dirty="0">
                  <a:latin typeface="Arial" panose="020B0604020202020204" pitchFamily="34" charset="0"/>
                  <a:ea typeface="Calibri" panose="020F0502020204030204" pitchFamily="34" charset="0"/>
                  <a:cs typeface="Arial" panose="020B0604020202020204" pitchFamily="34" charset="0"/>
                </a:rPr>
                <a:t>dobro de graduandos</a:t>
              </a:r>
              <a:endParaRPr lang="pt-BR" sz="2400" dirty="0">
                <a:latin typeface="Arial" panose="020B0604020202020204" pitchFamily="34" charset="0"/>
                <a:cs typeface="Arial" panose="020B0604020202020204" pitchFamily="34" charset="0"/>
              </a:endParaRPr>
            </a:p>
          </p:txBody>
        </p:sp>
      </p:grpSp>
      <p:sp>
        <p:nvSpPr>
          <p:cNvPr id="36" name="Retângulo 35">
            <a:extLst>
              <a:ext uri="{FF2B5EF4-FFF2-40B4-BE49-F238E27FC236}">
                <a16:creationId xmlns:a16="http://schemas.microsoft.com/office/drawing/2014/main" id="{D5994169-E3A2-49A2-B2F1-7C3F2D70EC17}"/>
              </a:ext>
            </a:extLst>
          </p:cNvPr>
          <p:cNvSpPr/>
          <p:nvPr/>
        </p:nvSpPr>
        <p:spPr>
          <a:xfrm>
            <a:off x="1" y="6776341"/>
            <a:ext cx="12192000" cy="81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69459486"/>
      </p:ext>
    </p:extLst>
  </p:cSld>
  <p:clrMapOvr>
    <a:masterClrMapping/>
  </p:clrMapOvr>
</p:sld>
</file>

<file path=ppt/theme/theme1.xml><?xml version="1.0" encoding="utf-8"?>
<a:theme xmlns:a="http://schemas.openxmlformats.org/drawingml/2006/main" name="Tema Cebraspe">
  <a:themeElements>
    <a:clrScheme name="Personalizada 2">
      <a:dk1>
        <a:srgbClr val="064370"/>
      </a:dk1>
      <a:lt1>
        <a:srgbClr val="F2F2F2"/>
      </a:lt1>
      <a:dk2>
        <a:srgbClr val="30406A"/>
      </a:dk2>
      <a:lt2>
        <a:srgbClr val="F19440"/>
      </a:lt2>
      <a:accent1>
        <a:srgbClr val="F09925"/>
      </a:accent1>
      <a:accent2>
        <a:srgbClr val="EE7639"/>
      </a:accent2>
      <a:accent3>
        <a:srgbClr val="E7593B"/>
      </a:accent3>
      <a:accent4>
        <a:srgbClr val="7F7981"/>
      </a:accent4>
      <a:accent5>
        <a:srgbClr val="517CBD"/>
      </a:accent5>
      <a:accent6>
        <a:srgbClr val="30406A"/>
      </a:accent6>
      <a:hlink>
        <a:srgbClr val="6ABBF7"/>
      </a:hlink>
      <a:folHlink>
        <a:srgbClr val="7F7981"/>
      </a:folHlink>
    </a:clrScheme>
    <a:fontScheme name="Personalizada 5">
      <a:majorFont>
        <a:latin typeface="Helvetica-Medium"/>
        <a:ea typeface=""/>
        <a:cs typeface=""/>
      </a:majorFont>
      <a:minorFont>
        <a:latin typeface="Helvetica-Normal"/>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 Cebraspe" id="{539BD6B4-3CDF-43CD-9132-FFFB7B1C041C}" vid="{5A8570CD-B59B-4870-AE04-C926FF6F474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0036F59C04359847920275F1F2E00336" ma:contentTypeVersion="0" ma:contentTypeDescription="Crie um novo documento." ma:contentTypeScope="" ma:versionID="98648ca29038437fffa277e2319b52d2">
  <xsd:schema xmlns:xsd="http://www.w3.org/2001/XMLSchema" xmlns:xs="http://www.w3.org/2001/XMLSchema" xmlns:p="http://schemas.microsoft.com/office/2006/metadata/properties" targetNamespace="http://schemas.microsoft.com/office/2006/metadata/properties" ma:root="true" ma:fieldsID="acb358bd3c4937f8c29cf3e1e721863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52B6CB-BF41-4AC0-AC60-B027ECF3E9CC}">
  <ds:schemaRefs>
    <ds:schemaRef ds:uri="http://schemas.microsoft.com/sharepoint/v3/contenttype/forms"/>
  </ds:schemaRefs>
</ds:datastoreItem>
</file>

<file path=customXml/itemProps2.xml><?xml version="1.0" encoding="utf-8"?>
<ds:datastoreItem xmlns:ds="http://schemas.openxmlformats.org/officeDocument/2006/customXml" ds:itemID="{D7AA8A43-9A85-40C5-8E7F-E8D947E8ACDD}">
  <ds:schemaRefs>
    <ds:schemaRef ds:uri="http://schemas.microsoft.com/office/2006/documentManagement/types"/>
    <ds:schemaRef ds:uri="http://purl.org/dc/elements/1.1/"/>
    <ds:schemaRef ds:uri="http://www.w3.org/XML/1998/namespace"/>
    <ds:schemaRef ds:uri="http://schemas.microsoft.com/office/infopath/2007/PartnerControls"/>
    <ds:schemaRef ds:uri="http://purl.org/dc/dcmitype/"/>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51497E2D-176E-4354-95E5-3A1F76FB17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5451</TotalTime>
  <Words>9401</Words>
  <Application>Microsoft Office PowerPoint</Application>
  <PresentationFormat>Widescreen</PresentationFormat>
  <Paragraphs>1451</Paragraphs>
  <Slides>78</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78</vt:i4>
      </vt:variant>
    </vt:vector>
  </HeadingPairs>
  <TitlesOfParts>
    <vt:vector size="84" baseType="lpstr">
      <vt:lpstr>Arial</vt:lpstr>
      <vt:lpstr>Calibri</vt:lpstr>
      <vt:lpstr>Helvetica-Medium</vt:lpstr>
      <vt:lpstr>Helvetica-Normal</vt:lpstr>
      <vt:lpstr>Times New Roman</vt:lpstr>
      <vt:lpstr>Tema Cebraspe</vt:lpstr>
      <vt:lpstr>Apresentação do PowerPoint</vt:lpstr>
      <vt:lpstr>Apresentação do PowerPoint</vt:lpstr>
      <vt:lpstr>|  Estudo de Viabilidade de uma Universidade Distrital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Modelo de Apresentação</dc:title>
  <dc:creator>Erico Valney de Oliveira Moura</dc:creator>
  <cp:lastModifiedBy>Rafael Baldow</cp:lastModifiedBy>
  <cp:revision>412</cp:revision>
  <dcterms:created xsi:type="dcterms:W3CDTF">2019-04-03T13:24:16Z</dcterms:created>
  <dcterms:modified xsi:type="dcterms:W3CDTF">2021-04-08T21:31:37Z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0x0101000036F59C04359847920275F1F2E00336</vt:lpwstr>
  </property>
</Properties>
</file>